
<file path=[Content_Types].xml><?xml version="1.0" encoding="utf-8"?>
<Types xmlns="http://schemas.openxmlformats.org/package/2006/content-types">
  <Default Extension="jpeg" ContentType="image/jpeg"/>
  <Default Extension="jpg" ContentType="application/octet-stream"/>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9" r:id="rId8"/>
    <p:sldId id="262" r:id="rId9"/>
    <p:sldId id="268" r:id="rId10"/>
    <p:sldId id="264" r:id="rId11"/>
    <p:sldId id="263" r:id="rId12"/>
    <p:sldId id="270" r:id="rId13"/>
    <p:sldId id="267" r:id="rId1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80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3BA8A1-423A-46F3-9E20-5601567149C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F5C1EBE-9287-435B-AA1D-5752D44E26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42E6C645-4F4A-4B2E-93DD-96E059BE146F}"/>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5" name="Marcador de pie de página 4">
            <a:extLst>
              <a:ext uri="{FF2B5EF4-FFF2-40B4-BE49-F238E27FC236}">
                <a16:creationId xmlns:a16="http://schemas.microsoft.com/office/drawing/2014/main" id="{79DDD85F-2F0B-4A36-8192-8C1254661C8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57188C-ACFD-4EF6-A544-4168DE2F7DC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75916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28F82-495A-4D68-A7BE-3A2B167F8E0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F59886C-908F-4E33-BB1A-260E1F3A4B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9748BB9-E4A0-4CE4-A75E-33CF050F8BD0}"/>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5" name="Marcador de pie de página 4">
            <a:extLst>
              <a:ext uri="{FF2B5EF4-FFF2-40B4-BE49-F238E27FC236}">
                <a16:creationId xmlns:a16="http://schemas.microsoft.com/office/drawing/2014/main" id="{C890BAD5-B2C8-431F-B02A-355D6F931A6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9E41B51-69C9-4ED0-A76E-6997187787BC}"/>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41198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1419F0-EEB9-4BCA-A002-B0A41EB747F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0EED7F4-DCE8-4182-BE4D-68F070F6AC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677265B-5624-4841-835D-DBBBBA7D220A}"/>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5" name="Marcador de pie de página 4">
            <a:extLst>
              <a:ext uri="{FF2B5EF4-FFF2-40B4-BE49-F238E27FC236}">
                <a16:creationId xmlns:a16="http://schemas.microsoft.com/office/drawing/2014/main" id="{FD0604A3-075B-4D78-B13D-47DC5EEB225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F5E6B0B-BAE3-4E39-BD2B-3F21CE985C5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973586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DA5C7C-6C65-4415-BD19-2F9BCE720EF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572515B-11BC-4049-A638-E52104A41B1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AD68F49-3624-48D8-89B9-B06E601BFD3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37FC759E-384D-4891-B1D9-7E4F3BC3EDCD}"/>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6" name="Marcador de pie de página 5">
            <a:extLst>
              <a:ext uri="{FF2B5EF4-FFF2-40B4-BE49-F238E27FC236}">
                <a16:creationId xmlns:a16="http://schemas.microsoft.com/office/drawing/2014/main" id="{FF500BF7-4085-4C39-8326-58B518376BA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D8FAE874-F814-46DC-A492-AEFD9DF964B3}"/>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792294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9FCAE-3FFE-44A7-A86E-B0B9E6ADFDE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7E95B03-59FD-4A3F-A5E2-8DF3E166FB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87DBEB7-A674-4BFA-AF0E-8178F6F9BD7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2C3F06E1-3797-4133-BBBA-F51DD8957A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461BC8A-2E83-4025-8A57-1DF6EC8F2F8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30153E66-0234-4FC2-8D64-B68ACB3DD07E}"/>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8" name="Marcador de pie de página 7">
            <a:extLst>
              <a:ext uri="{FF2B5EF4-FFF2-40B4-BE49-F238E27FC236}">
                <a16:creationId xmlns:a16="http://schemas.microsoft.com/office/drawing/2014/main" id="{D0140F89-439E-477A-9C65-75D55976E1D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34470942-2E15-4BAE-8B82-9E39DCFBDC5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07645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D30024-0AA5-49A4-B1F5-6808B04616F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B372D360-4F09-4958-BEC5-26AEC47EAB47}"/>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4" name="Marcador de pie de página 3">
            <a:extLst>
              <a:ext uri="{FF2B5EF4-FFF2-40B4-BE49-F238E27FC236}">
                <a16:creationId xmlns:a16="http://schemas.microsoft.com/office/drawing/2014/main" id="{1A4EE6E3-1BFA-4FD9-B6EB-7352A43CEC94}"/>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389103F-1DFF-4F7E-93E5-DC7372D67895}"/>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6005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1FD4F9D-56F4-43F2-953E-CD8B5B9E0C04}"/>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3" name="Marcador de pie de página 2">
            <a:extLst>
              <a:ext uri="{FF2B5EF4-FFF2-40B4-BE49-F238E27FC236}">
                <a16:creationId xmlns:a16="http://schemas.microsoft.com/office/drawing/2014/main" id="{C81FD383-B10F-4A39-9599-61040CE82FF9}"/>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0C02F6DB-3CA7-4533-9012-DB29553021B9}"/>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3852787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488692-5DEA-456A-BFD8-A37EF7AD2F7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674C141-73EA-4D28-924E-360CEAA1C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8B38493-A20F-42E6-9152-9649E3085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739682D-8AFC-4744-82DD-E66BB78F8B8A}"/>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6" name="Marcador de pie de página 5">
            <a:extLst>
              <a:ext uri="{FF2B5EF4-FFF2-40B4-BE49-F238E27FC236}">
                <a16:creationId xmlns:a16="http://schemas.microsoft.com/office/drawing/2014/main" id="{E636A48B-3831-4D64-BE80-3C2FA62E53B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A5546DB-EA01-4A07-8E00-13F3C97DC0F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669075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5AC027-16B7-4119-B0A2-A78DB1A75B2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E3BDDAC4-1E86-48D7-AE7D-643857120C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57229DF-2962-4BCD-8230-B42F69BD9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599C2DF-1DE1-4499-B3F8-2AFC63238349}"/>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6" name="Marcador de pie de página 5">
            <a:extLst>
              <a:ext uri="{FF2B5EF4-FFF2-40B4-BE49-F238E27FC236}">
                <a16:creationId xmlns:a16="http://schemas.microsoft.com/office/drawing/2014/main" id="{C1970D76-92A7-48BF-875D-FDDEB2FBAE0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05FD048-DDA0-4C6B-9C4B-4C55F77DE16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152658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CF52D-1CDB-4927-BA02-E91FD48B063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044D622-826B-4064-9E62-4AF93D59160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85BB35B-A2F4-44CD-96BA-8B06BE66C985}"/>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5" name="Marcador de pie de página 4">
            <a:extLst>
              <a:ext uri="{FF2B5EF4-FFF2-40B4-BE49-F238E27FC236}">
                <a16:creationId xmlns:a16="http://schemas.microsoft.com/office/drawing/2014/main" id="{369C5D59-5B71-4A76-AE2A-FF362A85895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643E59E-6939-4ADD-A7B3-7E2CDCF20FA2}"/>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2810584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5EAFB9-0621-407A-BB2D-E6CD4976D04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60BBA81-CE1A-47FB-B12A-A185D7AD4BC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360AA55-F1D5-470B-88DF-D71FA9ADF372}"/>
              </a:ext>
            </a:extLst>
          </p:cNvPr>
          <p:cNvSpPr>
            <a:spLocks noGrp="1"/>
          </p:cNvSpPr>
          <p:nvPr>
            <p:ph type="dt" sz="half" idx="10"/>
          </p:nvPr>
        </p:nvSpPr>
        <p:spPr/>
        <p:txBody>
          <a:bodyPr/>
          <a:lstStyle/>
          <a:p>
            <a:fld id="{0F796E60-2880-4175-9813-FBA050E1AF3C}" type="datetimeFigureOut">
              <a:rPr lang="es-CO" smtClean="0"/>
              <a:t>30/10/2026</a:t>
            </a:fld>
            <a:endParaRPr lang="es-CO"/>
          </a:p>
        </p:txBody>
      </p:sp>
      <p:sp>
        <p:nvSpPr>
          <p:cNvPr id="5" name="Marcador de pie de página 4">
            <a:extLst>
              <a:ext uri="{FF2B5EF4-FFF2-40B4-BE49-F238E27FC236}">
                <a16:creationId xmlns:a16="http://schemas.microsoft.com/office/drawing/2014/main" id="{9F4F5EFE-0E0C-40E3-98A0-A6E348E7FDA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EA582C4-BE58-481A-99AB-495CE554D7AA}"/>
              </a:ext>
            </a:extLst>
          </p:cNvPr>
          <p:cNvSpPr>
            <a:spLocks noGrp="1"/>
          </p:cNvSpPr>
          <p:nvPr>
            <p:ph type="sldNum" sz="quarter" idx="12"/>
          </p:nvPr>
        </p:nvSpPr>
        <p:spPr/>
        <p:txBody>
          <a:bodyPr/>
          <a:lstStyle/>
          <a:p>
            <a:fld id="{407F51DA-3E24-4D72-ABA1-E25E9FE143F9}" type="slidenum">
              <a:rPr lang="es-CO" smtClean="0"/>
              <a:t>‹Nº›</a:t>
            </a:fld>
            <a:endParaRPr lang="es-CO"/>
          </a:p>
        </p:txBody>
      </p:sp>
    </p:spTree>
    <p:extLst>
      <p:ext uri="{BB962C8B-B14F-4D97-AF65-F5344CB8AC3E}">
        <p14:creationId xmlns:p14="http://schemas.microsoft.com/office/powerpoint/2010/main" val="401496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D258D52-E5E3-4585-8792-883C235F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8C9BF6D-ED23-4692-B9FF-F88A2B86FC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DEA9401-0157-44A9-AC8B-2F956D2F6D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796E60-2880-4175-9813-FBA050E1AF3C}" type="datetimeFigureOut">
              <a:rPr lang="es-CO" smtClean="0"/>
              <a:t>30/10/2026</a:t>
            </a:fld>
            <a:endParaRPr lang="es-CO"/>
          </a:p>
        </p:txBody>
      </p:sp>
      <p:sp>
        <p:nvSpPr>
          <p:cNvPr id="5" name="Marcador de pie de página 4">
            <a:extLst>
              <a:ext uri="{FF2B5EF4-FFF2-40B4-BE49-F238E27FC236}">
                <a16:creationId xmlns:a16="http://schemas.microsoft.com/office/drawing/2014/main" id="{ADF7C885-C4BA-4239-A652-9B5FCD2568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FF38BEC2-DA70-4ECF-BAF6-334271A7B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F51DA-3E24-4D72-ABA1-E25E9FE143F9}" type="slidenum">
              <a:rPr lang="es-CO" smtClean="0"/>
              <a:t>‹Nº›</a:t>
            </a:fld>
            <a:endParaRPr lang="es-CO"/>
          </a:p>
        </p:txBody>
      </p:sp>
    </p:spTree>
    <p:extLst>
      <p:ext uri="{BB962C8B-B14F-4D97-AF65-F5344CB8AC3E}">
        <p14:creationId xmlns:p14="http://schemas.microsoft.com/office/powerpoint/2010/main" val="1479021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4.jp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jpg"/><Relationship Id="rId7" Type="http://schemas.openxmlformats.org/officeDocument/2006/relationships/image" Target="../media/image27.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jpg"/><Relationship Id="rId7" Type="http://schemas.openxmlformats.org/officeDocument/2006/relationships/image" Target="../media/image31.jp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jpg"/><Relationship Id="rId7" Type="http://schemas.openxmlformats.org/officeDocument/2006/relationships/image" Target="../media/image35.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22.jpg"/><Relationship Id="rId7" Type="http://schemas.openxmlformats.org/officeDocument/2006/relationships/image" Target="../media/image31.jp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5" name="Imagen 4">
            <a:extLst>
              <a:ext uri="{FF2B5EF4-FFF2-40B4-BE49-F238E27FC236}">
                <a16:creationId xmlns:a16="http://schemas.microsoft.com/office/drawing/2014/main" id="{543A74F5-F398-40F0-9ABA-DF4BE6071CC9}"/>
              </a:ext>
            </a:extLst>
          </p:cNvPr>
          <p:cNvPicPr>
            <a:picLocks noChangeAspect="1"/>
          </p:cNvPicPr>
          <p:nvPr/>
        </p:nvPicPr>
        <p:blipFill rotWithShape="1">
          <a:blip r:embed="rId2"/>
          <a:srcRect b="9948"/>
          <a:stretch/>
        </p:blipFill>
        <p:spPr>
          <a:xfrm>
            <a:off x="0" y="-15228"/>
            <a:ext cx="6208938" cy="6846333"/>
          </a:xfrm>
          <a:prstGeom prst="rect">
            <a:avLst/>
          </a:prstGeom>
        </p:spPr>
      </p:pic>
      <p:pic>
        <p:nvPicPr>
          <p:cNvPr id="4" name="Imagen 3">
            <a:extLst>
              <a:ext uri="{FF2B5EF4-FFF2-40B4-BE49-F238E27FC236}">
                <a16:creationId xmlns:a16="http://schemas.microsoft.com/office/drawing/2014/main" id="{3DC2A4B2-1624-4DB5-B1D8-CD2F0F18D8C1}"/>
              </a:ext>
            </a:extLst>
          </p:cNvPr>
          <p:cNvPicPr>
            <a:picLocks noChangeAspect="1"/>
          </p:cNvPicPr>
          <p:nvPr/>
        </p:nvPicPr>
        <p:blipFill>
          <a:blip r:embed="rId3"/>
          <a:stretch>
            <a:fillRect/>
          </a:stretch>
        </p:blipFill>
        <p:spPr>
          <a:xfrm>
            <a:off x="-11754" y="-26895"/>
            <a:ext cx="6278083" cy="6858000"/>
          </a:xfrm>
          <a:prstGeom prst="rect">
            <a:avLst/>
          </a:prstGeom>
        </p:spPr>
      </p:pic>
      <p:pic>
        <p:nvPicPr>
          <p:cNvPr id="11" name="Imagen 10">
            <a:extLst>
              <a:ext uri="{FF2B5EF4-FFF2-40B4-BE49-F238E27FC236}">
                <a16:creationId xmlns:a16="http://schemas.microsoft.com/office/drawing/2014/main" id="{48EEA9E3-15E4-434B-B23B-1581E79AA84B}"/>
              </a:ext>
            </a:extLst>
          </p:cNvPr>
          <p:cNvPicPr>
            <a:picLocks noChangeAspect="1"/>
          </p:cNvPicPr>
          <p:nvPr/>
        </p:nvPicPr>
        <p:blipFill>
          <a:blip r:embed="rId4"/>
          <a:stretch>
            <a:fillRect/>
          </a:stretch>
        </p:blipFill>
        <p:spPr>
          <a:xfrm>
            <a:off x="0" y="-75643"/>
            <a:ext cx="5704778"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5643"/>
            <a:ext cx="12192000" cy="6858000"/>
          </a:xfrm>
          <a:prstGeom prst="rect">
            <a:avLst/>
          </a:prstGeom>
        </p:spPr>
      </p:pic>
      <p:sp>
        <p:nvSpPr>
          <p:cNvPr id="10" name="Subtítulo 2">
            <a:extLst>
              <a:ext uri="{FF2B5EF4-FFF2-40B4-BE49-F238E27FC236}">
                <a16:creationId xmlns:a16="http://schemas.microsoft.com/office/drawing/2014/main" id="{F1629D12-E046-4F09-905A-098779E09590}"/>
              </a:ext>
            </a:extLst>
          </p:cNvPr>
          <p:cNvSpPr txBox="1">
            <a:spLocks/>
          </p:cNvSpPr>
          <p:nvPr/>
        </p:nvSpPr>
        <p:spPr>
          <a:xfrm>
            <a:off x="125504" y="26895"/>
            <a:ext cx="1803880" cy="407894"/>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INTRODUCCIÓN</a:t>
            </a:r>
          </a:p>
        </p:txBody>
      </p:sp>
      <p:sp>
        <p:nvSpPr>
          <p:cNvPr id="6" name="Rectángulo 5">
            <a:extLst>
              <a:ext uri="{FF2B5EF4-FFF2-40B4-BE49-F238E27FC236}">
                <a16:creationId xmlns:a16="http://schemas.microsoft.com/office/drawing/2014/main" id="{044FCD28-13C7-4A47-90FB-26423E054858}"/>
              </a:ext>
            </a:extLst>
          </p:cNvPr>
          <p:cNvSpPr/>
          <p:nvPr/>
        </p:nvSpPr>
        <p:spPr>
          <a:xfrm>
            <a:off x="4626864" y="3129478"/>
            <a:ext cx="7260299" cy="769441"/>
          </a:xfrm>
          <a:prstGeom prst="rect">
            <a:avLst/>
          </a:prstGeom>
        </p:spPr>
        <p:txBody>
          <a:bodyPr wrap="square">
            <a:spAutoFit/>
          </a:bodyPr>
          <a:lstStyle/>
          <a:p>
            <a:r>
              <a:rPr lang="es-ES" sz="4400">
                <a:solidFill>
                  <a:srgbClr val="002060"/>
                </a:solidFill>
                <a:latin typeface="Times New Roman" panose="02020603050405020304" pitchFamily="18" charset="0"/>
                <a:cs typeface="Times New Roman" panose="02020603050405020304" pitchFamily="18" charset="0"/>
              </a:rPr>
              <a:t>ANDANDO  DIGNAMENTE</a:t>
            </a:r>
            <a:endParaRPr lang="es-CO" sz="4400" dirty="0">
              <a:solidFill>
                <a:srgbClr val="002060"/>
              </a:solidFill>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EA195753-4121-4565-8023-6D8A05F28A22}"/>
              </a:ext>
            </a:extLst>
          </p:cNvPr>
          <p:cNvSpPr/>
          <p:nvPr/>
        </p:nvSpPr>
        <p:spPr>
          <a:xfrm>
            <a:off x="7490279" y="6469387"/>
            <a:ext cx="2948243"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ANDANDO DIGNAMENTE</a:t>
            </a:r>
          </a:p>
        </p:txBody>
      </p:sp>
    </p:spTree>
    <p:extLst>
      <p:ext uri="{BB962C8B-B14F-4D97-AF65-F5344CB8AC3E}">
        <p14:creationId xmlns:p14="http://schemas.microsoft.com/office/powerpoint/2010/main" val="111113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8" name="Imagen 7">
            <a:extLst>
              <a:ext uri="{FF2B5EF4-FFF2-40B4-BE49-F238E27FC236}">
                <a16:creationId xmlns:a16="http://schemas.microsoft.com/office/drawing/2014/main" id="{1C4EE733-652C-4FC8-A256-32471F56F3F5}"/>
              </a:ext>
            </a:extLst>
          </p:cNvPr>
          <p:cNvPicPr>
            <a:picLocks noChangeAspect="1"/>
          </p:cNvPicPr>
          <p:nvPr/>
        </p:nvPicPr>
        <p:blipFill rotWithShape="1">
          <a:blip r:embed="rId2"/>
          <a:srcRect r="10926" b="20434"/>
          <a:stretch/>
        </p:blipFill>
        <p:spPr>
          <a:xfrm>
            <a:off x="6443294" y="26241"/>
            <a:ext cx="5746213" cy="6776498"/>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06"/>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204705" y="26241"/>
            <a:ext cx="1852824" cy="40789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INTRODUCCIÓN </a:t>
            </a:r>
            <a:endParaRPr lang="es-CO" dirty="0">
              <a:solidFill>
                <a:schemeClr val="bg1"/>
              </a:solidFill>
            </a:endParaRPr>
          </a:p>
        </p:txBody>
      </p:sp>
      <p:sp>
        <p:nvSpPr>
          <p:cNvPr id="4" name="Rectángulo 3">
            <a:extLst>
              <a:ext uri="{FF2B5EF4-FFF2-40B4-BE49-F238E27FC236}">
                <a16:creationId xmlns:a16="http://schemas.microsoft.com/office/drawing/2014/main" id="{C05965DF-0D58-4889-B977-A1EFE44F70B6}"/>
              </a:ext>
            </a:extLst>
          </p:cNvPr>
          <p:cNvSpPr/>
          <p:nvPr/>
        </p:nvSpPr>
        <p:spPr>
          <a:xfrm>
            <a:off x="222632" y="434135"/>
            <a:ext cx="6710014" cy="492443"/>
          </a:xfrm>
          <a:prstGeom prst="rect">
            <a:avLst/>
          </a:prstGeom>
        </p:spPr>
        <p:txBody>
          <a:bodyPr wrap="square">
            <a:spAutoFit/>
          </a:bodyPr>
          <a:lstStyle/>
          <a:p>
            <a:endParaRPr lang="es-CO" sz="2500" dirty="0">
              <a:solidFill>
                <a:srgbClr val="002060"/>
              </a:solidFill>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00254919-F160-48A5-8EFF-0373A7ADB0A1}"/>
              </a:ext>
            </a:extLst>
          </p:cNvPr>
          <p:cNvSpPr/>
          <p:nvPr/>
        </p:nvSpPr>
        <p:spPr>
          <a:xfrm>
            <a:off x="1055595" y="6409163"/>
            <a:ext cx="3400290"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FORTIFICADOS POR EL CIELO</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4CAA3E7B-6794-45B6-BE90-B28E036764BC}"/>
              </a:ext>
            </a:extLst>
          </p:cNvPr>
          <p:cNvSpPr/>
          <p:nvPr/>
        </p:nvSpPr>
        <p:spPr>
          <a:xfrm>
            <a:off x="414708" y="329184"/>
            <a:ext cx="6585174" cy="5632311"/>
          </a:xfrm>
          <a:prstGeom prst="rect">
            <a:avLst/>
          </a:prstGeom>
        </p:spPr>
        <p:txBody>
          <a:bodyPr wrap="square">
            <a:spAutoFit/>
          </a:bodyPr>
          <a:lstStyle/>
          <a:p>
            <a:r>
              <a:rPr lang="es-ES" sz="2400" dirty="0">
                <a:solidFill>
                  <a:srgbClr val="002060"/>
                </a:solidFill>
                <a:latin typeface="Times New Roman" panose="02020603050405020304" pitchFamily="18" charset="0"/>
                <a:cs typeface="Times New Roman" panose="02020603050405020304" pitchFamily="18" charset="0"/>
              </a:rPr>
              <a:t>Colosenses 1:10–11.</a:t>
            </a:r>
          </a:p>
          <a:p>
            <a:r>
              <a:rPr lang="es-ES" sz="2400" dirty="0">
                <a:solidFill>
                  <a:srgbClr val="002060"/>
                </a:solidFill>
                <a:latin typeface="Times New Roman" panose="02020603050405020304" pitchFamily="18" charset="0"/>
                <a:cs typeface="Times New Roman" panose="02020603050405020304" pitchFamily="18" charset="0"/>
              </a:rPr>
              <a:t>«Para que andéis como es digno del Señor, agradándole en todo, llevando fruto en toda buena obra, y creciendo en el conocimiento de Dios; fortalecidos con todo poder, conforme a la potencia de su gloria, para toda paciencia y longanimidad con gozo.</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«Pablo expresó en palabras sus deseos para con los creyentes de Colosas. ¡Cuán elevado es el ideal que mantienen estas palabras ante el seguidor de Cristo! Muestran las maravillosas posibilidades de la vida cristiana y hacen bien claro que no hay límites para las bendiciones que los hijos de Dios pueden recibir».  Los Hechos de los Apóstoles, p. 375.</a:t>
            </a:r>
          </a:p>
        </p:txBody>
      </p:sp>
    </p:spTree>
    <p:extLst>
      <p:ext uri="{BB962C8B-B14F-4D97-AF65-F5344CB8AC3E}">
        <p14:creationId xmlns:p14="http://schemas.microsoft.com/office/powerpoint/2010/main" val="346446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6" name="Imagen 5">
            <a:extLst>
              <a:ext uri="{FF2B5EF4-FFF2-40B4-BE49-F238E27FC236}">
                <a16:creationId xmlns:a16="http://schemas.microsoft.com/office/drawing/2014/main" id="{E73B62BB-00C7-4F73-B839-53E71F046514}"/>
              </a:ext>
            </a:extLst>
          </p:cNvPr>
          <p:cNvPicPr>
            <a:picLocks noChangeAspect="1"/>
          </p:cNvPicPr>
          <p:nvPr/>
        </p:nvPicPr>
        <p:blipFill>
          <a:blip r:embed="rId2"/>
          <a:stretch>
            <a:fillRect/>
          </a:stretch>
        </p:blipFill>
        <p:spPr>
          <a:xfrm>
            <a:off x="18763" y="0"/>
            <a:ext cx="6077237" cy="6858000"/>
          </a:xfrm>
          <a:prstGeom prst="rect">
            <a:avLst/>
          </a:prstGeom>
        </p:spPr>
      </p:pic>
      <p:pic>
        <p:nvPicPr>
          <p:cNvPr id="4" name="Imagen 3">
            <a:extLst>
              <a:ext uri="{FF2B5EF4-FFF2-40B4-BE49-F238E27FC236}">
                <a16:creationId xmlns:a16="http://schemas.microsoft.com/office/drawing/2014/main" id="{BAE50966-6B69-45E6-BCA8-A5E17C6E0F85}"/>
              </a:ext>
            </a:extLst>
          </p:cNvPr>
          <p:cNvPicPr>
            <a:picLocks noChangeAspect="1"/>
          </p:cNvPicPr>
          <p:nvPr/>
        </p:nvPicPr>
        <p:blipFill>
          <a:blip r:embed="rId3"/>
          <a:stretch>
            <a:fillRect/>
          </a:stretch>
        </p:blipFill>
        <p:spPr>
          <a:xfrm>
            <a:off x="18763" y="0"/>
            <a:ext cx="5705381" cy="6858000"/>
          </a:xfrm>
          <a:prstGeom prst="rect">
            <a:avLst/>
          </a:prstGeom>
        </p:spPr>
      </p:pic>
      <p:pic>
        <p:nvPicPr>
          <p:cNvPr id="7" name="Imagen 6">
            <a:extLst>
              <a:ext uri="{FF2B5EF4-FFF2-40B4-BE49-F238E27FC236}">
                <a16:creationId xmlns:a16="http://schemas.microsoft.com/office/drawing/2014/main" id="{26050DC9-BC2C-4E4C-BE23-CA0FC41A67D6}"/>
              </a:ext>
            </a:extLst>
          </p:cNvPr>
          <p:cNvPicPr>
            <a:picLocks noChangeAspect="1"/>
          </p:cNvPicPr>
          <p:nvPr/>
        </p:nvPicPr>
        <p:blipFill>
          <a:blip r:embed="rId4"/>
          <a:stretch>
            <a:fillRect/>
          </a:stretch>
        </p:blipFill>
        <p:spPr>
          <a:xfrm>
            <a:off x="18763" y="-26895"/>
            <a:ext cx="6501786"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CO" dirty="0">
                <a:solidFill>
                  <a:schemeClr val="bg1"/>
                </a:solidFill>
              </a:rPr>
              <a:t>DOMINGO</a:t>
            </a:r>
          </a:p>
        </p:txBody>
      </p:sp>
      <p:sp>
        <p:nvSpPr>
          <p:cNvPr id="12" name="Rectángulo 11">
            <a:extLst>
              <a:ext uri="{FF2B5EF4-FFF2-40B4-BE49-F238E27FC236}">
                <a16:creationId xmlns:a16="http://schemas.microsoft.com/office/drawing/2014/main" id="{0F72E0E1-DA83-46F8-BB73-1414A14F4223}"/>
              </a:ext>
            </a:extLst>
          </p:cNvPr>
          <p:cNvSpPr/>
          <p:nvPr/>
        </p:nvSpPr>
        <p:spPr>
          <a:xfrm>
            <a:off x="7361690" y="6419432"/>
            <a:ext cx="3989169" cy="369332"/>
          </a:xfrm>
          <a:prstGeom prst="rect">
            <a:avLst/>
          </a:prstGeom>
        </p:spPr>
        <p:txBody>
          <a:bodyPr wrap="none">
            <a:spAutoFit/>
          </a:bodyPr>
          <a:lstStyle/>
          <a:p>
            <a:r>
              <a:rPr lang="es-CO" b="1" dirty="0">
                <a:solidFill>
                  <a:schemeClr val="bg1"/>
                </a:solidFill>
                <a:latin typeface="Times New Roman" panose="02020603050405020304" pitchFamily="18" charset="0"/>
                <a:cs typeface="Times New Roman" panose="02020603050405020304" pitchFamily="18" charset="0"/>
              </a:rPr>
              <a:t>1. UN EJEMPLO PARA NOSOTROS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357422" y="320680"/>
            <a:ext cx="6501786" cy="5693866"/>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A. ¿Cómo expresa el apóstol Pablo su profunda confianza en la condición espiritual de los creyentes colosenses? </a:t>
            </a:r>
            <a:r>
              <a:rPr lang="es-ES" sz="2600" dirty="0">
                <a:solidFill>
                  <a:srgbClr val="002060"/>
                </a:solidFill>
                <a:latin typeface="Times New Roman" panose="02020603050405020304" pitchFamily="18" charset="0"/>
                <a:cs typeface="Times New Roman" panose="02020603050405020304" pitchFamily="18" charset="0"/>
              </a:rPr>
              <a:t>Colosenses 1:1–6.</a:t>
            </a:r>
          </a:p>
          <a:p>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Pablo agradecía a Dios por la fe de los creyentes en Cristo Jesús, por el amor que demostraban a los santos y por la esperanza que tenían reservada en el cielo. El evangelio había llegado a ellos y estaba dando fruto en sus vidas.</a:t>
            </a:r>
          </a:p>
          <a:p>
            <a:r>
              <a:rPr lang="es-ES" sz="2600" dirty="0">
                <a:solidFill>
                  <a:srgbClr val="002060"/>
                </a:solidFill>
                <a:latin typeface="Times New Roman" panose="02020603050405020304" pitchFamily="18" charset="0"/>
                <a:cs typeface="Times New Roman" panose="02020603050405020304" pitchFamily="18" charset="0"/>
              </a:rPr>
              <a:t>Los primeros capítulos de Colosenses presentan un modelo de lo que deben ser las iglesias en todas partes del mundo.</a:t>
            </a:r>
          </a:p>
        </p:txBody>
      </p:sp>
    </p:spTree>
    <p:extLst>
      <p:ext uri="{BB962C8B-B14F-4D97-AF65-F5344CB8AC3E}">
        <p14:creationId xmlns:p14="http://schemas.microsoft.com/office/powerpoint/2010/main" val="330889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sp>
        <p:nvSpPr>
          <p:cNvPr id="4" name="Rectángulo 3">
            <a:extLst>
              <a:ext uri="{FF2B5EF4-FFF2-40B4-BE49-F238E27FC236}">
                <a16:creationId xmlns:a16="http://schemas.microsoft.com/office/drawing/2014/main" id="{C05965DF-0D58-4889-B977-A1EFE44F70B6}"/>
              </a:ext>
            </a:extLst>
          </p:cNvPr>
          <p:cNvSpPr/>
          <p:nvPr/>
        </p:nvSpPr>
        <p:spPr>
          <a:xfrm>
            <a:off x="846627" y="3256813"/>
            <a:ext cx="6185109" cy="461665"/>
          </a:xfrm>
          <a:prstGeom prst="rect">
            <a:avLst/>
          </a:prstGeom>
        </p:spPr>
        <p:txBody>
          <a:bodyPr wrap="square">
            <a:spAutoFit/>
          </a:bodyPr>
          <a:lstStyle/>
          <a:p>
            <a:endParaRPr lang="es-CO" sz="2400" dirty="0">
              <a:solidFill>
                <a:srgbClr val="00206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20063B6D-6637-48C8-8DDE-B7B6792121D2}"/>
              </a:ext>
            </a:extLst>
          </p:cNvPr>
          <p:cNvSpPr/>
          <p:nvPr/>
        </p:nvSpPr>
        <p:spPr>
          <a:xfrm>
            <a:off x="1344026" y="6438283"/>
            <a:ext cx="4016869"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CONFIANDO EN EL PODER DE DIOS</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6F0A97BC-C5D6-45E4-991A-369B9817BBD0}"/>
              </a:ext>
            </a:extLst>
          </p:cNvPr>
          <p:cNvPicPr>
            <a:picLocks noChangeAspect="1"/>
          </p:cNvPicPr>
          <p:nvPr/>
        </p:nvPicPr>
        <p:blipFill>
          <a:blip r:embed="rId2"/>
          <a:stretch>
            <a:fillRect/>
          </a:stretch>
        </p:blipFill>
        <p:spPr>
          <a:xfrm>
            <a:off x="6208776" y="58645"/>
            <a:ext cx="5983224" cy="6858000"/>
          </a:xfrm>
          <a:prstGeom prst="rect">
            <a:avLst/>
          </a:prstGeom>
        </p:spPr>
      </p:pic>
      <p:pic>
        <p:nvPicPr>
          <p:cNvPr id="2" name="Imagen 1">
            <a:extLst>
              <a:ext uri="{FF2B5EF4-FFF2-40B4-BE49-F238E27FC236}">
                <a16:creationId xmlns:a16="http://schemas.microsoft.com/office/drawing/2014/main" id="{BA2B6B9B-4597-40E2-A4A1-031D0BDF65D2}"/>
              </a:ext>
            </a:extLst>
          </p:cNvPr>
          <p:cNvPicPr>
            <a:picLocks noChangeAspect="1"/>
          </p:cNvPicPr>
          <p:nvPr/>
        </p:nvPicPr>
        <p:blipFill>
          <a:blip r:embed="rId3"/>
          <a:stretch>
            <a:fillRect/>
          </a:stretch>
        </p:blipFill>
        <p:spPr>
          <a:xfrm>
            <a:off x="5277613" y="7556"/>
            <a:ext cx="6858000" cy="6858000"/>
          </a:xfrm>
          <a:prstGeom prst="rect">
            <a:avLst/>
          </a:prstGeom>
        </p:spPr>
      </p:pic>
      <p:pic>
        <p:nvPicPr>
          <p:cNvPr id="12" name="Imagen 11">
            <a:extLst>
              <a:ext uri="{FF2B5EF4-FFF2-40B4-BE49-F238E27FC236}">
                <a16:creationId xmlns:a16="http://schemas.microsoft.com/office/drawing/2014/main" id="{F6E7E177-B0B7-41E6-9D35-4D84C574ED88}"/>
              </a:ext>
            </a:extLst>
          </p:cNvPr>
          <p:cNvPicPr>
            <a:picLocks noChangeAspect="1"/>
          </p:cNvPicPr>
          <p:nvPr/>
        </p:nvPicPr>
        <p:blipFill>
          <a:blip r:embed="rId4"/>
          <a:stretch>
            <a:fillRect/>
          </a:stretch>
        </p:blipFill>
        <p:spPr>
          <a:xfrm>
            <a:off x="6076547" y="16521"/>
            <a:ext cx="6087260" cy="6858000"/>
          </a:xfrm>
          <a:prstGeom prst="rect">
            <a:avLst/>
          </a:prstGeom>
        </p:spPr>
      </p:pic>
      <p:pic>
        <p:nvPicPr>
          <p:cNvPr id="13" name="Imagen 12">
            <a:extLst>
              <a:ext uri="{FF2B5EF4-FFF2-40B4-BE49-F238E27FC236}">
                <a16:creationId xmlns:a16="http://schemas.microsoft.com/office/drawing/2014/main" id="{7B436FB3-3482-4100-AC7D-11DB13BAA3F6}"/>
              </a:ext>
            </a:extLst>
          </p:cNvPr>
          <p:cNvPicPr>
            <a:picLocks noChangeAspect="1"/>
          </p:cNvPicPr>
          <p:nvPr/>
        </p:nvPicPr>
        <p:blipFill>
          <a:blip r:embed="rId5"/>
          <a:stretch>
            <a:fillRect/>
          </a:stretch>
        </p:blipFill>
        <p:spPr>
          <a:xfrm>
            <a:off x="6095999" y="-50385"/>
            <a:ext cx="6039613"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33" y="-8965"/>
            <a:ext cx="12192000" cy="6866965"/>
          </a:xfrm>
          <a:prstGeom prst="rect">
            <a:avLst/>
          </a:prstGeom>
        </p:spPr>
      </p:pic>
      <p:sp>
        <p:nvSpPr>
          <p:cNvPr id="3" name="Rectángulo 2">
            <a:extLst>
              <a:ext uri="{FF2B5EF4-FFF2-40B4-BE49-F238E27FC236}">
                <a16:creationId xmlns:a16="http://schemas.microsoft.com/office/drawing/2014/main" id="{5AB9D94E-48C2-421A-9ED5-2AD634515F29}"/>
              </a:ext>
            </a:extLst>
          </p:cNvPr>
          <p:cNvSpPr/>
          <p:nvPr/>
        </p:nvSpPr>
        <p:spPr>
          <a:xfrm>
            <a:off x="379458" y="86629"/>
            <a:ext cx="6099048" cy="5693866"/>
          </a:xfrm>
          <a:prstGeom prst="rect">
            <a:avLst/>
          </a:prstGeom>
        </p:spPr>
        <p:txBody>
          <a:bodyPr wrap="square">
            <a:spAutoFit/>
          </a:bodyPr>
          <a:lstStyle/>
          <a:p>
            <a:r>
              <a:rPr lang="es-CO" sz="2600" b="1" dirty="0">
                <a:solidFill>
                  <a:srgbClr val="002060"/>
                </a:solidFill>
                <a:latin typeface="Times New Roman" panose="02020603050405020304" pitchFamily="18" charset="0"/>
                <a:cs typeface="Times New Roman" panose="02020603050405020304" pitchFamily="18" charset="0"/>
              </a:rPr>
              <a:t>B.</a:t>
            </a:r>
            <a:r>
              <a:rPr lang="es-ES" sz="2600" b="1" dirty="0">
                <a:solidFill>
                  <a:srgbClr val="002060"/>
                </a:solidFill>
                <a:latin typeface="Times New Roman" panose="02020603050405020304" pitchFamily="18" charset="0"/>
                <a:cs typeface="Times New Roman" panose="02020603050405020304" pitchFamily="18" charset="0"/>
              </a:rPr>
              <a:t> ¿Qué motiva esta fe al apóstol a hacer? </a:t>
            </a:r>
            <a:r>
              <a:rPr lang="es-ES" sz="2600" dirty="0">
                <a:solidFill>
                  <a:srgbClr val="002060"/>
                </a:solidFill>
                <a:latin typeface="Times New Roman" panose="02020603050405020304" pitchFamily="18" charset="0"/>
                <a:cs typeface="Times New Roman" panose="02020603050405020304" pitchFamily="18" charset="0"/>
              </a:rPr>
              <a:t>Colosenses 1:7–11.</a:t>
            </a:r>
          </a:p>
          <a:p>
            <a:r>
              <a:rPr lang="es-ES" sz="2600" dirty="0">
                <a:solidFill>
                  <a:srgbClr val="002060"/>
                </a:solidFill>
                <a:latin typeface="Times New Roman" panose="02020603050405020304" pitchFamily="18" charset="0"/>
                <a:cs typeface="Times New Roman" panose="02020603050405020304" pitchFamily="18" charset="0"/>
              </a:rPr>
              <a:t>Pablo oraba constantemente por ellos, pidiendo que fueran llenos del conocimiento de la voluntad de Dios, que vivieran de manera digna del Señor, produjeran buenas obras, crecieran espiritualmente y fueran fortalecidos para ejercer la paciencia y la longanimidad con gozo.</a:t>
            </a:r>
          </a:p>
          <a:p>
            <a:r>
              <a:rPr lang="es-ES" sz="2600" dirty="0">
                <a:solidFill>
                  <a:srgbClr val="002060"/>
                </a:solidFill>
                <a:latin typeface="Times New Roman" panose="02020603050405020304" pitchFamily="18" charset="0"/>
                <a:cs typeface="Times New Roman" panose="02020603050405020304" pitchFamily="18" charset="0"/>
              </a:rPr>
              <a:t>No hay límite para las bendiciones que podemos recibir. Dios desea que su pueblo comprenda mejor su voluntad, y el Espíritu Santo puede conceder esa comprensión cuando la necesitamos.</a:t>
            </a:r>
          </a:p>
        </p:txBody>
      </p:sp>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DOMINGO </a:t>
            </a:r>
            <a:endParaRPr lang="es-CO" dirty="0">
              <a:solidFill>
                <a:schemeClr val="bg1"/>
              </a:solidFill>
            </a:endParaRPr>
          </a:p>
        </p:txBody>
      </p:sp>
      <p:sp>
        <p:nvSpPr>
          <p:cNvPr id="8" name="Rectángulo 7">
            <a:extLst>
              <a:ext uri="{FF2B5EF4-FFF2-40B4-BE49-F238E27FC236}">
                <a16:creationId xmlns:a16="http://schemas.microsoft.com/office/drawing/2014/main" id="{5A0EB2BA-AE9D-4C64-9D63-D339697063B0}"/>
              </a:ext>
            </a:extLst>
          </p:cNvPr>
          <p:cNvSpPr/>
          <p:nvPr/>
        </p:nvSpPr>
        <p:spPr>
          <a:xfrm>
            <a:off x="1618166" y="6412549"/>
            <a:ext cx="4046877"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1. UN EJEMPLO PARA NOSOTROS  </a:t>
            </a:r>
            <a:endParaRPr lang="es-CO"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490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3" name="Imagen 12">
            <a:extLst>
              <a:ext uri="{FF2B5EF4-FFF2-40B4-BE49-F238E27FC236}">
                <a16:creationId xmlns:a16="http://schemas.microsoft.com/office/drawing/2014/main" id="{376755E6-42A6-4118-BBBD-1267CB5052DF}"/>
              </a:ext>
            </a:extLst>
          </p:cNvPr>
          <p:cNvPicPr>
            <a:picLocks noChangeAspect="1"/>
          </p:cNvPicPr>
          <p:nvPr/>
        </p:nvPicPr>
        <p:blipFill>
          <a:blip r:embed="rId2"/>
          <a:stretch>
            <a:fillRect/>
          </a:stretch>
        </p:blipFill>
        <p:spPr>
          <a:xfrm>
            <a:off x="453240" y="-174277"/>
            <a:ext cx="5541264"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662"/>
            <a:ext cx="12192000" cy="6924767"/>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a:t>
            </a:r>
            <a:r>
              <a:rPr lang="es-CO" dirty="0">
                <a:solidFill>
                  <a:schemeClr val="bg1"/>
                </a:solidFill>
              </a:rPr>
              <a:t>UNES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889766" y="6418443"/>
            <a:ext cx="3937938"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2</a:t>
            </a:r>
            <a:r>
              <a:rPr lang="es-CO" b="1" dirty="0">
                <a:solidFill>
                  <a:schemeClr val="bg1"/>
                </a:solidFill>
                <a:latin typeface="Times New Roman" panose="02020603050405020304" pitchFamily="18" charset="0"/>
                <a:cs typeface="Times New Roman" panose="02020603050405020304" pitchFamily="18" charset="0"/>
              </a:rPr>
              <a:t>. PODER CREADOR EN CRISTO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344641" y="253902"/>
            <a:ext cx="6597423" cy="6001643"/>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A.  Describa la experiencia gloriosa que el apóstol presenta, y cómo debemos mantener fuerte nuestra fe permaneciendo en ella. </a:t>
            </a:r>
            <a:r>
              <a:rPr lang="es-ES" sz="2400" dirty="0">
                <a:solidFill>
                  <a:srgbClr val="002060"/>
                </a:solidFill>
                <a:latin typeface="Times New Roman" panose="02020603050405020304" pitchFamily="18" charset="0"/>
                <a:cs typeface="Times New Roman" panose="02020603050405020304" pitchFamily="18" charset="0"/>
              </a:rPr>
              <a:t> Colosenses 1:12–14.</a:t>
            </a:r>
          </a:p>
          <a:p>
            <a:r>
              <a:rPr lang="es-ES" sz="2400" dirty="0">
                <a:solidFill>
                  <a:srgbClr val="002060"/>
                </a:solidFill>
                <a:latin typeface="Times New Roman" panose="02020603050405020304" pitchFamily="18" charset="0"/>
                <a:cs typeface="Times New Roman" panose="02020603050405020304" pitchFamily="18" charset="0"/>
              </a:rPr>
              <a:t>Dios nos hace aptos para participar de la herencia de los santos en luz, nos libra del poder de las tinieblas y nos traslada al reino de su amado Hijo. En Cristo tenemos redención y perdón de los pecados. Debemos permanecer firmes en la verdad y no exponernos innecesariamente al error.</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Debemos permanecer firmes en la libertad que Cristo nos ha dado, ocupar nuestra mente en la verdad presente y estudiar las Escrituras para poder explicar nuestra esperanza. La Palabra de Dios ofrece liberación cuando la recibimos con fe.</a:t>
            </a:r>
          </a:p>
        </p:txBody>
      </p:sp>
    </p:spTree>
    <p:extLst>
      <p:ext uri="{BB962C8B-B14F-4D97-AF65-F5344CB8AC3E}">
        <p14:creationId xmlns:p14="http://schemas.microsoft.com/office/powerpoint/2010/main" val="205449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F19DF17B-09F5-4688-9DB8-8932F11A2123}"/>
              </a:ext>
            </a:extLst>
          </p:cNvPr>
          <p:cNvPicPr>
            <a:picLocks noChangeAspect="1"/>
          </p:cNvPicPr>
          <p:nvPr/>
        </p:nvPicPr>
        <p:blipFill>
          <a:blip r:embed="rId4"/>
          <a:stretch>
            <a:fillRect/>
          </a:stretch>
        </p:blipFill>
        <p:spPr>
          <a:xfrm>
            <a:off x="6236458" y="0"/>
            <a:ext cx="5955541" cy="6858000"/>
          </a:xfrm>
          <a:prstGeom prst="rect">
            <a:avLst/>
          </a:prstGeom>
        </p:spPr>
      </p:pic>
      <p:pic>
        <p:nvPicPr>
          <p:cNvPr id="8" name="Imagen 7">
            <a:extLst>
              <a:ext uri="{FF2B5EF4-FFF2-40B4-BE49-F238E27FC236}">
                <a16:creationId xmlns:a16="http://schemas.microsoft.com/office/drawing/2014/main" id="{20708A81-3C4D-454D-A1AD-54B74631CBFC}"/>
              </a:ext>
            </a:extLst>
          </p:cNvPr>
          <p:cNvPicPr>
            <a:picLocks noChangeAspect="1"/>
          </p:cNvPicPr>
          <p:nvPr/>
        </p:nvPicPr>
        <p:blipFill>
          <a:blip r:embed="rId5"/>
          <a:stretch>
            <a:fillRect/>
          </a:stretch>
        </p:blipFill>
        <p:spPr>
          <a:xfrm>
            <a:off x="6163056" y="-8638"/>
            <a:ext cx="6028944" cy="6858000"/>
          </a:xfrm>
          <a:prstGeom prst="rect">
            <a:avLst/>
          </a:prstGeom>
        </p:spPr>
      </p:pic>
      <p:pic>
        <p:nvPicPr>
          <p:cNvPr id="12" name="Imagen 11">
            <a:extLst>
              <a:ext uri="{FF2B5EF4-FFF2-40B4-BE49-F238E27FC236}">
                <a16:creationId xmlns:a16="http://schemas.microsoft.com/office/drawing/2014/main" id="{A4A6457E-989D-4710-BF7F-4539F43CF9BC}"/>
              </a:ext>
            </a:extLst>
          </p:cNvPr>
          <p:cNvPicPr>
            <a:picLocks noChangeAspect="1"/>
          </p:cNvPicPr>
          <p:nvPr/>
        </p:nvPicPr>
        <p:blipFill>
          <a:blip r:embed="rId6"/>
          <a:stretch>
            <a:fillRect/>
          </a:stretch>
        </p:blipFill>
        <p:spPr>
          <a:xfrm>
            <a:off x="6263640" y="-43517"/>
            <a:ext cx="5929503" cy="6858000"/>
          </a:xfrm>
          <a:prstGeom prst="rect">
            <a:avLst/>
          </a:prstGeom>
        </p:spPr>
      </p:pic>
      <p:pic>
        <p:nvPicPr>
          <p:cNvPr id="13" name="Imagen 12">
            <a:extLst>
              <a:ext uri="{FF2B5EF4-FFF2-40B4-BE49-F238E27FC236}">
                <a16:creationId xmlns:a16="http://schemas.microsoft.com/office/drawing/2014/main" id="{5CE24B2D-A260-40DC-AF3F-13EE92B984D1}"/>
              </a:ext>
            </a:extLst>
          </p:cNvPr>
          <p:cNvPicPr>
            <a:picLocks noChangeAspect="1"/>
          </p:cNvPicPr>
          <p:nvPr/>
        </p:nvPicPr>
        <p:blipFill>
          <a:blip r:embed="rId7"/>
          <a:stretch>
            <a:fillRect/>
          </a:stretch>
        </p:blipFill>
        <p:spPr>
          <a:xfrm>
            <a:off x="6604568" y="-43517"/>
            <a:ext cx="5594977"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6241"/>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LUNES</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275666" y="324407"/>
            <a:ext cx="6306670" cy="5693866"/>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B. Cómo el comparar Escritura con Escritura aclara el concepto de la preeminencia de Cristo?</a:t>
            </a:r>
          </a:p>
          <a:p>
            <a:r>
              <a:rPr lang="es-ES" sz="2600" dirty="0">
                <a:solidFill>
                  <a:srgbClr val="002060"/>
                </a:solidFill>
                <a:latin typeface="Times New Roman" panose="02020603050405020304" pitchFamily="18" charset="0"/>
                <a:cs typeface="Times New Roman" panose="02020603050405020304" pitchFamily="18" charset="0"/>
              </a:rPr>
              <a:t>Colosenses 1:15, 18; Salmos 89:20, 27; 1 Samuel 16:11–13.</a:t>
            </a:r>
          </a:p>
          <a:p>
            <a:r>
              <a:rPr lang="es-ES" sz="2600" dirty="0">
                <a:solidFill>
                  <a:srgbClr val="002060"/>
                </a:solidFill>
                <a:latin typeface="Times New Roman" panose="02020603050405020304" pitchFamily="18" charset="0"/>
                <a:cs typeface="Times New Roman" panose="02020603050405020304" pitchFamily="18" charset="0"/>
              </a:rPr>
              <a:t>Cristo es la imagen del Dios invisible y tiene la preeminencia en todo. El ejemplo de David muestra que la expresión «primogénito» también puede indicar una posición de honor y superioridad, no solamente el orden de nacimiento.</a:t>
            </a:r>
          </a:p>
          <a:p>
            <a:r>
              <a:rPr lang="es-ES" sz="2600" dirty="0">
                <a:solidFill>
                  <a:srgbClr val="002060"/>
                </a:solidFill>
                <a:latin typeface="Times New Roman" panose="02020603050405020304" pitchFamily="18" charset="0"/>
                <a:cs typeface="Times New Roman" panose="02020603050405020304" pitchFamily="18" charset="0"/>
              </a:rPr>
              <a:t>Jesucristo es la representación perfecta de Dios. Al contemplar su carácter y su vida, podemos conocer cómo es el Padre.</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3630161"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2</a:t>
            </a:r>
            <a:r>
              <a:rPr lang="es-CO" dirty="0">
                <a:solidFill>
                  <a:schemeClr val="bg1"/>
                </a:solidFill>
                <a:latin typeface="Times New Roman" panose="02020603050405020304" pitchFamily="18" charset="0"/>
                <a:cs typeface="Times New Roman" panose="02020603050405020304" pitchFamily="18" charset="0"/>
              </a:rPr>
              <a:t>. PODER CREADOR EN CRISTO </a:t>
            </a:r>
          </a:p>
        </p:txBody>
      </p:sp>
    </p:spTree>
    <p:extLst>
      <p:ext uri="{BB962C8B-B14F-4D97-AF65-F5344CB8AC3E}">
        <p14:creationId xmlns:p14="http://schemas.microsoft.com/office/powerpoint/2010/main" val="210036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5CB729E2-1108-49BA-AFC3-971D3A2DA04B}"/>
              </a:ext>
            </a:extLst>
          </p:cNvPr>
          <p:cNvPicPr>
            <a:picLocks noChangeAspect="1"/>
          </p:cNvPicPr>
          <p:nvPr/>
        </p:nvPicPr>
        <p:blipFill>
          <a:blip r:embed="rId2"/>
          <a:stretch>
            <a:fillRect/>
          </a:stretch>
        </p:blipFill>
        <p:spPr>
          <a:xfrm>
            <a:off x="0" y="0"/>
            <a:ext cx="5617046"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47" y="-33384"/>
            <a:ext cx="12192000" cy="6924767"/>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LUN</a:t>
            </a:r>
            <a:r>
              <a:rPr lang="es-CO" dirty="0">
                <a:solidFill>
                  <a:schemeClr val="bg1"/>
                </a:solidFill>
              </a:rPr>
              <a: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935486" y="6488668"/>
            <a:ext cx="3880229"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2. PODER CREADOR EN CRISTO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77256" y="253902"/>
            <a:ext cx="6464808" cy="6124754"/>
          </a:xfrm>
          <a:prstGeom prst="rect">
            <a:avLst/>
          </a:prstGeom>
        </p:spPr>
        <p:txBody>
          <a:bodyPr wrap="square">
            <a:spAutoFit/>
          </a:bodyPr>
          <a:lstStyle/>
          <a:p>
            <a:r>
              <a:rPr lang="es-ES" sz="2700" b="1" dirty="0">
                <a:solidFill>
                  <a:srgbClr val="002060"/>
                </a:solidFill>
                <a:latin typeface="Times New Roman" panose="02020603050405020304" pitchFamily="18" charset="0"/>
                <a:cs typeface="Times New Roman" panose="02020603050405020304" pitchFamily="18" charset="0"/>
              </a:rPr>
              <a:t>C. ¿Qué revela a Cristo como Dios? </a:t>
            </a:r>
            <a:r>
              <a:rPr lang="es-ES" sz="2700" dirty="0">
                <a:solidFill>
                  <a:srgbClr val="002060"/>
                </a:solidFill>
                <a:latin typeface="Times New Roman" panose="02020603050405020304" pitchFamily="18" charset="0"/>
                <a:cs typeface="Times New Roman" panose="02020603050405020304" pitchFamily="18" charset="0"/>
              </a:rPr>
              <a:t> Colosenses 1:16–17; Juan 1:1–3; Hebreos 1:2.</a:t>
            </a:r>
          </a:p>
          <a:p>
            <a:r>
              <a:rPr lang="es-ES" sz="2700" dirty="0">
                <a:solidFill>
                  <a:srgbClr val="002060"/>
                </a:solidFill>
                <a:latin typeface="Times New Roman" panose="02020603050405020304" pitchFamily="18" charset="0"/>
                <a:cs typeface="Times New Roman" panose="02020603050405020304" pitchFamily="18" charset="0"/>
              </a:rPr>
              <a:t> Cristo creó todas las cosas, existía antes de ellas y todo subsiste por medio de Él. La Palabra enseña que todas las cosas fueron hechas por medio de Cristo y que Dios creó el universo por su Hijo.</a:t>
            </a:r>
          </a:p>
          <a:p>
            <a:endParaRPr lang="es-ES" sz="2700" dirty="0">
              <a:solidFill>
                <a:srgbClr val="002060"/>
              </a:solidFill>
              <a:latin typeface="Times New Roman" panose="02020603050405020304" pitchFamily="18" charset="0"/>
              <a:cs typeface="Times New Roman" panose="02020603050405020304" pitchFamily="18" charset="0"/>
            </a:endParaRPr>
          </a:p>
          <a:p>
            <a:r>
              <a:rPr lang="es-ES" sz="2700" dirty="0">
                <a:solidFill>
                  <a:srgbClr val="002060"/>
                </a:solidFill>
                <a:latin typeface="Times New Roman" panose="02020603050405020304" pitchFamily="18" charset="0"/>
                <a:cs typeface="Times New Roman" panose="02020603050405020304" pitchFamily="18" charset="0"/>
              </a:rPr>
              <a:t>Cristo, el Verbo, participó en la creación del ser humano y lo dotó de inteligencia y facultades. El poder que sostiene el universo es el mismo que se manifestó en el sacrificio de Cristo en la cruz.</a:t>
            </a:r>
          </a:p>
        </p:txBody>
      </p:sp>
    </p:spTree>
    <p:extLst>
      <p:ext uri="{BB962C8B-B14F-4D97-AF65-F5344CB8AC3E}">
        <p14:creationId xmlns:p14="http://schemas.microsoft.com/office/powerpoint/2010/main" val="87034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10" name="Imagen 9">
            <a:extLst>
              <a:ext uri="{FF2B5EF4-FFF2-40B4-BE49-F238E27FC236}">
                <a16:creationId xmlns:a16="http://schemas.microsoft.com/office/drawing/2014/main" id="{8D35748E-BD66-47CE-A11B-F097458495F0}"/>
              </a:ext>
            </a:extLst>
          </p:cNvPr>
          <p:cNvPicPr>
            <a:picLocks noChangeAspect="1"/>
          </p:cNvPicPr>
          <p:nvPr/>
        </p:nvPicPr>
        <p:blipFill>
          <a:blip r:embed="rId4"/>
          <a:stretch>
            <a:fillRect/>
          </a:stretch>
        </p:blipFill>
        <p:spPr>
          <a:xfrm>
            <a:off x="0" y="-53790"/>
            <a:ext cx="5513345" cy="6858000"/>
          </a:xfrm>
          <a:prstGeom prst="rect">
            <a:avLst/>
          </a:prstGeom>
        </p:spPr>
      </p:pic>
      <p:pic>
        <p:nvPicPr>
          <p:cNvPr id="7" name="Imagen 6">
            <a:extLst>
              <a:ext uri="{FF2B5EF4-FFF2-40B4-BE49-F238E27FC236}">
                <a16:creationId xmlns:a16="http://schemas.microsoft.com/office/drawing/2014/main" id="{F089C71B-2108-4BDB-A67E-A08DE402FCBE}"/>
              </a:ext>
            </a:extLst>
          </p:cNvPr>
          <p:cNvPicPr>
            <a:picLocks noChangeAspect="1"/>
          </p:cNvPicPr>
          <p:nvPr/>
        </p:nvPicPr>
        <p:blipFill>
          <a:blip r:embed="rId5"/>
          <a:stretch>
            <a:fillRect/>
          </a:stretch>
        </p:blipFill>
        <p:spPr>
          <a:xfrm>
            <a:off x="0" y="-40342"/>
            <a:ext cx="5513345"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ARTES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6" y="6419432"/>
            <a:ext cx="4092976" cy="369332"/>
          </a:xfrm>
          <a:prstGeom prst="rect">
            <a:avLst/>
          </a:prstGeom>
        </p:spPr>
        <p:txBody>
          <a:bodyPr wrap="square">
            <a:spAutoFit/>
          </a:bodyPr>
          <a:lstStyle/>
          <a:p>
            <a:r>
              <a:rPr lang="es-ES" b="1" dirty="0">
                <a:solidFill>
                  <a:schemeClr val="bg1"/>
                </a:solidFill>
                <a:latin typeface="Times New Roman" panose="02020603050405020304" pitchFamily="18" charset="0"/>
                <a:cs typeface="Times New Roman" panose="02020603050405020304" pitchFamily="18" charset="0"/>
              </a:rPr>
              <a:t>3. PODER CREADOR EN CRISTO  </a:t>
            </a:r>
          </a:p>
        </p:txBody>
      </p:sp>
      <p:sp>
        <p:nvSpPr>
          <p:cNvPr id="5" name="Rectángulo 4">
            <a:extLst>
              <a:ext uri="{FF2B5EF4-FFF2-40B4-BE49-F238E27FC236}">
                <a16:creationId xmlns:a16="http://schemas.microsoft.com/office/drawing/2014/main" id="{F5B1CE4E-6221-44F0-B3D7-89B8764B308F}"/>
              </a:ext>
            </a:extLst>
          </p:cNvPr>
          <p:cNvSpPr/>
          <p:nvPr/>
        </p:nvSpPr>
        <p:spPr>
          <a:xfrm>
            <a:off x="5376672" y="253902"/>
            <a:ext cx="6689823" cy="6001643"/>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A.  ¿Qué necesitamos entender acerca del profundo significado de la misión de Cristo al venir como Hijo del hombre? </a:t>
            </a:r>
            <a:r>
              <a:rPr lang="es-ES" sz="2400" dirty="0">
                <a:solidFill>
                  <a:srgbClr val="002060"/>
                </a:solidFill>
                <a:latin typeface="Times New Roman" panose="02020603050405020304" pitchFamily="18" charset="0"/>
                <a:cs typeface="Times New Roman" panose="02020603050405020304" pitchFamily="18" charset="0"/>
              </a:rPr>
              <a:t>Colosenses 1:19–20; 2:9.</a:t>
            </a:r>
          </a:p>
          <a:p>
            <a:r>
              <a:rPr lang="es-ES" sz="2400" dirty="0">
                <a:solidFill>
                  <a:srgbClr val="002060"/>
                </a:solidFill>
                <a:latin typeface="Times New Roman" panose="02020603050405020304" pitchFamily="18" charset="0"/>
                <a:cs typeface="Times New Roman" panose="02020603050405020304" pitchFamily="18" charset="0"/>
              </a:rPr>
              <a:t>Debemos comprender que en Cristo habita toda la plenitud de la Deidad y que, mediante la sangre de su cruz, hizo posible la reconciliación y la paz. Su naturaleza divina no desapareció cuando asumió la naturaleza humana.</a:t>
            </a:r>
          </a:p>
          <a:p>
            <a:r>
              <a:rPr lang="es-ES" sz="2400" dirty="0">
                <a:solidFill>
                  <a:srgbClr val="002060"/>
                </a:solidFill>
                <a:latin typeface="Times New Roman" panose="02020603050405020304" pitchFamily="18" charset="0"/>
                <a:cs typeface="Times New Roman" panose="02020603050405020304" pitchFamily="18" charset="0"/>
              </a:rPr>
              <a:t>Para valorar la salvación debemos comprender su costo. En el sacrificio de Cristo se manifestó el amor de Dios por la humanidad caída. Aunque Cristo asumió la naturaleza humana, conservó su Deidad. Al contemplar la cruz vemos tanto el rechazo de Dios al pecado como su profundo amor por los pecadores.</a:t>
            </a:r>
          </a:p>
        </p:txBody>
      </p:sp>
    </p:spTree>
    <p:extLst>
      <p:ext uri="{BB962C8B-B14F-4D97-AF65-F5344CB8AC3E}">
        <p14:creationId xmlns:p14="http://schemas.microsoft.com/office/powerpoint/2010/main" val="2765049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F19DF17B-09F5-4688-9DB8-8932F11A2123}"/>
              </a:ext>
            </a:extLst>
          </p:cNvPr>
          <p:cNvPicPr>
            <a:picLocks noChangeAspect="1"/>
          </p:cNvPicPr>
          <p:nvPr/>
        </p:nvPicPr>
        <p:blipFill>
          <a:blip r:embed="rId4"/>
          <a:stretch>
            <a:fillRect/>
          </a:stretch>
        </p:blipFill>
        <p:spPr>
          <a:xfrm>
            <a:off x="6236458" y="0"/>
            <a:ext cx="5955541" cy="6858000"/>
          </a:xfrm>
          <a:prstGeom prst="rect">
            <a:avLst/>
          </a:prstGeom>
        </p:spPr>
      </p:pic>
      <p:pic>
        <p:nvPicPr>
          <p:cNvPr id="8" name="Imagen 7">
            <a:extLst>
              <a:ext uri="{FF2B5EF4-FFF2-40B4-BE49-F238E27FC236}">
                <a16:creationId xmlns:a16="http://schemas.microsoft.com/office/drawing/2014/main" id="{BC7FA588-8A2F-426F-919D-3CB079F8A43F}"/>
              </a:ext>
            </a:extLst>
          </p:cNvPr>
          <p:cNvPicPr>
            <a:picLocks noChangeAspect="1"/>
          </p:cNvPicPr>
          <p:nvPr/>
        </p:nvPicPr>
        <p:blipFill>
          <a:blip r:embed="rId5"/>
          <a:stretch>
            <a:fillRect/>
          </a:stretch>
        </p:blipFill>
        <p:spPr>
          <a:xfrm>
            <a:off x="5360895" y="0"/>
            <a:ext cx="6858000" cy="6858000"/>
          </a:xfrm>
          <a:prstGeom prst="rect">
            <a:avLst/>
          </a:prstGeom>
        </p:spPr>
      </p:pic>
      <p:pic>
        <p:nvPicPr>
          <p:cNvPr id="12" name="Imagen 11">
            <a:extLst>
              <a:ext uri="{FF2B5EF4-FFF2-40B4-BE49-F238E27FC236}">
                <a16:creationId xmlns:a16="http://schemas.microsoft.com/office/drawing/2014/main" id="{3649C2E6-0848-45A8-8ECD-280BE4B86AAF}"/>
              </a:ext>
            </a:extLst>
          </p:cNvPr>
          <p:cNvPicPr>
            <a:picLocks noChangeAspect="1"/>
          </p:cNvPicPr>
          <p:nvPr/>
        </p:nvPicPr>
        <p:blipFill>
          <a:blip r:embed="rId6"/>
          <a:stretch>
            <a:fillRect/>
          </a:stretch>
        </p:blipFill>
        <p:spPr>
          <a:xfrm>
            <a:off x="6858002" y="-8965"/>
            <a:ext cx="5333998" cy="6858000"/>
          </a:xfrm>
          <a:prstGeom prst="rect">
            <a:avLst/>
          </a:prstGeom>
        </p:spPr>
      </p:pic>
      <p:pic>
        <p:nvPicPr>
          <p:cNvPr id="13" name="Imagen 12">
            <a:extLst>
              <a:ext uri="{FF2B5EF4-FFF2-40B4-BE49-F238E27FC236}">
                <a16:creationId xmlns:a16="http://schemas.microsoft.com/office/drawing/2014/main" id="{FAF989A2-9A5C-4A0E-A2B4-B6C50733EEAF}"/>
              </a:ext>
            </a:extLst>
          </p:cNvPr>
          <p:cNvPicPr>
            <a:picLocks noChangeAspect="1"/>
          </p:cNvPicPr>
          <p:nvPr/>
        </p:nvPicPr>
        <p:blipFill>
          <a:blip r:embed="rId7"/>
          <a:stretch>
            <a:fillRect/>
          </a:stretch>
        </p:blipFill>
        <p:spPr>
          <a:xfrm>
            <a:off x="6677970" y="-17930"/>
            <a:ext cx="5527478"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8965"/>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MARTES </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275666" y="324407"/>
            <a:ext cx="6115990" cy="5632311"/>
          </a:xfrm>
          <a:prstGeom prst="rect">
            <a:avLst/>
          </a:prstGeom>
        </p:spPr>
        <p:txBody>
          <a:bodyPr wrap="square">
            <a:spAutoFit/>
          </a:bodyPr>
          <a:lstStyle/>
          <a:p>
            <a:r>
              <a:rPr lang="es-ES" sz="2100" b="1" dirty="0">
                <a:solidFill>
                  <a:srgbClr val="002060"/>
                </a:solidFill>
                <a:latin typeface="Times New Roman" panose="02020603050405020304" pitchFamily="18" charset="0"/>
                <a:cs typeface="Times New Roman" panose="02020603050405020304" pitchFamily="18" charset="0"/>
              </a:rPr>
              <a:t>B.</a:t>
            </a:r>
            <a:r>
              <a:rPr lang="es-ES" sz="2400" b="1" dirty="0">
                <a:solidFill>
                  <a:srgbClr val="002060"/>
                </a:solidFill>
                <a:latin typeface="Times New Roman" panose="02020603050405020304" pitchFamily="18" charset="0"/>
                <a:cs typeface="Times New Roman" panose="02020603050405020304" pitchFamily="18" charset="0"/>
              </a:rPr>
              <a:t> Cómo resume el apóstol la obra que Cristo realiza en favor de quienes se rinden plenamente a Él? </a:t>
            </a:r>
            <a:r>
              <a:rPr lang="es-ES" sz="2400" dirty="0">
                <a:solidFill>
                  <a:srgbClr val="002060"/>
                </a:solidFill>
                <a:latin typeface="Times New Roman" panose="02020603050405020304" pitchFamily="18" charset="0"/>
                <a:cs typeface="Times New Roman" panose="02020603050405020304" pitchFamily="18" charset="0"/>
              </a:rPr>
              <a:t>Colosenses 1:21–22.</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Cristo reconcilia con Dios a quienes antes estaban alejados de Él por sus malas obras. Mediante su muerte, hace posible que sean presentados santos, sin mancha e irreprensibles delante de Dios.</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Cristo desea que su iglesia sea transformada por la luz del cielo. Quien deja de vivir para sí mismo y permite que el Espíritu Santo obre en su corazón puede llevar una vida consagrada a Dios y ser útil para su obra.</a:t>
            </a:r>
            <a:r>
              <a:rPr lang="es-ES" sz="2100" b="1" dirty="0">
                <a:solidFill>
                  <a:srgbClr val="002060"/>
                </a:solidFill>
                <a:latin typeface="Times New Roman" panose="02020603050405020304" pitchFamily="18" charset="0"/>
                <a:cs typeface="Times New Roman" panose="02020603050405020304" pitchFamily="18" charset="0"/>
              </a:rPr>
              <a:t> </a:t>
            </a:r>
            <a:endParaRPr lang="es-ES" sz="2100" dirty="0">
              <a:solidFill>
                <a:srgbClr val="00206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3745577" cy="369332"/>
          </a:xfrm>
          <a:prstGeom prst="rect">
            <a:avLst/>
          </a:prstGeom>
        </p:spPr>
        <p:txBody>
          <a:bodyPr wrap="none">
            <a:spAutoFit/>
          </a:bodyPr>
          <a:lstStyle/>
          <a:p>
            <a:r>
              <a:rPr lang="es-ES" dirty="0">
                <a:solidFill>
                  <a:schemeClr val="bg1"/>
                </a:solidFill>
                <a:latin typeface="Times New Roman" panose="02020603050405020304" pitchFamily="18" charset="0"/>
                <a:cs typeface="Times New Roman" panose="02020603050405020304" pitchFamily="18" charset="0"/>
              </a:rPr>
              <a:t>3. PODER CREADOR EN CRISTO   </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059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7" name="Imagen 6">
            <a:extLst>
              <a:ext uri="{FF2B5EF4-FFF2-40B4-BE49-F238E27FC236}">
                <a16:creationId xmlns:a16="http://schemas.microsoft.com/office/drawing/2014/main" id="{8412EEAB-EC3A-4B09-948E-7BD84A129903}"/>
              </a:ext>
            </a:extLst>
          </p:cNvPr>
          <p:cNvPicPr>
            <a:picLocks noChangeAspect="1"/>
          </p:cNvPicPr>
          <p:nvPr/>
        </p:nvPicPr>
        <p:blipFill>
          <a:blip r:embed="rId4"/>
          <a:stretch>
            <a:fillRect/>
          </a:stretch>
        </p:blipFill>
        <p:spPr>
          <a:xfrm>
            <a:off x="0" y="-54327"/>
            <a:ext cx="6858000" cy="6858000"/>
          </a:xfrm>
          <a:prstGeom prst="rect">
            <a:avLst/>
          </a:prstGeom>
        </p:spPr>
      </p:pic>
      <p:pic>
        <p:nvPicPr>
          <p:cNvPr id="10" name="Imagen 9">
            <a:extLst>
              <a:ext uri="{FF2B5EF4-FFF2-40B4-BE49-F238E27FC236}">
                <a16:creationId xmlns:a16="http://schemas.microsoft.com/office/drawing/2014/main" id="{69999282-A2F7-46F0-B1F2-C1F7900D54FF}"/>
              </a:ext>
            </a:extLst>
          </p:cNvPr>
          <p:cNvPicPr>
            <a:picLocks noChangeAspect="1"/>
          </p:cNvPicPr>
          <p:nvPr/>
        </p:nvPicPr>
        <p:blipFill>
          <a:blip r:embed="rId5"/>
          <a:stretch>
            <a:fillRect/>
          </a:stretch>
        </p:blipFill>
        <p:spPr>
          <a:xfrm>
            <a:off x="-49307" y="-54864"/>
            <a:ext cx="5925672" cy="6858000"/>
          </a:xfrm>
          <a:prstGeom prst="rect">
            <a:avLst/>
          </a:prstGeom>
        </p:spPr>
      </p:pic>
      <p:pic>
        <p:nvPicPr>
          <p:cNvPr id="13" name="Imagen 12">
            <a:extLst>
              <a:ext uri="{FF2B5EF4-FFF2-40B4-BE49-F238E27FC236}">
                <a16:creationId xmlns:a16="http://schemas.microsoft.com/office/drawing/2014/main" id="{CF15620B-893F-4DD9-87BE-2B0099A825EA}"/>
              </a:ext>
            </a:extLst>
          </p:cNvPr>
          <p:cNvPicPr>
            <a:picLocks noChangeAspect="1"/>
          </p:cNvPicPr>
          <p:nvPr/>
        </p:nvPicPr>
        <p:blipFill>
          <a:blip r:embed="rId6"/>
          <a:stretch>
            <a:fillRect/>
          </a:stretch>
        </p:blipFill>
        <p:spPr>
          <a:xfrm>
            <a:off x="-38459" y="-69236"/>
            <a:ext cx="5643731" cy="6858000"/>
          </a:xfrm>
          <a:prstGeom prst="rect">
            <a:avLst/>
          </a:prstGeom>
        </p:spPr>
      </p:pic>
      <p:pic>
        <p:nvPicPr>
          <p:cNvPr id="14" name="Imagen 13">
            <a:extLst>
              <a:ext uri="{FF2B5EF4-FFF2-40B4-BE49-F238E27FC236}">
                <a16:creationId xmlns:a16="http://schemas.microsoft.com/office/drawing/2014/main" id="{8F3993F5-72D1-428B-AE34-FD69CF9561EA}"/>
              </a:ext>
            </a:extLst>
          </p:cNvPr>
          <p:cNvPicPr>
            <a:picLocks noChangeAspect="1"/>
          </p:cNvPicPr>
          <p:nvPr/>
        </p:nvPicPr>
        <p:blipFill>
          <a:blip r:embed="rId7"/>
          <a:stretch>
            <a:fillRect/>
          </a:stretch>
        </p:blipFill>
        <p:spPr>
          <a:xfrm>
            <a:off x="-49307" y="-62050"/>
            <a:ext cx="5643731"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0" y="-54864"/>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a:t>
            </a:r>
            <a:r>
              <a:rPr lang="es-CO" dirty="0">
                <a:solidFill>
                  <a:schemeClr val="bg1"/>
                </a:solidFill>
              </a:rPr>
              <a:t>IERCOLES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3967753"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4. LLAMADOS CONTINUAMENTE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486401" y="253902"/>
            <a:ext cx="6580094" cy="5632311"/>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A. ¿Bajo qué condición importante queda plenamente asegurada la salvación de quienes vienen a Cristo? </a:t>
            </a:r>
            <a:r>
              <a:rPr lang="es-ES" sz="2400" dirty="0">
                <a:solidFill>
                  <a:srgbClr val="002060"/>
                </a:solidFill>
                <a:latin typeface="Times New Roman" panose="02020603050405020304" pitchFamily="18" charset="0"/>
                <a:cs typeface="Times New Roman" panose="02020603050405020304" pitchFamily="18" charset="0"/>
              </a:rPr>
              <a:t>1 Corintios 15:1–2; Colosenses 1:23.</a:t>
            </a:r>
          </a:p>
          <a:p>
            <a:r>
              <a:rPr lang="es-ES" sz="2400" dirty="0">
                <a:solidFill>
                  <a:srgbClr val="002060"/>
                </a:solidFill>
                <a:latin typeface="Times New Roman" panose="02020603050405020304" pitchFamily="18" charset="0"/>
                <a:cs typeface="Times New Roman" panose="02020603050405020304" pitchFamily="18" charset="0"/>
              </a:rPr>
              <a:t>Debemos permanecer firmes en la fe, conservar la esperanza del evangelio y retener la Palabra recibida. No basta con aceptar la verdad de manera superficial; es necesario vivir de acuerdo con ella.</a:t>
            </a:r>
          </a:p>
          <a:p>
            <a:r>
              <a:rPr lang="es-ES" sz="2400" dirty="0">
                <a:solidFill>
                  <a:srgbClr val="002060"/>
                </a:solidFill>
                <a:latin typeface="Times New Roman" panose="02020603050405020304" pitchFamily="18" charset="0"/>
                <a:cs typeface="Times New Roman" panose="02020603050405020304" pitchFamily="18" charset="0"/>
              </a:rPr>
              <a:t>La fe verdadera requiere una aceptación inteligente y sincera del evangelio. Quien recibe la verdad debe permanecer firme y compartirla con perseverancia. </a:t>
            </a:r>
          </a:p>
          <a:p>
            <a:endParaRPr lang="es-ES" sz="2400" dirty="0">
              <a:solidFill>
                <a:srgbClr val="002060"/>
              </a:solidFill>
              <a:latin typeface="Times New Roman" panose="02020603050405020304" pitchFamily="18" charset="0"/>
              <a:cs typeface="Times New Roman" panose="02020603050405020304" pitchFamily="18" charset="0"/>
            </a:endParaRPr>
          </a:p>
          <a:p>
            <a:r>
              <a:rPr lang="es-ES" sz="2400" dirty="0">
                <a:solidFill>
                  <a:srgbClr val="002060"/>
                </a:solidFill>
                <a:latin typeface="Times New Roman" panose="02020603050405020304" pitchFamily="18" charset="0"/>
                <a:cs typeface="Times New Roman" panose="02020603050405020304" pitchFamily="18" charset="0"/>
              </a:rPr>
              <a:t>La profesión de fe pierde su valor cuando no se refleja en la conducta, las palabras, la paciencia y la mansedumbre.</a:t>
            </a:r>
          </a:p>
        </p:txBody>
      </p:sp>
    </p:spTree>
    <p:extLst>
      <p:ext uri="{BB962C8B-B14F-4D97-AF65-F5344CB8AC3E}">
        <p14:creationId xmlns:p14="http://schemas.microsoft.com/office/powerpoint/2010/main" val="314568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circle(in)">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0C4B8C93-8AA3-441A-A6A7-DE6430A43EC2}"/>
              </a:ext>
            </a:extLst>
          </p:cNvPr>
          <p:cNvSpPr>
            <a:spLocks noGrp="1"/>
          </p:cNvSpPr>
          <p:nvPr>
            <p:ph idx="1"/>
          </p:nvPr>
        </p:nvSpPr>
        <p:spPr>
          <a:xfrm>
            <a:off x="1055595" y="3003177"/>
            <a:ext cx="4746812" cy="537881"/>
          </a:xfrm>
        </p:spPr>
        <p:txBody>
          <a:bodyPr/>
          <a:lstStyle/>
          <a:p>
            <a:pPr marL="0" indent="0" algn="ctr">
              <a:buNone/>
            </a:pPr>
            <a:r>
              <a:rPr lang="es-CO" dirty="0"/>
              <a:t>Agregue el texto</a:t>
            </a:r>
          </a:p>
        </p:txBody>
      </p:sp>
      <p:sp>
        <p:nvSpPr>
          <p:cNvPr id="10" name="Subtítulo 2">
            <a:extLst>
              <a:ext uri="{FF2B5EF4-FFF2-40B4-BE49-F238E27FC236}">
                <a16:creationId xmlns:a16="http://schemas.microsoft.com/office/drawing/2014/main" id="{738F8FA0-2B8D-4896-B4F3-CE192FBC5142}"/>
              </a:ext>
            </a:extLst>
          </p:cNvPr>
          <p:cNvSpPr txBox="1">
            <a:spLocks/>
          </p:cNvSpPr>
          <p:nvPr/>
        </p:nvSpPr>
        <p:spPr>
          <a:xfrm>
            <a:off x="1497107"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2" name="Imagen 1">
            <a:extLst>
              <a:ext uri="{FF2B5EF4-FFF2-40B4-BE49-F238E27FC236}">
                <a16:creationId xmlns:a16="http://schemas.microsoft.com/office/drawing/2014/main" id="{345035B9-4882-4AC1-AE15-07477AA0E5EE}"/>
              </a:ext>
            </a:extLst>
          </p:cNvPr>
          <p:cNvPicPr>
            <a:picLocks noChangeAspect="1"/>
          </p:cNvPicPr>
          <p:nvPr/>
        </p:nvPicPr>
        <p:blipFill>
          <a:blip r:embed="rId2"/>
          <a:stretch>
            <a:fillRect/>
          </a:stretch>
        </p:blipFill>
        <p:spPr>
          <a:xfrm>
            <a:off x="7031736" y="26241"/>
            <a:ext cx="5160264" cy="6858000"/>
          </a:xfrm>
          <a:prstGeom prst="rect">
            <a:avLst/>
          </a:prstGeom>
        </p:spPr>
      </p:pic>
      <p:pic>
        <p:nvPicPr>
          <p:cNvPr id="6" name="Imagen 5">
            <a:extLst>
              <a:ext uri="{FF2B5EF4-FFF2-40B4-BE49-F238E27FC236}">
                <a16:creationId xmlns:a16="http://schemas.microsoft.com/office/drawing/2014/main" id="{09E81C8C-6E2E-4BC4-B224-74E9B7A23839}"/>
              </a:ext>
            </a:extLst>
          </p:cNvPr>
          <p:cNvPicPr>
            <a:picLocks noChangeAspect="1"/>
          </p:cNvPicPr>
          <p:nvPr/>
        </p:nvPicPr>
        <p:blipFill>
          <a:blip r:embed="rId3"/>
          <a:stretch>
            <a:fillRect/>
          </a:stretch>
        </p:blipFill>
        <p:spPr>
          <a:xfrm>
            <a:off x="5334000" y="-19994"/>
            <a:ext cx="6858000" cy="6858000"/>
          </a:xfrm>
          <a:prstGeom prst="rect">
            <a:avLst/>
          </a:prstGeom>
        </p:spPr>
      </p:pic>
      <p:pic>
        <p:nvPicPr>
          <p:cNvPr id="3" name="Imagen 2">
            <a:extLst>
              <a:ext uri="{FF2B5EF4-FFF2-40B4-BE49-F238E27FC236}">
                <a16:creationId xmlns:a16="http://schemas.microsoft.com/office/drawing/2014/main" id="{98417702-DAD5-4881-95B7-F4D23BFE571E}"/>
              </a:ext>
            </a:extLst>
          </p:cNvPr>
          <p:cNvPicPr>
            <a:picLocks noChangeAspect="1"/>
          </p:cNvPicPr>
          <p:nvPr/>
        </p:nvPicPr>
        <p:blipFill>
          <a:blip r:embed="rId4"/>
          <a:stretch>
            <a:fillRect/>
          </a:stretch>
        </p:blipFill>
        <p:spPr>
          <a:xfrm>
            <a:off x="5354888" y="-8965"/>
            <a:ext cx="6858000" cy="6858000"/>
          </a:xfrm>
          <a:prstGeom prst="rect">
            <a:avLst/>
          </a:prstGeom>
        </p:spPr>
      </p:pic>
      <p:pic>
        <p:nvPicPr>
          <p:cNvPr id="8" name="Imagen 7">
            <a:extLst>
              <a:ext uri="{FF2B5EF4-FFF2-40B4-BE49-F238E27FC236}">
                <a16:creationId xmlns:a16="http://schemas.microsoft.com/office/drawing/2014/main" id="{80517BBB-36CF-4B08-97C1-A7426AD34C71}"/>
              </a:ext>
            </a:extLst>
          </p:cNvPr>
          <p:cNvPicPr>
            <a:picLocks noChangeAspect="1"/>
          </p:cNvPicPr>
          <p:nvPr/>
        </p:nvPicPr>
        <p:blipFill>
          <a:blip r:embed="rId5"/>
          <a:stretch>
            <a:fillRect/>
          </a:stretch>
        </p:blipFill>
        <p:spPr>
          <a:xfrm>
            <a:off x="6254496" y="-8965"/>
            <a:ext cx="5947948" cy="6858000"/>
          </a:xfrm>
          <a:prstGeom prst="rect">
            <a:avLst/>
          </a:prstGeom>
        </p:spPr>
      </p:pic>
      <p:pic>
        <p:nvPicPr>
          <p:cNvPr id="13" name="Imagen 12">
            <a:extLst>
              <a:ext uri="{FF2B5EF4-FFF2-40B4-BE49-F238E27FC236}">
                <a16:creationId xmlns:a16="http://schemas.microsoft.com/office/drawing/2014/main" id="{6259470B-CD55-47DE-9A43-D09013A05F65}"/>
              </a:ext>
            </a:extLst>
          </p:cNvPr>
          <p:cNvPicPr>
            <a:picLocks noChangeAspect="1"/>
          </p:cNvPicPr>
          <p:nvPr/>
        </p:nvPicPr>
        <p:blipFill>
          <a:blip r:embed="rId6"/>
          <a:stretch>
            <a:fillRect/>
          </a:stretch>
        </p:blipFill>
        <p:spPr>
          <a:xfrm>
            <a:off x="5310064" y="19994"/>
            <a:ext cx="6858000" cy="6858000"/>
          </a:xfrm>
          <a:prstGeom prst="rect">
            <a:avLst/>
          </a:prstGeom>
        </p:spPr>
      </p:pic>
      <p:pic>
        <p:nvPicPr>
          <p:cNvPr id="12" name="Imagen 11">
            <a:extLst>
              <a:ext uri="{FF2B5EF4-FFF2-40B4-BE49-F238E27FC236}">
                <a16:creationId xmlns:a16="http://schemas.microsoft.com/office/drawing/2014/main" id="{010F1A81-E5BD-4E6B-8E46-FCF834CBCC48}"/>
              </a:ext>
            </a:extLst>
          </p:cNvPr>
          <p:cNvPicPr>
            <a:picLocks noChangeAspect="1"/>
          </p:cNvPicPr>
          <p:nvPr/>
        </p:nvPicPr>
        <p:blipFill>
          <a:blip r:embed="rId7"/>
          <a:stretch>
            <a:fillRect/>
          </a:stretch>
        </p:blipFill>
        <p:spPr>
          <a:xfrm>
            <a:off x="6537962" y="-19994"/>
            <a:ext cx="5698862" cy="6858000"/>
          </a:xfrm>
          <a:prstGeom prst="rect">
            <a:avLst/>
          </a:prstGeom>
        </p:spPr>
      </p:pic>
      <p:pic>
        <p:nvPicPr>
          <p:cNvPr id="14" name="Imagen 13">
            <a:extLst>
              <a:ext uri="{FF2B5EF4-FFF2-40B4-BE49-F238E27FC236}">
                <a16:creationId xmlns:a16="http://schemas.microsoft.com/office/drawing/2014/main" id="{BD54D0F7-5320-440B-B9FF-E40401E9F925}"/>
              </a:ext>
            </a:extLst>
          </p:cNvPr>
          <p:cNvPicPr>
            <a:picLocks noChangeAspect="1"/>
          </p:cNvPicPr>
          <p:nvPr/>
        </p:nvPicPr>
        <p:blipFill>
          <a:blip r:embed="rId6"/>
          <a:stretch>
            <a:fillRect/>
          </a:stretch>
        </p:blipFill>
        <p:spPr>
          <a:xfrm>
            <a:off x="6364224" y="-26241"/>
            <a:ext cx="5832998" cy="6858000"/>
          </a:xfrm>
          <a:prstGeom prst="rect">
            <a:avLst/>
          </a:prstGeom>
        </p:spPr>
      </p:pic>
      <p:pic>
        <p:nvPicPr>
          <p:cNvPr id="7" name="Imagen 6">
            <a:extLst>
              <a:ext uri="{FF2B5EF4-FFF2-40B4-BE49-F238E27FC236}">
                <a16:creationId xmlns:a16="http://schemas.microsoft.com/office/drawing/2014/main" id="{4859A159-71BB-4E6E-BFAE-7539EF93A4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96" y="-25209"/>
            <a:ext cx="12192000" cy="6866965"/>
          </a:xfrm>
          <a:prstGeom prst="rect">
            <a:avLst/>
          </a:prstGeom>
        </p:spPr>
      </p:pic>
      <p:sp>
        <p:nvSpPr>
          <p:cNvPr id="11" name="Subtítulo 2">
            <a:extLst>
              <a:ext uri="{FF2B5EF4-FFF2-40B4-BE49-F238E27FC236}">
                <a16:creationId xmlns:a16="http://schemas.microsoft.com/office/drawing/2014/main" id="{D650505B-993C-4778-9409-5774291AF448}"/>
              </a:ext>
            </a:extLst>
          </p:cNvPr>
          <p:cNvSpPr txBox="1">
            <a:spLocks/>
          </p:cNvSpPr>
          <p:nvPr/>
        </p:nvSpPr>
        <p:spPr>
          <a:xfrm>
            <a:off x="10452847" y="26241"/>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MIRCOLES </a:t>
            </a:r>
            <a:r>
              <a:rPr lang="es-CO" dirty="0">
                <a:solidFill>
                  <a:schemeClr val="bg1"/>
                </a:solidFill>
              </a:rPr>
              <a:t>  </a:t>
            </a:r>
          </a:p>
        </p:txBody>
      </p:sp>
      <p:sp>
        <p:nvSpPr>
          <p:cNvPr id="4" name="Rectángulo 3">
            <a:extLst>
              <a:ext uri="{FF2B5EF4-FFF2-40B4-BE49-F238E27FC236}">
                <a16:creationId xmlns:a16="http://schemas.microsoft.com/office/drawing/2014/main" id="{C05965DF-0D58-4889-B977-A1EFE44F70B6}"/>
              </a:ext>
            </a:extLst>
          </p:cNvPr>
          <p:cNvSpPr/>
          <p:nvPr/>
        </p:nvSpPr>
        <p:spPr>
          <a:xfrm>
            <a:off x="320040" y="246889"/>
            <a:ext cx="6400800" cy="5693866"/>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B. ¿Cómo describe Pablo su llamado? </a:t>
            </a:r>
            <a:r>
              <a:rPr lang="es-ES" sz="2600" dirty="0">
                <a:solidFill>
                  <a:srgbClr val="002060"/>
                </a:solidFill>
                <a:latin typeface="Times New Roman" panose="02020603050405020304" pitchFamily="18" charset="0"/>
                <a:cs typeface="Times New Roman" panose="02020603050405020304" pitchFamily="18" charset="0"/>
              </a:rPr>
              <a:t>Colosenses 1:24–25; 2 Corintios 11:28–30.</a:t>
            </a:r>
          </a:p>
          <a:p>
            <a:r>
              <a:rPr lang="es-ES" sz="2600" dirty="0">
                <a:solidFill>
                  <a:srgbClr val="002060"/>
                </a:solidFill>
                <a:latin typeface="Times New Roman" panose="02020603050405020304" pitchFamily="18" charset="0"/>
                <a:cs typeface="Times New Roman" panose="02020603050405020304" pitchFamily="18" charset="0"/>
              </a:rPr>
              <a:t>Pablo describe su llamado como un ministerio dedicado a la iglesia y al cumplimiento de la Palabra de Dios. A pesar de sus sufrimientos, pruebas y preocupaciones por las congregaciones, continuó trabajando fielmente.</a:t>
            </a:r>
          </a:p>
          <a:p>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Pablo fue un obrero incansable que no permitió que las dificultades detuvieran su misión. Su ejemplo nos enseña a perseverar en el servicio a Dios aun cuando tengamos que enfrentar pruebas y responsabilidades.</a:t>
            </a:r>
          </a:p>
        </p:txBody>
      </p:sp>
      <p:sp>
        <p:nvSpPr>
          <p:cNvPr id="5" name="Rectángulo 4">
            <a:extLst>
              <a:ext uri="{FF2B5EF4-FFF2-40B4-BE49-F238E27FC236}">
                <a16:creationId xmlns:a16="http://schemas.microsoft.com/office/drawing/2014/main" id="{732279EC-6F43-4701-AF9D-7631031B4DF1}"/>
              </a:ext>
            </a:extLst>
          </p:cNvPr>
          <p:cNvSpPr/>
          <p:nvPr/>
        </p:nvSpPr>
        <p:spPr>
          <a:xfrm>
            <a:off x="1688748" y="6423634"/>
            <a:ext cx="3863788" cy="369332"/>
          </a:xfrm>
          <a:prstGeom prst="rect">
            <a:avLst/>
          </a:prstGeom>
        </p:spPr>
        <p:txBody>
          <a:bodyPr wrap="square">
            <a:spAutoFit/>
          </a:bodyPr>
          <a:lstStyle/>
          <a:p>
            <a:r>
              <a:rPr lang="es-ES" dirty="0">
                <a:solidFill>
                  <a:schemeClr val="bg1"/>
                </a:solidFill>
                <a:latin typeface="Times New Roman" panose="02020603050405020304" pitchFamily="18" charset="0"/>
                <a:cs typeface="Times New Roman" panose="02020603050405020304" pitchFamily="18" charset="0"/>
              </a:rPr>
              <a:t>4. LLAMADOS CONTINUAMENTE </a:t>
            </a:r>
          </a:p>
        </p:txBody>
      </p:sp>
    </p:spTree>
    <p:extLst>
      <p:ext uri="{BB962C8B-B14F-4D97-AF65-F5344CB8AC3E}">
        <p14:creationId xmlns:p14="http://schemas.microsoft.com/office/powerpoint/2010/main" val="351245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4" name="Imagen 3">
            <a:extLst>
              <a:ext uri="{FF2B5EF4-FFF2-40B4-BE49-F238E27FC236}">
                <a16:creationId xmlns:a16="http://schemas.microsoft.com/office/drawing/2014/main" id="{9873E869-E1B6-4A64-8B60-B2113374C266}"/>
              </a:ext>
            </a:extLst>
          </p:cNvPr>
          <p:cNvPicPr>
            <a:picLocks noChangeAspect="1"/>
          </p:cNvPicPr>
          <p:nvPr/>
        </p:nvPicPr>
        <p:blipFill>
          <a:blip r:embed="rId2"/>
          <a:stretch>
            <a:fillRect/>
          </a:stretch>
        </p:blipFill>
        <p:spPr>
          <a:xfrm>
            <a:off x="0" y="0"/>
            <a:ext cx="5294376" cy="6858000"/>
          </a:xfrm>
          <a:prstGeom prst="rect">
            <a:avLst/>
          </a:prstGeom>
        </p:spPr>
      </p:pic>
      <p:pic>
        <p:nvPicPr>
          <p:cNvPr id="6" name="Imagen 5">
            <a:extLst>
              <a:ext uri="{FF2B5EF4-FFF2-40B4-BE49-F238E27FC236}">
                <a16:creationId xmlns:a16="http://schemas.microsoft.com/office/drawing/2014/main" id="{0974BE6C-73ED-40DF-8802-F65225AC96F9}"/>
              </a:ext>
            </a:extLst>
          </p:cNvPr>
          <p:cNvPicPr>
            <a:picLocks noChangeAspect="1"/>
          </p:cNvPicPr>
          <p:nvPr/>
        </p:nvPicPr>
        <p:blipFill>
          <a:blip r:embed="rId3"/>
          <a:stretch>
            <a:fillRect/>
          </a:stretch>
        </p:blipFill>
        <p:spPr>
          <a:xfrm>
            <a:off x="0" y="-53790"/>
            <a:ext cx="4974336" cy="6858000"/>
          </a:xfrm>
          <a:prstGeom prst="rect">
            <a:avLst/>
          </a:prstGeom>
        </p:spPr>
      </p:pic>
      <p:pic>
        <p:nvPicPr>
          <p:cNvPr id="7" name="Imagen 6">
            <a:extLst>
              <a:ext uri="{FF2B5EF4-FFF2-40B4-BE49-F238E27FC236}">
                <a16:creationId xmlns:a16="http://schemas.microsoft.com/office/drawing/2014/main" id="{8412EEAB-EC3A-4B09-948E-7BD84A129903}"/>
              </a:ext>
            </a:extLst>
          </p:cNvPr>
          <p:cNvPicPr>
            <a:picLocks noChangeAspect="1"/>
          </p:cNvPicPr>
          <p:nvPr/>
        </p:nvPicPr>
        <p:blipFill>
          <a:blip r:embed="rId4"/>
          <a:stretch>
            <a:fillRect/>
          </a:stretch>
        </p:blipFill>
        <p:spPr>
          <a:xfrm>
            <a:off x="0" y="-54327"/>
            <a:ext cx="6858000" cy="6858000"/>
          </a:xfrm>
          <a:prstGeom prst="rect">
            <a:avLst/>
          </a:prstGeom>
        </p:spPr>
      </p:pic>
      <p:pic>
        <p:nvPicPr>
          <p:cNvPr id="10" name="Imagen 9">
            <a:extLst>
              <a:ext uri="{FF2B5EF4-FFF2-40B4-BE49-F238E27FC236}">
                <a16:creationId xmlns:a16="http://schemas.microsoft.com/office/drawing/2014/main" id="{69999282-A2F7-46F0-B1F2-C1F7900D54FF}"/>
              </a:ext>
            </a:extLst>
          </p:cNvPr>
          <p:cNvPicPr>
            <a:picLocks noChangeAspect="1"/>
          </p:cNvPicPr>
          <p:nvPr/>
        </p:nvPicPr>
        <p:blipFill>
          <a:blip r:embed="rId5"/>
          <a:stretch>
            <a:fillRect/>
          </a:stretch>
        </p:blipFill>
        <p:spPr>
          <a:xfrm>
            <a:off x="-49307" y="-54864"/>
            <a:ext cx="5925672" cy="6858000"/>
          </a:xfrm>
          <a:prstGeom prst="rect">
            <a:avLst/>
          </a:prstGeom>
        </p:spPr>
      </p:pic>
      <p:pic>
        <p:nvPicPr>
          <p:cNvPr id="13" name="Imagen 12">
            <a:extLst>
              <a:ext uri="{FF2B5EF4-FFF2-40B4-BE49-F238E27FC236}">
                <a16:creationId xmlns:a16="http://schemas.microsoft.com/office/drawing/2014/main" id="{CF15620B-893F-4DD9-87BE-2B0099A825EA}"/>
              </a:ext>
            </a:extLst>
          </p:cNvPr>
          <p:cNvPicPr>
            <a:picLocks noChangeAspect="1"/>
          </p:cNvPicPr>
          <p:nvPr/>
        </p:nvPicPr>
        <p:blipFill>
          <a:blip r:embed="rId6"/>
          <a:stretch>
            <a:fillRect/>
          </a:stretch>
        </p:blipFill>
        <p:spPr>
          <a:xfrm>
            <a:off x="-38459" y="-69236"/>
            <a:ext cx="5643731" cy="6858000"/>
          </a:xfrm>
          <a:prstGeom prst="rect">
            <a:avLst/>
          </a:prstGeom>
        </p:spPr>
      </p:pic>
      <p:pic>
        <p:nvPicPr>
          <p:cNvPr id="14" name="Imagen 13">
            <a:extLst>
              <a:ext uri="{FF2B5EF4-FFF2-40B4-BE49-F238E27FC236}">
                <a16:creationId xmlns:a16="http://schemas.microsoft.com/office/drawing/2014/main" id="{8F3993F5-72D1-428B-AE34-FD69CF9561EA}"/>
              </a:ext>
            </a:extLst>
          </p:cNvPr>
          <p:cNvPicPr>
            <a:picLocks noChangeAspect="1"/>
          </p:cNvPicPr>
          <p:nvPr/>
        </p:nvPicPr>
        <p:blipFill>
          <a:blip r:embed="rId7"/>
          <a:stretch>
            <a:fillRect/>
          </a:stretch>
        </p:blipFill>
        <p:spPr>
          <a:xfrm>
            <a:off x="-49307" y="-62050"/>
            <a:ext cx="5643731" cy="6858000"/>
          </a:xfrm>
          <a:prstGeom prst="rect">
            <a:avLst/>
          </a:prstGeom>
        </p:spPr>
      </p:pic>
      <p:pic>
        <p:nvPicPr>
          <p:cNvPr id="15" name="Imagen 14">
            <a:extLst>
              <a:ext uri="{FF2B5EF4-FFF2-40B4-BE49-F238E27FC236}">
                <a16:creationId xmlns:a16="http://schemas.microsoft.com/office/drawing/2014/main" id="{99E98755-07FC-4EF4-9B48-DBD7E01A401D}"/>
              </a:ext>
            </a:extLst>
          </p:cNvPr>
          <p:cNvPicPr>
            <a:picLocks noChangeAspect="1"/>
          </p:cNvPicPr>
          <p:nvPr/>
        </p:nvPicPr>
        <p:blipFill>
          <a:blip r:embed="rId8"/>
          <a:stretch>
            <a:fillRect/>
          </a:stretch>
        </p:blipFill>
        <p:spPr>
          <a:xfrm>
            <a:off x="-156166" y="-124100"/>
            <a:ext cx="6077087"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7357" y="-42341"/>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JUEV</a:t>
            </a:r>
            <a:r>
              <a:rPr lang="es-CO" dirty="0">
                <a:solidFill>
                  <a:schemeClr val="bg1"/>
                </a:solidFill>
              </a:rPr>
              <a:t>ES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3422860"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5. EL MISTERIO EN ACCIÓN  </a:t>
            </a:r>
            <a:endParaRPr lang="es-CO" dirty="0">
              <a:solidFill>
                <a:schemeClr val="bg1"/>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F5B1CE4E-6221-44F0-B3D7-89B8764B308F}"/>
              </a:ext>
            </a:extLst>
          </p:cNvPr>
          <p:cNvSpPr/>
          <p:nvPr/>
        </p:nvSpPr>
        <p:spPr>
          <a:xfrm>
            <a:off x="5920921" y="253902"/>
            <a:ext cx="6145574" cy="5632311"/>
          </a:xfrm>
          <a:prstGeom prst="rect">
            <a:avLst/>
          </a:prstGeom>
        </p:spPr>
        <p:txBody>
          <a:bodyPr wrap="square">
            <a:spAutoFit/>
          </a:bodyPr>
          <a:lstStyle/>
          <a:p>
            <a:r>
              <a:rPr lang="es-ES" sz="2400" b="1" dirty="0">
                <a:solidFill>
                  <a:srgbClr val="002060"/>
                </a:solidFill>
                <a:latin typeface="Times New Roman" panose="02020603050405020304" pitchFamily="18" charset="0"/>
                <a:cs typeface="Times New Roman" panose="02020603050405020304" pitchFamily="18" charset="0"/>
              </a:rPr>
              <a:t>A. ¿Cómo únicamente pueden los cristianos ejemplificar el evangelio viviente que hemos de compartir? </a:t>
            </a:r>
            <a:r>
              <a:rPr lang="es-ES" sz="2400" dirty="0">
                <a:solidFill>
                  <a:srgbClr val="002060"/>
                </a:solidFill>
                <a:latin typeface="Times New Roman" panose="02020603050405020304" pitchFamily="18" charset="0"/>
                <a:cs typeface="Times New Roman" panose="02020603050405020304" pitchFamily="18" charset="0"/>
              </a:rPr>
              <a:t>Colosenses 1:27–29.</a:t>
            </a:r>
          </a:p>
          <a:p>
            <a:r>
              <a:rPr lang="es-ES" sz="2400" dirty="0">
                <a:solidFill>
                  <a:srgbClr val="002060"/>
                </a:solidFill>
                <a:latin typeface="Times New Roman" panose="02020603050405020304" pitchFamily="18" charset="0"/>
                <a:cs typeface="Times New Roman" panose="02020603050405020304" pitchFamily="18" charset="0"/>
              </a:rPr>
              <a:t> Podemos ejemplificar el evangelio cuando Cristo vive en nosotros y transforma nuestro carácter. Su poder nos capacita para abandonar los hábitos pecaminosos, vencer el egoísmo y compartir la verdad con otros.</a:t>
            </a:r>
          </a:p>
          <a:p>
            <a:r>
              <a:rPr lang="es-ES" sz="2400" dirty="0">
                <a:solidFill>
                  <a:srgbClr val="002060"/>
                </a:solidFill>
                <a:latin typeface="Times New Roman" panose="02020603050405020304" pitchFamily="18" charset="0"/>
                <a:cs typeface="Times New Roman" panose="02020603050405020304" pitchFamily="18" charset="0"/>
              </a:rPr>
              <a:t>La transformación del carácter mediante el poder de Cristo es una obra extraordinaria de Dios. Se necesitan obreros consagrados, valientes y fieles que permitan que Cristo sea su esperanza de gloria. Quien contempla la cruz no busca condenar a los demás, sino ayudarlos, restaurarlos y salvarlos con amor y compasión.</a:t>
            </a:r>
          </a:p>
        </p:txBody>
      </p:sp>
    </p:spTree>
    <p:extLst>
      <p:ext uri="{BB962C8B-B14F-4D97-AF65-F5344CB8AC3E}">
        <p14:creationId xmlns:p14="http://schemas.microsoft.com/office/powerpoint/2010/main" val="201318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8722E-4973-4075-A8F5-4D15E34A5437}"/>
              </a:ext>
            </a:extLst>
          </p:cNvPr>
          <p:cNvSpPr>
            <a:spLocks noGrp="1"/>
          </p:cNvSpPr>
          <p:nvPr>
            <p:ph type="ctrTitle"/>
          </p:nvPr>
        </p:nvSpPr>
        <p:spPr>
          <a:xfrm>
            <a:off x="6266329" y="2592901"/>
            <a:ext cx="4661647" cy="1672198"/>
          </a:xfrm>
        </p:spPr>
        <p:txBody>
          <a:bodyPr>
            <a:normAutofit fontScale="90000"/>
          </a:bodyPr>
          <a:lstStyle/>
          <a:p>
            <a:r>
              <a:rPr lang="es-CO" dirty="0"/>
              <a:t>Agregue el Título</a:t>
            </a:r>
          </a:p>
        </p:txBody>
      </p:sp>
      <p:sp>
        <p:nvSpPr>
          <p:cNvPr id="3" name="Subtítulo 2">
            <a:extLst>
              <a:ext uri="{FF2B5EF4-FFF2-40B4-BE49-F238E27FC236}">
                <a16:creationId xmlns:a16="http://schemas.microsoft.com/office/drawing/2014/main" id="{8AB3A205-5139-40E1-9157-696718022154}"/>
              </a:ext>
            </a:extLst>
          </p:cNvPr>
          <p:cNvSpPr>
            <a:spLocks noGrp="1"/>
          </p:cNvSpPr>
          <p:nvPr>
            <p:ph type="subTitle" idx="1"/>
          </p:nvPr>
        </p:nvSpPr>
        <p:spPr>
          <a:xfrm>
            <a:off x="125505" y="26895"/>
            <a:ext cx="1604681" cy="407894"/>
          </a:xfrm>
        </p:spPr>
        <p:txBody>
          <a:bodyPr>
            <a:normAutofit lnSpcReduction="10000"/>
          </a:bodyPr>
          <a:lstStyle/>
          <a:p>
            <a:r>
              <a:rPr lang="es-CO" dirty="0">
                <a:solidFill>
                  <a:schemeClr val="bg1"/>
                </a:solidFill>
              </a:rPr>
              <a:t>Domingo</a:t>
            </a:r>
          </a:p>
        </p:txBody>
      </p:sp>
      <p:sp>
        <p:nvSpPr>
          <p:cNvPr id="9" name="Subtítulo 2">
            <a:extLst>
              <a:ext uri="{FF2B5EF4-FFF2-40B4-BE49-F238E27FC236}">
                <a16:creationId xmlns:a16="http://schemas.microsoft.com/office/drawing/2014/main" id="{D7B67A6D-C91A-4CCF-83D9-4C8EE14DC52F}"/>
              </a:ext>
            </a:extLst>
          </p:cNvPr>
          <p:cNvSpPr txBox="1">
            <a:spLocks/>
          </p:cNvSpPr>
          <p:nvPr/>
        </p:nvSpPr>
        <p:spPr>
          <a:xfrm>
            <a:off x="6391836" y="6450106"/>
            <a:ext cx="3863788" cy="40789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CO" dirty="0">
                <a:solidFill>
                  <a:schemeClr val="bg1"/>
                </a:solidFill>
              </a:rPr>
              <a:t>Título del tópico</a:t>
            </a:r>
          </a:p>
        </p:txBody>
      </p:sp>
      <p:pic>
        <p:nvPicPr>
          <p:cNvPr id="13" name="Imagen 12">
            <a:extLst>
              <a:ext uri="{FF2B5EF4-FFF2-40B4-BE49-F238E27FC236}">
                <a16:creationId xmlns:a16="http://schemas.microsoft.com/office/drawing/2014/main" id="{049BEA6F-2739-4326-A880-F7E0C5DEA9EE}"/>
              </a:ext>
            </a:extLst>
          </p:cNvPr>
          <p:cNvPicPr>
            <a:picLocks noChangeAspect="1"/>
          </p:cNvPicPr>
          <p:nvPr/>
        </p:nvPicPr>
        <p:blipFill>
          <a:blip r:embed="rId2"/>
          <a:stretch>
            <a:fillRect/>
          </a:stretch>
        </p:blipFill>
        <p:spPr>
          <a:xfrm>
            <a:off x="105517" y="26895"/>
            <a:ext cx="5678424" cy="6858000"/>
          </a:xfrm>
          <a:prstGeom prst="rect">
            <a:avLst/>
          </a:prstGeom>
        </p:spPr>
      </p:pic>
      <p:pic>
        <p:nvPicPr>
          <p:cNvPr id="4" name="Imagen 3">
            <a:extLst>
              <a:ext uri="{FF2B5EF4-FFF2-40B4-BE49-F238E27FC236}">
                <a16:creationId xmlns:a16="http://schemas.microsoft.com/office/drawing/2014/main" id="{F0FBCC16-38ED-4AC8-B5ED-A5D54A041364}"/>
              </a:ext>
            </a:extLst>
          </p:cNvPr>
          <p:cNvPicPr>
            <a:picLocks noChangeAspect="1"/>
          </p:cNvPicPr>
          <p:nvPr/>
        </p:nvPicPr>
        <p:blipFill>
          <a:blip r:embed="rId3"/>
          <a:stretch>
            <a:fillRect/>
          </a:stretch>
        </p:blipFill>
        <p:spPr>
          <a:xfrm>
            <a:off x="7038" y="0"/>
            <a:ext cx="5705857" cy="6858000"/>
          </a:xfrm>
          <a:prstGeom prst="rect">
            <a:avLst/>
          </a:prstGeom>
        </p:spPr>
      </p:pic>
      <p:pic>
        <p:nvPicPr>
          <p:cNvPr id="8" name="Marcador de contenido 4">
            <a:extLst>
              <a:ext uri="{FF2B5EF4-FFF2-40B4-BE49-F238E27FC236}">
                <a16:creationId xmlns:a16="http://schemas.microsoft.com/office/drawing/2014/main" id="{9487850D-7EAC-4E73-81AA-8F256A8A0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895"/>
            <a:ext cx="12192000" cy="6858000"/>
          </a:xfrm>
          <a:prstGeom prst="rect">
            <a:avLst/>
          </a:prstGeom>
        </p:spPr>
      </p:pic>
      <p:sp>
        <p:nvSpPr>
          <p:cNvPr id="11" name="Subtítulo 2">
            <a:extLst>
              <a:ext uri="{FF2B5EF4-FFF2-40B4-BE49-F238E27FC236}">
                <a16:creationId xmlns:a16="http://schemas.microsoft.com/office/drawing/2014/main" id="{8B468166-8F4C-491A-B2BD-4E862D5F040F}"/>
              </a:ext>
            </a:extLst>
          </p:cNvPr>
          <p:cNvSpPr txBox="1">
            <a:spLocks/>
          </p:cNvSpPr>
          <p:nvPr/>
        </p:nvSpPr>
        <p:spPr>
          <a:xfrm>
            <a:off x="125504" y="26895"/>
            <a:ext cx="1604681" cy="40789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bg1"/>
                </a:solidFill>
              </a:rPr>
              <a:t>CIERRE</a:t>
            </a:r>
            <a:r>
              <a:rPr lang="es-CO" dirty="0">
                <a:solidFill>
                  <a:schemeClr val="bg1"/>
                </a:solidFill>
              </a:rPr>
              <a:t> </a:t>
            </a:r>
          </a:p>
        </p:txBody>
      </p:sp>
      <p:sp>
        <p:nvSpPr>
          <p:cNvPr id="12" name="Rectángulo 11">
            <a:extLst>
              <a:ext uri="{FF2B5EF4-FFF2-40B4-BE49-F238E27FC236}">
                <a16:creationId xmlns:a16="http://schemas.microsoft.com/office/drawing/2014/main" id="{0F72E0E1-DA83-46F8-BB73-1414A14F4223}"/>
              </a:ext>
            </a:extLst>
          </p:cNvPr>
          <p:cNvSpPr/>
          <p:nvPr/>
        </p:nvSpPr>
        <p:spPr>
          <a:xfrm>
            <a:off x="6678657" y="6419432"/>
            <a:ext cx="3038011" cy="369332"/>
          </a:xfrm>
          <a:prstGeom prst="rect">
            <a:avLst/>
          </a:prstGeom>
        </p:spPr>
        <p:txBody>
          <a:bodyPr wrap="none">
            <a:spAutoFit/>
          </a:bodyPr>
          <a:lstStyle/>
          <a:p>
            <a:r>
              <a:rPr lang="es-ES" b="1" dirty="0">
                <a:solidFill>
                  <a:schemeClr val="bg1"/>
                </a:solidFill>
                <a:latin typeface="Times New Roman" panose="02020603050405020304" pitchFamily="18" charset="0"/>
                <a:cs typeface="Times New Roman" panose="02020603050405020304" pitchFamily="18" charset="0"/>
              </a:rPr>
              <a:t>ANDANDO DIGNAMENTE</a:t>
            </a:r>
          </a:p>
        </p:txBody>
      </p:sp>
      <p:sp>
        <p:nvSpPr>
          <p:cNvPr id="5" name="Rectángulo 4">
            <a:extLst>
              <a:ext uri="{FF2B5EF4-FFF2-40B4-BE49-F238E27FC236}">
                <a16:creationId xmlns:a16="http://schemas.microsoft.com/office/drawing/2014/main" id="{F5B1CE4E-6221-44F0-B3D7-89B8764B308F}"/>
              </a:ext>
            </a:extLst>
          </p:cNvPr>
          <p:cNvSpPr/>
          <p:nvPr/>
        </p:nvSpPr>
        <p:spPr>
          <a:xfrm>
            <a:off x="5384290" y="541738"/>
            <a:ext cx="5532659" cy="5262979"/>
          </a:xfrm>
          <a:prstGeom prst="rect">
            <a:avLst/>
          </a:prstGeom>
        </p:spPr>
        <p:txBody>
          <a:bodyPr wrap="square">
            <a:spAutoFit/>
          </a:bodyPr>
          <a:lstStyle/>
          <a:p>
            <a:r>
              <a:rPr lang="es-ES" sz="2800" dirty="0">
                <a:solidFill>
                  <a:srgbClr val="002060"/>
                </a:solidFill>
                <a:latin typeface="Times New Roman" panose="02020603050405020304" pitchFamily="18" charset="0"/>
                <a:cs typeface="Times New Roman" panose="02020603050405020304" pitchFamily="18" charset="0"/>
              </a:rPr>
              <a:t>Andar dignamente delante del Señor significa permitir que nuestra fe produzca frutos visibles en la vida diaria. Cristo, nuestro Creador y Redentor, desea transformar nuestro carácter, fortalecernos en las pruebas y hacernos instrumentos de salvación para otros. Que nuestra oración sea crecer en el conocimiento de Dios y demostrar, mediante nuestras palabras y acciones, que Cristo vive en nosotros, la esperanza de gloria</a:t>
            </a:r>
            <a:r>
              <a:rPr lang="es-ES" sz="2800" dirty="0"/>
              <a:t>.</a:t>
            </a:r>
            <a:endParaRPr lang="es-ES" sz="2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959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2740</TotalTime>
  <Words>1405</Words>
  <Application>Microsoft Office PowerPoint</Application>
  <PresentationFormat>Panorámica</PresentationFormat>
  <Paragraphs>106</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Calibri Light</vt:lpstr>
      <vt:lpstr>Times New Roman</vt:lpstr>
      <vt:lpstr>Tema de Office</vt:lpstr>
      <vt:lpstr>Agregue el Título</vt:lpstr>
      <vt:lpstr>Presentación de PowerPoint</vt:lpstr>
      <vt:lpstr>Agregue el Título</vt:lpstr>
      <vt:lpstr>Presentación de PowerPoint</vt:lpstr>
      <vt:lpstr>Agregue el Título</vt:lpstr>
      <vt:lpstr>Presentación de PowerPoint</vt:lpstr>
      <vt:lpstr>Agregue el Título</vt:lpstr>
      <vt:lpstr>Agregue el Título</vt:lpstr>
      <vt:lpstr>Presentación de PowerPoint</vt:lpstr>
      <vt:lpstr>Agregue el Título</vt:lpstr>
      <vt:lpstr>Presentación de PowerPoint</vt:lpstr>
      <vt:lpstr>Agregue el Título</vt:lpstr>
      <vt:lpstr>Agregue el Título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DUBER MARTÍNEZ SÁNCHEZ</dc:creator>
  <cp:lastModifiedBy>Asosur Tesorería</cp:lastModifiedBy>
  <cp:revision>41</cp:revision>
  <dcterms:created xsi:type="dcterms:W3CDTF">2026-09-25T17:26:50Z</dcterms:created>
  <dcterms:modified xsi:type="dcterms:W3CDTF">2026-10-30T21:39:17Z</dcterms:modified>
</cp:coreProperties>
</file>