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4" r:id="rId10"/>
    <p:sldId id="263" r:id="rId11"/>
    <p:sldId id="267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3BA8A1-423A-46F3-9E20-560156714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F5C1EBE-9287-435B-AA1D-5752D44E2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E6C645-4F4A-4B2E-93DD-96E059BE1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96E60-2880-4175-9813-FBA050E1AF3C}" type="datetimeFigureOut">
              <a:rPr lang="es-CO" smtClean="0"/>
              <a:t>14/10/2026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DDD85F-2F0B-4A36-8192-8C1254661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57188C-ACFD-4EF6-A544-4168DE2F7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1DA-3E24-4D72-ABA1-E25E9FE143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916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228F82-495A-4D68-A7BE-3A2B167F8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59886C-908F-4E33-BB1A-260E1F3A4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748BB9-E4A0-4CE4-A75E-33CF050F8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96E60-2880-4175-9813-FBA050E1AF3C}" type="datetimeFigureOut">
              <a:rPr lang="es-CO" smtClean="0"/>
              <a:t>14/10/2026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90BAD5-B2C8-431F-B02A-355D6F931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E41B51-69C9-4ED0-A76E-699718778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1DA-3E24-4D72-ABA1-E25E9FE143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1983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1419F0-EEB9-4BCA-A002-B0A41EB74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0EED7F4-DCE8-4182-BE4D-68F070F6A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77265B-5624-4841-835D-DBBBBA7D2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96E60-2880-4175-9813-FBA050E1AF3C}" type="datetimeFigureOut">
              <a:rPr lang="es-CO" smtClean="0"/>
              <a:t>14/10/2026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0604A3-075B-4D78-B13D-47DC5EEB2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5E6B0B-BAE3-4E39-BD2B-3F21CE985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1DA-3E24-4D72-ABA1-E25E9FE143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73586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DA5C7C-6C65-4415-BD19-2F9BCE720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72515B-11BC-4049-A638-E52104A41B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AD68F49-3624-48D8-89B9-B06E601BF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7FC759E-384D-4891-B1D9-7E4F3BC3E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96E60-2880-4175-9813-FBA050E1AF3C}" type="datetimeFigureOut">
              <a:rPr lang="es-CO" smtClean="0"/>
              <a:t>14/10/2026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F500BF7-4085-4C39-8326-58B518376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8FAE874-F814-46DC-A492-AEFD9DF96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1DA-3E24-4D72-ABA1-E25E9FE143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2294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A9FCAE-3FFE-44A7-A86E-B0B9E6ADF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7E95B03-59FD-4A3F-A5E2-8DF3E166F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87DBEB7-A674-4BFA-AF0E-8178F6F9B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C3F06E1-3797-4133-BBBA-F51DD8957A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461BC8A-2E83-4025-8A57-1DF6EC8F2F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153E66-0234-4FC2-8D64-B68ACB3DD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96E60-2880-4175-9813-FBA050E1AF3C}" type="datetimeFigureOut">
              <a:rPr lang="es-CO" smtClean="0"/>
              <a:t>14/10/2026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0140F89-439E-477A-9C65-75D55976E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4470942-2E15-4BAE-8B82-9E39DCFBD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1DA-3E24-4D72-ABA1-E25E9FE143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07645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D30024-0AA5-49A4-B1F5-6808B0461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372D360-4F09-4958-BEC5-26AEC47EA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96E60-2880-4175-9813-FBA050E1AF3C}" type="datetimeFigureOut">
              <a:rPr lang="es-CO" smtClean="0"/>
              <a:t>14/10/2026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A4EE6E3-1BFA-4FD9-B6EB-7352A43CE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389103F-1DFF-4F7E-93E5-DC7372D67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1DA-3E24-4D72-ABA1-E25E9FE143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00567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1FD4F9D-56F4-43F2-953E-CD8B5B9E0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96E60-2880-4175-9813-FBA050E1AF3C}" type="datetimeFigureOut">
              <a:rPr lang="es-CO" smtClean="0"/>
              <a:t>14/10/2026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81FD383-B10F-4A39-9599-61040CE82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C02F6DB-3CA7-4533-9012-DB2955302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1DA-3E24-4D72-ABA1-E25E9FE143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5278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488692-5DEA-456A-BFD8-A37EF7AD2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74C141-73EA-4D28-924E-360CEAA1C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8B38493-A20F-42E6-9152-9649E3085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39682D-8AFC-4744-82DD-E66BB78F8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96E60-2880-4175-9813-FBA050E1AF3C}" type="datetimeFigureOut">
              <a:rPr lang="es-CO" smtClean="0"/>
              <a:t>14/10/2026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636A48B-3831-4D64-BE80-3C2FA62E5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5546DB-EA01-4A07-8E00-13F3C97DC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1DA-3E24-4D72-ABA1-E25E9FE143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69075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5AC027-16B7-4119-B0A2-A78DB1A75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3BDDAC4-1E86-48D7-AE7D-643857120C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57229DF-2962-4BCD-8230-B42F69BD9E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599C2DF-1DE1-4499-B3F8-2AFC63238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96E60-2880-4175-9813-FBA050E1AF3C}" type="datetimeFigureOut">
              <a:rPr lang="es-CO" smtClean="0"/>
              <a:t>14/10/2026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1970D76-92A7-48BF-875D-FDDEB2FBA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5FD048-DDA0-4C6B-9C4B-4C55F77DE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1DA-3E24-4D72-ABA1-E25E9FE143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6581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1CF52D-1CDB-4927-BA02-E91FD48B0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044D622-826B-4064-9E62-4AF93D5916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5BB35B-A2F4-44CD-96BA-8B06BE66C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96E60-2880-4175-9813-FBA050E1AF3C}" type="datetimeFigureOut">
              <a:rPr lang="es-CO" smtClean="0"/>
              <a:t>14/10/2026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9C5D59-5B71-4A76-AE2A-FF362A858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43E59E-6939-4ADD-A7B3-7E2CDCF20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1DA-3E24-4D72-ABA1-E25E9FE143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10584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5EAFB9-0621-407A-BB2D-E6CD4976D0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60BBA81-CE1A-47FB-B12A-A185D7AD4B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60AA55-F1D5-470B-88DF-D71FA9ADF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96E60-2880-4175-9813-FBA050E1AF3C}" type="datetimeFigureOut">
              <a:rPr lang="es-CO" smtClean="0"/>
              <a:t>14/10/2026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4F5EFE-0E0C-40E3-98A0-A6E348E7F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A582C4-BE58-481A-99AB-495CE554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1DA-3E24-4D72-ABA1-E25E9FE143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14968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D258D52-E5E3-4585-8792-883C235F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C9BF6D-ED23-4692-B9FF-F88A2B86F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EA9401-0157-44A9-AC8B-2F956D2F6D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96E60-2880-4175-9813-FBA050E1AF3C}" type="datetimeFigureOut">
              <a:rPr lang="es-CO" smtClean="0"/>
              <a:t>14/10/2026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F7C885-C4BA-4239-A652-9B5FCD2568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38BEC2-DA70-4ECF-BAF6-334271A7BF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F51DA-3E24-4D72-ABA1-E25E9FE143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79021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D8722E-4973-4075-A8F5-4D15E34A54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66329" y="2592901"/>
            <a:ext cx="4661647" cy="1672198"/>
          </a:xfrm>
        </p:spPr>
        <p:txBody>
          <a:bodyPr>
            <a:normAutofit fontScale="90000"/>
          </a:bodyPr>
          <a:lstStyle/>
          <a:p>
            <a:r>
              <a:rPr lang="es-CO" dirty="0"/>
              <a:t>Agregue el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B3A205-5139-40E1-9157-6967180221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505" y="26895"/>
            <a:ext cx="1604681" cy="407894"/>
          </a:xfrm>
        </p:spPr>
        <p:txBody>
          <a:bodyPr>
            <a:normAutofit lnSpcReduction="10000"/>
          </a:bodyPr>
          <a:lstStyle/>
          <a:p>
            <a:r>
              <a:rPr lang="es-CO" dirty="0">
                <a:solidFill>
                  <a:schemeClr val="bg1"/>
                </a:solidFill>
              </a:rPr>
              <a:t>Domingo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D7B67A6D-C91A-4CCF-83D9-4C8EE14DC52F}"/>
              </a:ext>
            </a:extLst>
          </p:cNvPr>
          <p:cNvSpPr txBox="1">
            <a:spLocks/>
          </p:cNvSpPr>
          <p:nvPr/>
        </p:nvSpPr>
        <p:spPr>
          <a:xfrm>
            <a:off x="6391836" y="6450106"/>
            <a:ext cx="3863788" cy="4078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dirty="0">
                <a:solidFill>
                  <a:schemeClr val="bg1"/>
                </a:solidFill>
              </a:rPr>
              <a:t>Título del tópico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43A74F5-F398-40F0-9ABA-DF4BE6071C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948"/>
          <a:stretch/>
        </p:blipFill>
        <p:spPr>
          <a:xfrm>
            <a:off x="0" y="-15228"/>
            <a:ext cx="6208938" cy="684633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050CA5D-8834-4811-915A-D7195D682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228"/>
            <a:ext cx="6858000" cy="6834666"/>
          </a:xfrm>
          <a:prstGeom prst="rect">
            <a:avLst/>
          </a:prstGeom>
        </p:spPr>
      </p:pic>
      <p:pic>
        <p:nvPicPr>
          <p:cNvPr id="8" name="Marcador de contenido 4">
            <a:extLst>
              <a:ext uri="{FF2B5EF4-FFF2-40B4-BE49-F238E27FC236}">
                <a16:creationId xmlns:a16="http://schemas.microsoft.com/office/drawing/2014/main" id="{9487850D-7EAC-4E73-81AA-8F256A8A07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895"/>
            <a:ext cx="12192000" cy="6858000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F1629D12-E046-4F09-905A-098779E09590}"/>
              </a:ext>
            </a:extLst>
          </p:cNvPr>
          <p:cNvSpPr txBox="1">
            <a:spLocks/>
          </p:cNvSpPr>
          <p:nvPr/>
        </p:nvSpPr>
        <p:spPr>
          <a:xfrm>
            <a:off x="125504" y="26895"/>
            <a:ext cx="1803880" cy="40789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O" dirty="0">
                <a:solidFill>
                  <a:schemeClr val="bg1"/>
                </a:solidFill>
              </a:rPr>
              <a:t>INTRODUCCIÓN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44FCD28-13C7-4A47-90FB-26423E054858}"/>
              </a:ext>
            </a:extLst>
          </p:cNvPr>
          <p:cNvSpPr/>
          <p:nvPr/>
        </p:nvSpPr>
        <p:spPr>
          <a:xfrm>
            <a:off x="5074921" y="2592901"/>
            <a:ext cx="685796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ANHELANDO CONOCER MEJOR A JESÚS</a:t>
            </a:r>
          </a:p>
          <a:p>
            <a:endParaRPr lang="es-CO" sz="4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A195753-4121-4565-8023-6D8A05F28A22}"/>
              </a:ext>
            </a:extLst>
          </p:cNvPr>
          <p:cNvSpPr/>
          <p:nvPr/>
        </p:nvSpPr>
        <p:spPr>
          <a:xfrm>
            <a:off x="5735295" y="6450106"/>
            <a:ext cx="4519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ANHELANDO CONOCER MEJOR A JESÚS</a:t>
            </a:r>
          </a:p>
        </p:txBody>
      </p:sp>
    </p:spTree>
    <p:extLst>
      <p:ext uri="{BB962C8B-B14F-4D97-AF65-F5344CB8AC3E}">
        <p14:creationId xmlns:p14="http://schemas.microsoft.com/office/powerpoint/2010/main" val="111113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0C4B8C93-8AA3-441A-A6A7-DE6430A43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595" y="3003177"/>
            <a:ext cx="4746812" cy="537881"/>
          </a:xfrm>
        </p:spPr>
        <p:txBody>
          <a:bodyPr/>
          <a:lstStyle/>
          <a:p>
            <a:pPr marL="0" indent="0" algn="ctr">
              <a:buNone/>
            </a:pPr>
            <a:r>
              <a:rPr lang="es-CO" dirty="0"/>
              <a:t>Agregue el texto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738F8FA0-2B8D-4896-B4F3-CE192FBC5142}"/>
              </a:ext>
            </a:extLst>
          </p:cNvPr>
          <p:cNvSpPr txBox="1">
            <a:spLocks/>
          </p:cNvSpPr>
          <p:nvPr/>
        </p:nvSpPr>
        <p:spPr>
          <a:xfrm>
            <a:off x="1497107" y="6450106"/>
            <a:ext cx="3863788" cy="4078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dirty="0">
                <a:solidFill>
                  <a:schemeClr val="bg1"/>
                </a:solidFill>
              </a:rPr>
              <a:t>Título del tópico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A62DB1D-02B7-4326-9BC7-3F1749FFD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9857" y="-26241"/>
            <a:ext cx="5782143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87067C9-5EBC-427B-A444-D2E1EF90C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384" y="-52482"/>
            <a:ext cx="5690616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859A159-71BB-4E6E-BFAE-7539EF93A4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206"/>
            <a:ext cx="12192000" cy="6866965"/>
          </a:xfrm>
          <a:prstGeom prst="rect">
            <a:avLst/>
          </a:prstGeom>
        </p:spPr>
      </p:pic>
      <p:sp>
        <p:nvSpPr>
          <p:cNvPr id="11" name="Subtítulo 2">
            <a:extLst>
              <a:ext uri="{FF2B5EF4-FFF2-40B4-BE49-F238E27FC236}">
                <a16:creationId xmlns:a16="http://schemas.microsoft.com/office/drawing/2014/main" id="{D650505B-993C-4778-9409-5774291AF448}"/>
              </a:ext>
            </a:extLst>
          </p:cNvPr>
          <p:cNvSpPr txBox="1">
            <a:spLocks/>
          </p:cNvSpPr>
          <p:nvPr/>
        </p:nvSpPr>
        <p:spPr>
          <a:xfrm>
            <a:off x="10204705" y="26241"/>
            <a:ext cx="1852824" cy="40789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dirty="0">
                <a:solidFill>
                  <a:schemeClr val="bg1"/>
                </a:solidFill>
              </a:rPr>
              <a:t>INTRODUCCIÓN 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05965DF-0D58-4889-B977-A1EFE44F70B6}"/>
              </a:ext>
            </a:extLst>
          </p:cNvPr>
          <p:cNvSpPr/>
          <p:nvPr/>
        </p:nvSpPr>
        <p:spPr>
          <a:xfrm>
            <a:off x="222632" y="434135"/>
            <a:ext cx="627875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Filipenses 3:10-11.</a:t>
            </a:r>
          </a:p>
          <a:p>
            <a:r>
              <a:rPr lang="es-ES" sz="2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fin de conocerle, y el poder de su resurrección, y la participación de sus padecimientos, llegando a ser semejante a él en su muerte, si en alguna manera llegase a la resurrección de entre los muertos».</a:t>
            </a:r>
          </a:p>
          <a:p>
            <a:r>
              <a:rPr lang="es-ES" sz="2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medida que el estudiante de la Biblia contempla al Redentor, se despierta en el alma el misterioso poder de la fe, la adoración y el amor. La mirada se fija en la visión de Cristo y el que observa se asemeja cada vez más a lo que adora». La Educación, p. 192.</a:t>
            </a:r>
            <a:endParaRPr lang="es-CO" sz="25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0254919-F160-48A5-8EFF-0373A7ADB0A1}"/>
              </a:ext>
            </a:extLst>
          </p:cNvPr>
          <p:cNvSpPr/>
          <p:nvPr/>
        </p:nvSpPr>
        <p:spPr>
          <a:xfrm>
            <a:off x="1075857" y="6471392"/>
            <a:ext cx="45642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ANHELANDO CONOCER MEJOR A JESÚS</a:t>
            </a:r>
          </a:p>
        </p:txBody>
      </p:sp>
    </p:spTree>
    <p:extLst>
      <p:ext uri="{BB962C8B-B14F-4D97-AF65-F5344CB8AC3E}">
        <p14:creationId xmlns:p14="http://schemas.microsoft.com/office/powerpoint/2010/main" val="346446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D8722E-4973-4075-A8F5-4D15E34A54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66329" y="2592901"/>
            <a:ext cx="4661647" cy="1672198"/>
          </a:xfrm>
        </p:spPr>
        <p:txBody>
          <a:bodyPr>
            <a:normAutofit fontScale="90000"/>
          </a:bodyPr>
          <a:lstStyle/>
          <a:p>
            <a:r>
              <a:rPr lang="es-CO" dirty="0"/>
              <a:t>Agregue el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B3A205-5139-40E1-9157-6967180221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505" y="26895"/>
            <a:ext cx="1604681" cy="407894"/>
          </a:xfrm>
        </p:spPr>
        <p:txBody>
          <a:bodyPr>
            <a:normAutofit lnSpcReduction="10000"/>
          </a:bodyPr>
          <a:lstStyle/>
          <a:p>
            <a:r>
              <a:rPr lang="es-CO" dirty="0">
                <a:solidFill>
                  <a:schemeClr val="bg1"/>
                </a:solidFill>
              </a:rPr>
              <a:t>Domingo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D7B67A6D-C91A-4CCF-83D9-4C8EE14DC52F}"/>
              </a:ext>
            </a:extLst>
          </p:cNvPr>
          <p:cNvSpPr txBox="1">
            <a:spLocks/>
          </p:cNvSpPr>
          <p:nvPr/>
        </p:nvSpPr>
        <p:spPr>
          <a:xfrm>
            <a:off x="6391836" y="6450106"/>
            <a:ext cx="3863788" cy="4078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dirty="0">
                <a:solidFill>
                  <a:schemeClr val="bg1"/>
                </a:solidFill>
              </a:rPr>
              <a:t>Título del tópico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73B62BB-00C7-4F73-B839-53E71F046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3" y="0"/>
            <a:ext cx="6077237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64C2307-82EB-4D07-B9A0-BEF755AD5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4" y="-18825"/>
            <a:ext cx="5255803" cy="6858000"/>
          </a:xfrm>
          <a:prstGeom prst="rect">
            <a:avLst/>
          </a:prstGeom>
        </p:spPr>
      </p:pic>
      <p:pic>
        <p:nvPicPr>
          <p:cNvPr id="8" name="Marcador de contenido 4">
            <a:extLst>
              <a:ext uri="{FF2B5EF4-FFF2-40B4-BE49-F238E27FC236}">
                <a16:creationId xmlns:a16="http://schemas.microsoft.com/office/drawing/2014/main" id="{9487850D-7EAC-4E73-81AA-8F256A8A07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Subtítulo 2">
            <a:extLst>
              <a:ext uri="{FF2B5EF4-FFF2-40B4-BE49-F238E27FC236}">
                <a16:creationId xmlns:a16="http://schemas.microsoft.com/office/drawing/2014/main" id="{8B468166-8F4C-491A-B2BD-4E862D5F040F}"/>
              </a:ext>
            </a:extLst>
          </p:cNvPr>
          <p:cNvSpPr txBox="1">
            <a:spLocks/>
          </p:cNvSpPr>
          <p:nvPr/>
        </p:nvSpPr>
        <p:spPr>
          <a:xfrm>
            <a:off x="125504" y="26895"/>
            <a:ext cx="1604681" cy="40789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O" dirty="0">
                <a:solidFill>
                  <a:schemeClr val="bg1"/>
                </a:solidFill>
              </a:rPr>
              <a:t>DOMINGO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F72E0E1-DA83-46F8-BB73-1414A14F4223}"/>
              </a:ext>
            </a:extLst>
          </p:cNvPr>
          <p:cNvSpPr/>
          <p:nvPr/>
        </p:nvSpPr>
        <p:spPr>
          <a:xfrm>
            <a:off x="7361690" y="6419432"/>
            <a:ext cx="27431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JUSTICIA POR LA FE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5B1CE4E-6221-44F0-B3D7-89B8764B308F}"/>
              </a:ext>
            </a:extLst>
          </p:cNvPr>
          <p:cNvSpPr/>
          <p:nvPr/>
        </p:nvSpPr>
        <p:spPr>
          <a:xfrm>
            <a:off x="4809744" y="357256"/>
            <a:ext cx="70494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¿Cómo exalta Pablo la necesidad de la fe en Cristo sin confiar en supuestos méritos de la carne? Filipenses 3:1-3.</a:t>
            </a:r>
          </a:p>
          <a:p>
            <a:r>
              <a:rPr lang="es-E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Pablo enseña que debemos gloriarnos en Cristo Jesús y no confiar en nuestros propios méritos. La verdadera adoración nace del corazón y reconoce que nuestra salvación depende de Cristo, no de nuestras obras ni de privilegios externos.</a:t>
            </a:r>
          </a:p>
          <a:p>
            <a:endParaRPr lang="es-E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Cuanto más nos acercamos a Jesús, más reconocemos la gravedad del pecado y nuestra necesidad de él. Los siervos fieles de Dios nunca confiaron en su propia justicia, sino en la justicia de Cristo. El arrepentimiento sincero nos lleva a abandonar la exaltación propia y reconocer que solamente Cristo es nuestra suficiencia.</a:t>
            </a:r>
            <a:r>
              <a:rPr lang="es-E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89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0C4B8C93-8AA3-441A-A6A7-DE6430A43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595" y="3003177"/>
            <a:ext cx="4746812" cy="537881"/>
          </a:xfrm>
        </p:spPr>
        <p:txBody>
          <a:bodyPr/>
          <a:lstStyle/>
          <a:p>
            <a:pPr marL="0" indent="0" algn="ctr">
              <a:buNone/>
            </a:pPr>
            <a:r>
              <a:rPr lang="es-CO" dirty="0"/>
              <a:t>Agregue el texto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738F8FA0-2B8D-4896-B4F3-CE192FBC5142}"/>
              </a:ext>
            </a:extLst>
          </p:cNvPr>
          <p:cNvSpPr txBox="1">
            <a:spLocks/>
          </p:cNvSpPr>
          <p:nvPr/>
        </p:nvSpPr>
        <p:spPr>
          <a:xfrm>
            <a:off x="1497107" y="6450106"/>
            <a:ext cx="3863788" cy="4078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dirty="0">
                <a:solidFill>
                  <a:schemeClr val="bg1"/>
                </a:solidFill>
              </a:rPr>
              <a:t>Título del tópico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05965DF-0D58-4889-B977-A1EFE44F70B6}"/>
              </a:ext>
            </a:extLst>
          </p:cNvPr>
          <p:cNvSpPr/>
          <p:nvPr/>
        </p:nvSpPr>
        <p:spPr>
          <a:xfrm>
            <a:off x="846627" y="3256813"/>
            <a:ext cx="61851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0063B6D-6637-48C8-8DDE-B7B6792121D2}"/>
              </a:ext>
            </a:extLst>
          </p:cNvPr>
          <p:cNvSpPr/>
          <p:nvPr/>
        </p:nvSpPr>
        <p:spPr>
          <a:xfrm>
            <a:off x="1344026" y="6438283"/>
            <a:ext cx="4016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CONFIANDO EN EL PODER DE DIOS</a:t>
            </a:r>
            <a:endParaRPr lang="es-CO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F0A97BC-C5D6-45E4-991A-369B9817B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776" y="58645"/>
            <a:ext cx="5983224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A2B6B9B-4597-40E2-A4A1-031D0BDF6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7613" y="7556"/>
            <a:ext cx="6858000" cy="6858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9EE567C-9881-4584-AFFE-98A2F9CB3C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4671" y="-26241"/>
            <a:ext cx="6242096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859A159-71BB-4E6E-BFAE-7539EF93A4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1" y="-8965"/>
            <a:ext cx="12192000" cy="6866965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5AB9D94E-48C2-421A-9ED5-2AD634515F29}"/>
              </a:ext>
            </a:extLst>
          </p:cNvPr>
          <p:cNvSpPr/>
          <p:nvPr/>
        </p:nvSpPr>
        <p:spPr>
          <a:xfrm>
            <a:off x="293397" y="86629"/>
            <a:ext cx="6738339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s-ES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Describa la actitud de Pablo antes de convertirse a Cristo. Filipenses 3:4-6.</a:t>
            </a:r>
          </a:p>
          <a:p>
            <a:r>
              <a:rPr lang="es-E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Pablo confiaba en sus privilegios religiosos, su linaje israelita, su observancia de la ley y su celo como fariseo. Incluso perseguía a la iglesia, creyendo que defendía la verdad.</a:t>
            </a:r>
          </a:p>
          <a:p>
            <a:endParaRPr lang="es-ES" sz="2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 escuelas religiosas de Judea habían permitido que las tradiciones humanas sustituyeran la Palabra de Dios. El orgullo, el deseo de dominio y el fanatismo dominaban a muchos dirigentes. Pablo participó intensamente en esa persecución, demostrando que el celo religioso sin el conocimiento verdadero de Cristo puede conducir al error.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D650505B-993C-4778-9409-5774291AF448}"/>
              </a:ext>
            </a:extLst>
          </p:cNvPr>
          <p:cNvSpPr txBox="1">
            <a:spLocks/>
          </p:cNvSpPr>
          <p:nvPr/>
        </p:nvSpPr>
        <p:spPr>
          <a:xfrm>
            <a:off x="10452847" y="26241"/>
            <a:ext cx="1604681" cy="40789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dirty="0">
                <a:solidFill>
                  <a:schemeClr val="bg1"/>
                </a:solidFill>
              </a:rPr>
              <a:t>LUNES  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A0EB2BA-AE9D-4C64-9D63-D339697063B0}"/>
              </a:ext>
            </a:extLst>
          </p:cNvPr>
          <p:cNvSpPr/>
          <p:nvPr/>
        </p:nvSpPr>
        <p:spPr>
          <a:xfrm>
            <a:off x="1618166" y="6412549"/>
            <a:ext cx="33553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GOZO EN SERVIR A CRISTO</a:t>
            </a:r>
          </a:p>
        </p:txBody>
      </p:sp>
    </p:spTree>
    <p:extLst>
      <p:ext uri="{BB962C8B-B14F-4D97-AF65-F5344CB8AC3E}">
        <p14:creationId xmlns:p14="http://schemas.microsoft.com/office/powerpoint/2010/main" val="164490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D8722E-4973-4075-A8F5-4D15E34A54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66329" y="2592901"/>
            <a:ext cx="4661647" cy="1672198"/>
          </a:xfrm>
        </p:spPr>
        <p:txBody>
          <a:bodyPr>
            <a:normAutofit fontScale="90000"/>
          </a:bodyPr>
          <a:lstStyle/>
          <a:p>
            <a:r>
              <a:rPr lang="es-CO" dirty="0"/>
              <a:t>Agregue el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B3A205-5139-40E1-9157-6967180221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505" y="26895"/>
            <a:ext cx="1604681" cy="407894"/>
          </a:xfrm>
        </p:spPr>
        <p:txBody>
          <a:bodyPr>
            <a:normAutofit lnSpcReduction="10000"/>
          </a:bodyPr>
          <a:lstStyle/>
          <a:p>
            <a:r>
              <a:rPr lang="es-CO" dirty="0">
                <a:solidFill>
                  <a:schemeClr val="bg1"/>
                </a:solidFill>
              </a:rPr>
              <a:t>Domingo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D7B67A6D-C91A-4CCF-83D9-4C8EE14DC52F}"/>
              </a:ext>
            </a:extLst>
          </p:cNvPr>
          <p:cNvSpPr txBox="1">
            <a:spLocks/>
          </p:cNvSpPr>
          <p:nvPr/>
        </p:nvSpPr>
        <p:spPr>
          <a:xfrm>
            <a:off x="6391836" y="6450106"/>
            <a:ext cx="3863788" cy="4078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dirty="0">
                <a:solidFill>
                  <a:schemeClr val="bg1"/>
                </a:solidFill>
              </a:rPr>
              <a:t>Título del tópico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73E869-E1B6-4A64-8B60-B2113374C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4376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23894AA-B6B5-45F8-B658-FB8034813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1842"/>
            <a:ext cx="6025896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4B4ABF9-DF43-40D8-A641-E0B55219E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0265" y="-35921"/>
            <a:ext cx="685800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13389A9-1773-481D-81B6-F9BDBED490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35921"/>
            <a:ext cx="5794877" cy="6858000"/>
          </a:xfrm>
          <a:prstGeom prst="rect">
            <a:avLst/>
          </a:prstGeom>
        </p:spPr>
      </p:pic>
      <p:pic>
        <p:nvPicPr>
          <p:cNvPr id="8" name="Marcador de contenido 4">
            <a:extLst>
              <a:ext uri="{FF2B5EF4-FFF2-40B4-BE49-F238E27FC236}">
                <a16:creationId xmlns:a16="http://schemas.microsoft.com/office/drawing/2014/main" id="{9487850D-7EAC-4E73-81AA-8F256A8A07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0" y="-53881"/>
            <a:ext cx="12192000" cy="6858000"/>
          </a:xfrm>
          <a:prstGeom prst="rect">
            <a:avLst/>
          </a:prstGeom>
        </p:spPr>
      </p:pic>
      <p:sp>
        <p:nvSpPr>
          <p:cNvPr id="11" name="Subtítulo 2">
            <a:extLst>
              <a:ext uri="{FF2B5EF4-FFF2-40B4-BE49-F238E27FC236}">
                <a16:creationId xmlns:a16="http://schemas.microsoft.com/office/drawing/2014/main" id="{8B468166-8F4C-491A-B2BD-4E862D5F040F}"/>
              </a:ext>
            </a:extLst>
          </p:cNvPr>
          <p:cNvSpPr txBox="1">
            <a:spLocks/>
          </p:cNvSpPr>
          <p:nvPr/>
        </p:nvSpPr>
        <p:spPr>
          <a:xfrm>
            <a:off x="125504" y="26895"/>
            <a:ext cx="1604681" cy="40789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dirty="0">
                <a:solidFill>
                  <a:schemeClr val="bg1"/>
                </a:solidFill>
              </a:rPr>
              <a:t>L</a:t>
            </a:r>
            <a:r>
              <a:rPr lang="es-CO" dirty="0">
                <a:solidFill>
                  <a:schemeClr val="bg1"/>
                </a:solidFill>
              </a:rPr>
              <a:t>UNES 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F72E0E1-DA83-46F8-BB73-1414A14F4223}"/>
              </a:ext>
            </a:extLst>
          </p:cNvPr>
          <p:cNvSpPr/>
          <p:nvPr/>
        </p:nvSpPr>
        <p:spPr>
          <a:xfrm>
            <a:off x="6990705" y="6421901"/>
            <a:ext cx="3602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CO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GOZO EN SERVIR A CRISTO </a:t>
            </a:r>
            <a:endParaRPr lang="es-CO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5B1CE4E-6221-44F0-B3D7-89B8764B308F}"/>
              </a:ext>
            </a:extLst>
          </p:cNvPr>
          <p:cNvSpPr/>
          <p:nvPr/>
        </p:nvSpPr>
        <p:spPr>
          <a:xfrm>
            <a:off x="5208496" y="253902"/>
            <a:ext cx="6858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¿Qué explica Pablo acerca del inmenso gozo de una entrega total a Jesús? Filipenses 3:7-8.</a:t>
            </a:r>
          </a:p>
          <a:p>
            <a:r>
              <a:rPr lang="es-E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Pablo consideró como pérdida todo aquello que antes estimaba valioso, con tal de ganar a Cristo y conocerlo personalmente. Su mayor riqueza ya no estaba en sus logros, sino en su relación con el Salvador.</a:t>
            </a:r>
          </a:p>
          <a:p>
            <a:r>
              <a:rPr lang="es-E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 apóstoles se gozaban aun en medio del sufrimiento porque amaban profundamente la causa de Cristo. Pablo y Silas cantaron mientras estaban presos. Cuando la verdad gobierna el corazón, aprendemos a servir con abnegación y a contemplar el sacrificio de Jesús, quien se hizo pobre por amor a nosotros.</a:t>
            </a:r>
            <a:r>
              <a:rPr lang="es-ES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s-ES" sz="2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498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0C4B8C93-8AA3-441A-A6A7-DE6430A43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595" y="3003177"/>
            <a:ext cx="4746812" cy="537881"/>
          </a:xfrm>
        </p:spPr>
        <p:txBody>
          <a:bodyPr/>
          <a:lstStyle/>
          <a:p>
            <a:pPr marL="0" indent="0" algn="ctr">
              <a:buNone/>
            </a:pPr>
            <a:r>
              <a:rPr lang="es-CO" dirty="0"/>
              <a:t>Agregue el texto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738F8FA0-2B8D-4896-B4F3-CE192FBC5142}"/>
              </a:ext>
            </a:extLst>
          </p:cNvPr>
          <p:cNvSpPr txBox="1">
            <a:spLocks/>
          </p:cNvSpPr>
          <p:nvPr/>
        </p:nvSpPr>
        <p:spPr>
          <a:xfrm>
            <a:off x="1497107" y="6450106"/>
            <a:ext cx="3863788" cy="4078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dirty="0">
                <a:solidFill>
                  <a:schemeClr val="bg1"/>
                </a:solidFill>
              </a:rPr>
              <a:t>Título del tópico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45035B9-4882-4AC1-AE15-07477AA0E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736" y="26241"/>
            <a:ext cx="5160264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9E81C8C-6E2E-4BC4-B224-74E9B7A23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-19994"/>
            <a:ext cx="6858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19DF17B-09F5-4688-9DB8-8932F11A21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6458" y="0"/>
            <a:ext cx="5955541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D84E9AD-7000-4681-A528-AD35CE5A96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6387" y="-52482"/>
            <a:ext cx="5202508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859A159-71BB-4E6E-BFAE-7539EF93A4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482"/>
            <a:ext cx="12192000" cy="6866965"/>
          </a:xfrm>
          <a:prstGeom prst="rect">
            <a:avLst/>
          </a:prstGeom>
        </p:spPr>
      </p:pic>
      <p:sp>
        <p:nvSpPr>
          <p:cNvPr id="11" name="Subtítulo 2">
            <a:extLst>
              <a:ext uri="{FF2B5EF4-FFF2-40B4-BE49-F238E27FC236}">
                <a16:creationId xmlns:a16="http://schemas.microsoft.com/office/drawing/2014/main" id="{D650505B-993C-4778-9409-5774291AF448}"/>
              </a:ext>
            </a:extLst>
          </p:cNvPr>
          <p:cNvSpPr txBox="1">
            <a:spLocks/>
          </p:cNvSpPr>
          <p:nvPr/>
        </p:nvSpPr>
        <p:spPr>
          <a:xfrm>
            <a:off x="10452847" y="26241"/>
            <a:ext cx="1604681" cy="40789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dirty="0">
                <a:solidFill>
                  <a:schemeClr val="bg1"/>
                </a:solidFill>
              </a:rPr>
              <a:t>MARTES </a:t>
            </a:r>
            <a:r>
              <a:rPr lang="es-CO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05965DF-0D58-4889-B977-A1EFE44F70B6}"/>
              </a:ext>
            </a:extLst>
          </p:cNvPr>
          <p:cNvSpPr/>
          <p:nvPr/>
        </p:nvSpPr>
        <p:spPr>
          <a:xfrm>
            <a:off x="275666" y="324407"/>
            <a:ext cx="630667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¿Qué anhelo de Pablo deberíamos desear reflejar hoy? Filipenses 3:9.</a:t>
            </a:r>
            <a:endParaRPr lang="es-E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Debemos anhelar ser hallados en Cristo, no confiando en nuestra propia justicia, sino en la justicia que Dios concede por medio de la fe.</a:t>
            </a:r>
          </a:p>
          <a:p>
            <a:r>
              <a:rPr lang="es-E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justicia propia nos separa de Dios y nos impide reconocer nuestra verdadera condición espiritual. Quien ama y confía en Dios adquiere una experiencia profunda y viviente, desarrolla humildad y aprende a permanecer firme ante las pruebas, fortalecido por la justicia de Cristo.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32279EC-6F43-4701-AF9D-7631031B4DF1}"/>
              </a:ext>
            </a:extLst>
          </p:cNvPr>
          <p:cNvSpPr/>
          <p:nvPr/>
        </p:nvSpPr>
        <p:spPr>
          <a:xfrm>
            <a:off x="1688748" y="6423634"/>
            <a:ext cx="34229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LA EXPERIENCIA GENUINA </a:t>
            </a:r>
            <a:endParaRPr lang="es-CO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36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D8722E-4973-4075-A8F5-4D15E34A54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66329" y="2592901"/>
            <a:ext cx="4661647" cy="1672198"/>
          </a:xfrm>
        </p:spPr>
        <p:txBody>
          <a:bodyPr>
            <a:normAutofit fontScale="90000"/>
          </a:bodyPr>
          <a:lstStyle/>
          <a:p>
            <a:r>
              <a:rPr lang="es-CO" dirty="0"/>
              <a:t>Agregue el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B3A205-5139-40E1-9157-6967180221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505" y="26895"/>
            <a:ext cx="1604681" cy="407894"/>
          </a:xfrm>
        </p:spPr>
        <p:txBody>
          <a:bodyPr>
            <a:normAutofit lnSpcReduction="10000"/>
          </a:bodyPr>
          <a:lstStyle/>
          <a:p>
            <a:r>
              <a:rPr lang="es-CO" dirty="0">
                <a:solidFill>
                  <a:schemeClr val="bg1"/>
                </a:solidFill>
              </a:rPr>
              <a:t>Domingo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D7B67A6D-C91A-4CCF-83D9-4C8EE14DC52F}"/>
              </a:ext>
            </a:extLst>
          </p:cNvPr>
          <p:cNvSpPr txBox="1">
            <a:spLocks/>
          </p:cNvSpPr>
          <p:nvPr/>
        </p:nvSpPr>
        <p:spPr>
          <a:xfrm>
            <a:off x="6391836" y="6450106"/>
            <a:ext cx="3863788" cy="4078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dirty="0">
                <a:solidFill>
                  <a:schemeClr val="bg1"/>
                </a:solidFill>
              </a:rPr>
              <a:t>Título del tópico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73E869-E1B6-4A64-8B60-B2113374C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4376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974BE6C-73ED-40DF-8802-F65225AC9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4974336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A978DDA-2593-41BB-8FE3-6448B8B9A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80685"/>
            <a:ext cx="685800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87E0CB2-E262-4C58-86E5-2655E639EF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-123026"/>
            <a:ext cx="4974335" cy="6858000"/>
          </a:xfrm>
          <a:prstGeom prst="rect">
            <a:avLst/>
          </a:prstGeom>
        </p:spPr>
      </p:pic>
      <p:pic>
        <p:nvPicPr>
          <p:cNvPr id="8" name="Marcador de contenido 4">
            <a:extLst>
              <a:ext uri="{FF2B5EF4-FFF2-40B4-BE49-F238E27FC236}">
                <a16:creationId xmlns:a16="http://schemas.microsoft.com/office/drawing/2014/main" id="{9487850D-7EAC-4E73-81AA-8F256A8A07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895"/>
            <a:ext cx="12192000" cy="6858000"/>
          </a:xfrm>
          <a:prstGeom prst="rect">
            <a:avLst/>
          </a:prstGeom>
        </p:spPr>
      </p:pic>
      <p:sp>
        <p:nvSpPr>
          <p:cNvPr id="11" name="Subtítulo 2">
            <a:extLst>
              <a:ext uri="{FF2B5EF4-FFF2-40B4-BE49-F238E27FC236}">
                <a16:creationId xmlns:a16="http://schemas.microsoft.com/office/drawing/2014/main" id="{8B468166-8F4C-491A-B2BD-4E862D5F040F}"/>
              </a:ext>
            </a:extLst>
          </p:cNvPr>
          <p:cNvSpPr txBox="1">
            <a:spLocks/>
          </p:cNvSpPr>
          <p:nvPr/>
        </p:nvSpPr>
        <p:spPr>
          <a:xfrm>
            <a:off x="125504" y="26895"/>
            <a:ext cx="1604681" cy="40789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dirty="0">
                <a:solidFill>
                  <a:schemeClr val="bg1"/>
                </a:solidFill>
              </a:rPr>
              <a:t>M</a:t>
            </a:r>
            <a:r>
              <a:rPr lang="es-CO" dirty="0">
                <a:solidFill>
                  <a:schemeClr val="bg1"/>
                </a:solidFill>
              </a:rPr>
              <a:t>ARTES 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F72E0E1-DA83-46F8-BB73-1414A14F4223}"/>
              </a:ext>
            </a:extLst>
          </p:cNvPr>
          <p:cNvSpPr/>
          <p:nvPr/>
        </p:nvSpPr>
        <p:spPr>
          <a:xfrm>
            <a:off x="6678656" y="6419432"/>
            <a:ext cx="3576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LA EXPERIENCIA GENUINA 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5B1CE4E-6221-44F0-B3D7-89B8764B308F}"/>
              </a:ext>
            </a:extLst>
          </p:cNvPr>
          <p:cNvSpPr/>
          <p:nvPr/>
        </p:nvSpPr>
        <p:spPr>
          <a:xfrm>
            <a:off x="5294376" y="253902"/>
            <a:ext cx="677211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Explique el enfoque de la verdadera vida cristiana. Filipenses 3:10-11; 1 Pedro 2:21.</a:t>
            </a:r>
          </a:p>
          <a:p>
            <a:r>
              <a:rPr lang="es-E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vida cristiana consiste en conocer a Jesús, experimentar el poder de su resurrección, participar de sus padecimientos y seguir su ejemplo. No se trata solamente de profesar una religión, sino de vivir en comunión con Cristo y reflejar su carácter.</a:t>
            </a:r>
          </a:p>
          <a:p>
            <a:endParaRPr lang="es-E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 primeros cristianos practicaban la abnegación, estaban dispuestos a sacrificarse y dedicaban su vida a hacer el bien y salvar almas. La comunión personal con Jesús fortalece la mente y el corazón para vencer las inclinaciones pecaminosas. Debemos presentar al que se ha extraviado a un Salvador compasivo, que lo sostiene con amor y misericordia.</a:t>
            </a:r>
            <a:r>
              <a:rPr lang="es-E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CO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04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0C4B8C93-8AA3-441A-A6A7-DE6430A43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595" y="3003177"/>
            <a:ext cx="4746812" cy="537881"/>
          </a:xfrm>
        </p:spPr>
        <p:txBody>
          <a:bodyPr/>
          <a:lstStyle/>
          <a:p>
            <a:pPr marL="0" indent="0" algn="ctr">
              <a:buNone/>
            </a:pPr>
            <a:r>
              <a:rPr lang="es-CO" dirty="0"/>
              <a:t>Agregue el texto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738F8FA0-2B8D-4896-B4F3-CE192FBC5142}"/>
              </a:ext>
            </a:extLst>
          </p:cNvPr>
          <p:cNvSpPr txBox="1">
            <a:spLocks/>
          </p:cNvSpPr>
          <p:nvPr/>
        </p:nvSpPr>
        <p:spPr>
          <a:xfrm>
            <a:off x="1497107" y="6450106"/>
            <a:ext cx="3863788" cy="4078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dirty="0">
                <a:solidFill>
                  <a:schemeClr val="bg1"/>
                </a:solidFill>
              </a:rPr>
              <a:t>Título del tópico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45035B9-4882-4AC1-AE15-07477AA0E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736" y="26241"/>
            <a:ext cx="5160264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9E81C8C-6E2E-4BC4-B224-74E9B7A23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-19994"/>
            <a:ext cx="6858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19DF17B-09F5-4688-9DB8-8932F11A21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6458" y="0"/>
            <a:ext cx="5955541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C7FA588-8A2F-426F-919D-3CB079F8A4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0895" y="0"/>
            <a:ext cx="6858000" cy="6858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0569019-E113-4DE6-B07B-CA6A70C08F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9088" y="11029"/>
            <a:ext cx="5772912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859A159-71BB-4E6E-BFAE-7539EF93A4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65"/>
            <a:ext cx="12192000" cy="6866965"/>
          </a:xfrm>
          <a:prstGeom prst="rect">
            <a:avLst/>
          </a:prstGeom>
        </p:spPr>
      </p:pic>
      <p:sp>
        <p:nvSpPr>
          <p:cNvPr id="11" name="Subtítulo 2">
            <a:extLst>
              <a:ext uri="{FF2B5EF4-FFF2-40B4-BE49-F238E27FC236}">
                <a16:creationId xmlns:a16="http://schemas.microsoft.com/office/drawing/2014/main" id="{D650505B-993C-4778-9409-5774291AF448}"/>
              </a:ext>
            </a:extLst>
          </p:cNvPr>
          <p:cNvSpPr txBox="1">
            <a:spLocks/>
          </p:cNvSpPr>
          <p:nvPr/>
        </p:nvSpPr>
        <p:spPr>
          <a:xfrm>
            <a:off x="10452847" y="26241"/>
            <a:ext cx="1604681" cy="40789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dirty="0">
                <a:solidFill>
                  <a:schemeClr val="bg1"/>
                </a:solidFill>
              </a:rPr>
              <a:t>MIERCOLES </a:t>
            </a:r>
            <a:r>
              <a:rPr lang="es-CO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05965DF-0D58-4889-B977-A1EFE44F70B6}"/>
              </a:ext>
            </a:extLst>
          </p:cNvPr>
          <p:cNvSpPr/>
          <p:nvPr/>
        </p:nvSpPr>
        <p:spPr>
          <a:xfrm>
            <a:off x="275665" y="324407"/>
            <a:ext cx="66215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¿Cómo describe Pablo el llamado continuo y diario de todo seguidor de Cristo? 2 Corintios 7:1; Filipenses 3:12-14; 1 Corintios 15:31.</a:t>
            </a:r>
          </a:p>
          <a:p>
            <a:r>
              <a:rPr lang="es-E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cristiano debe procurar diariamente la santidad, morir al yo y avanzar hacia la meta del llamamiento de Dios en Cristo. No debe creer que ya alcanzó la perfección, sino continuar creciendo espiritualmente.</a:t>
            </a:r>
          </a:p>
          <a:p>
            <a:endParaRPr lang="es-E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vida cristiana exige perseverancia y dependencia diaria de Dios. No podemos confiar en nuestras propias fuerzas ni pensar que ya hemos vencido todas las tentaciones. Cristo continúa obrando en sus hijos para purificarlos y reproducir en ellos su carácter.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32279EC-6F43-4701-AF9D-7631031B4DF1}"/>
              </a:ext>
            </a:extLst>
          </p:cNvPr>
          <p:cNvSpPr/>
          <p:nvPr/>
        </p:nvSpPr>
        <p:spPr>
          <a:xfrm>
            <a:off x="1688748" y="6423634"/>
            <a:ext cx="3733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FIRMES ANTE LA TENTACIÓN  </a:t>
            </a:r>
            <a:endParaRPr lang="es-CO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59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D8722E-4973-4075-A8F5-4D15E34A54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66329" y="2592901"/>
            <a:ext cx="4661647" cy="1672198"/>
          </a:xfrm>
        </p:spPr>
        <p:txBody>
          <a:bodyPr>
            <a:normAutofit fontScale="90000"/>
          </a:bodyPr>
          <a:lstStyle/>
          <a:p>
            <a:r>
              <a:rPr lang="es-CO" dirty="0"/>
              <a:t>Agregue el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B3A205-5139-40E1-9157-6967180221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505" y="26895"/>
            <a:ext cx="1604681" cy="407894"/>
          </a:xfrm>
        </p:spPr>
        <p:txBody>
          <a:bodyPr>
            <a:normAutofit lnSpcReduction="10000"/>
          </a:bodyPr>
          <a:lstStyle/>
          <a:p>
            <a:r>
              <a:rPr lang="es-CO" dirty="0">
                <a:solidFill>
                  <a:schemeClr val="bg1"/>
                </a:solidFill>
              </a:rPr>
              <a:t>Domingo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D7B67A6D-C91A-4CCF-83D9-4C8EE14DC52F}"/>
              </a:ext>
            </a:extLst>
          </p:cNvPr>
          <p:cNvSpPr txBox="1">
            <a:spLocks/>
          </p:cNvSpPr>
          <p:nvPr/>
        </p:nvSpPr>
        <p:spPr>
          <a:xfrm>
            <a:off x="6391836" y="6450106"/>
            <a:ext cx="3863788" cy="4078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dirty="0">
                <a:solidFill>
                  <a:schemeClr val="bg1"/>
                </a:solidFill>
              </a:rPr>
              <a:t>Título del tópico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73E869-E1B6-4A64-8B60-B2113374C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4376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974BE6C-73ED-40DF-8802-F65225AC9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4974336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412EEAB-EC3A-4B09-948E-7BD84A129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4327"/>
            <a:ext cx="685800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9999282-A2F7-46F0-B1F2-C1F7900D54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9307" y="-54864"/>
            <a:ext cx="5925672" cy="68580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021D99B-60E6-43F2-BFE8-860E178BC9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9306" y="-69236"/>
            <a:ext cx="5145743" cy="6858000"/>
          </a:xfrm>
          <a:prstGeom prst="rect">
            <a:avLst/>
          </a:prstGeom>
        </p:spPr>
      </p:pic>
      <p:pic>
        <p:nvPicPr>
          <p:cNvPr id="8" name="Marcador de contenido 4">
            <a:extLst>
              <a:ext uri="{FF2B5EF4-FFF2-40B4-BE49-F238E27FC236}">
                <a16:creationId xmlns:a16="http://schemas.microsoft.com/office/drawing/2014/main" id="{9487850D-7EAC-4E73-81AA-8F256A8A07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" y="-54864"/>
            <a:ext cx="12192000" cy="6858000"/>
          </a:xfrm>
          <a:prstGeom prst="rect">
            <a:avLst/>
          </a:prstGeom>
        </p:spPr>
      </p:pic>
      <p:sp>
        <p:nvSpPr>
          <p:cNvPr id="11" name="Subtítulo 2">
            <a:extLst>
              <a:ext uri="{FF2B5EF4-FFF2-40B4-BE49-F238E27FC236}">
                <a16:creationId xmlns:a16="http://schemas.microsoft.com/office/drawing/2014/main" id="{8B468166-8F4C-491A-B2BD-4E862D5F040F}"/>
              </a:ext>
            </a:extLst>
          </p:cNvPr>
          <p:cNvSpPr txBox="1">
            <a:spLocks/>
          </p:cNvSpPr>
          <p:nvPr/>
        </p:nvSpPr>
        <p:spPr>
          <a:xfrm>
            <a:off x="125504" y="26895"/>
            <a:ext cx="1604681" cy="40789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dirty="0">
                <a:solidFill>
                  <a:schemeClr val="bg1"/>
                </a:solidFill>
              </a:rPr>
              <a:t>M</a:t>
            </a:r>
            <a:r>
              <a:rPr lang="es-CO" dirty="0">
                <a:solidFill>
                  <a:schemeClr val="bg1"/>
                </a:solidFill>
              </a:rPr>
              <a:t>IERCOLES 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F72E0E1-DA83-46F8-BB73-1414A14F4223}"/>
              </a:ext>
            </a:extLst>
          </p:cNvPr>
          <p:cNvSpPr/>
          <p:nvPr/>
        </p:nvSpPr>
        <p:spPr>
          <a:xfrm>
            <a:off x="6678657" y="6419432"/>
            <a:ext cx="38568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FIRMES ANTE LA TENTACIÓN </a:t>
            </a:r>
            <a:endParaRPr lang="es-CO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5B1CE4E-6221-44F0-B3D7-89B8764B308F}"/>
              </a:ext>
            </a:extLst>
          </p:cNvPr>
          <p:cNvSpPr/>
          <p:nvPr/>
        </p:nvSpPr>
        <p:spPr>
          <a:xfrm>
            <a:off x="5294376" y="253902"/>
            <a:ext cx="677211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¿Qué tentación física suele ser una trampa espiritual? Filipenses 3:18-19.</a:t>
            </a:r>
          </a:p>
          <a:p>
            <a:r>
              <a:rPr lang="es-E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satisfacción descontrolada del apetito puede convertirse en una trampa espiritual. Cuando una persona hace de sus deseos físicos su principal guía, corre el peligro de descuidar los principios de Dios.</a:t>
            </a:r>
          </a:p>
          <a:p>
            <a:r>
              <a:rPr lang="es-E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abnegación y el dominio del apetito contribuyen a la salud física y al desarrollo del carácter cristiano. La falta de temperancia debilita la percepción moral y puede llevar a desobedecer otros principios divinos. Por eso, debemos aprender a gobernar nuestros deseos en lugar de permitir que ellos nos gobiernen.</a:t>
            </a:r>
            <a:r>
              <a:rPr lang="es-ES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2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68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0C4B8C93-8AA3-441A-A6A7-DE6430A43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595" y="3003177"/>
            <a:ext cx="4746812" cy="537881"/>
          </a:xfrm>
        </p:spPr>
        <p:txBody>
          <a:bodyPr/>
          <a:lstStyle/>
          <a:p>
            <a:pPr marL="0" indent="0" algn="ctr">
              <a:buNone/>
            </a:pPr>
            <a:r>
              <a:rPr lang="es-CO" dirty="0"/>
              <a:t>Agregue el texto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738F8FA0-2B8D-4896-B4F3-CE192FBC5142}"/>
              </a:ext>
            </a:extLst>
          </p:cNvPr>
          <p:cNvSpPr txBox="1">
            <a:spLocks/>
          </p:cNvSpPr>
          <p:nvPr/>
        </p:nvSpPr>
        <p:spPr>
          <a:xfrm>
            <a:off x="1497107" y="6450106"/>
            <a:ext cx="3863788" cy="4078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dirty="0">
                <a:solidFill>
                  <a:schemeClr val="bg1"/>
                </a:solidFill>
              </a:rPr>
              <a:t>Título del tópico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45035B9-4882-4AC1-AE15-07477AA0E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736" y="26241"/>
            <a:ext cx="5160264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9E81C8C-6E2E-4BC4-B224-74E9B7A23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-19994"/>
            <a:ext cx="6858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8417702-DAD5-4881-95B7-F4D23BFE57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4888" y="-8965"/>
            <a:ext cx="6858000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0517BBB-36CF-4B08-97C1-A7426AD34C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4496" y="-8965"/>
            <a:ext cx="5947948" cy="6858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3DBCDEC-E9A7-4FD3-B6D6-7BED6019B0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7106" y="-8965"/>
            <a:ext cx="5814894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859A159-71BB-4E6E-BFAE-7539EF93A4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65"/>
            <a:ext cx="12192000" cy="6866965"/>
          </a:xfrm>
          <a:prstGeom prst="rect">
            <a:avLst/>
          </a:prstGeom>
        </p:spPr>
      </p:pic>
      <p:sp>
        <p:nvSpPr>
          <p:cNvPr id="11" name="Subtítulo 2">
            <a:extLst>
              <a:ext uri="{FF2B5EF4-FFF2-40B4-BE49-F238E27FC236}">
                <a16:creationId xmlns:a16="http://schemas.microsoft.com/office/drawing/2014/main" id="{D650505B-993C-4778-9409-5774291AF448}"/>
              </a:ext>
            </a:extLst>
          </p:cNvPr>
          <p:cNvSpPr txBox="1">
            <a:spLocks/>
          </p:cNvSpPr>
          <p:nvPr/>
        </p:nvSpPr>
        <p:spPr>
          <a:xfrm>
            <a:off x="10452847" y="26241"/>
            <a:ext cx="1604681" cy="40789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dirty="0">
                <a:solidFill>
                  <a:schemeClr val="bg1"/>
                </a:solidFill>
              </a:rPr>
              <a:t>JUEVES</a:t>
            </a:r>
            <a:r>
              <a:rPr lang="es-CO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05965DF-0D58-4889-B977-A1EFE44F70B6}"/>
              </a:ext>
            </a:extLst>
          </p:cNvPr>
          <p:cNvSpPr/>
          <p:nvPr/>
        </p:nvSpPr>
        <p:spPr>
          <a:xfrm>
            <a:off x="228468" y="65034"/>
            <a:ext cx="657722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A. ¿Qué llamado y promesa desafían hoy nuestro corazón? Filipenses 3:20-21.</a:t>
            </a:r>
          </a:p>
          <a:p>
            <a:r>
              <a:rPr lang="es-E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Nuestra ciudadanía está en los cielos y esperamos el regreso de Jesucristo, quien transformará nuestro cuerpo mortal para hacerlo semejante a su cuerpo glorioso. Esta esperanza debe influir en nuestra conducta presente.</a:t>
            </a:r>
          </a:p>
          <a:p>
            <a:endParaRPr lang="es-E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 hijos de Dios viven en este mundo, pero su esperanza y sus aspiraciones están puestas en el cielo. Quienes esperan el regreso de Cristo deben demostrarlo mediante una vida santa, conversaciones edificantes y una conducta que honre a Dios. No basta con profesar la fe: debemos vivir de acuerdo con ella y mantenernos firmes hasta el fin.</a:t>
            </a:r>
            <a:r>
              <a:rPr lang="es-E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2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32279EC-6F43-4701-AF9D-7631031B4DF1}"/>
              </a:ext>
            </a:extLst>
          </p:cNvPr>
          <p:cNvSpPr/>
          <p:nvPr/>
        </p:nvSpPr>
        <p:spPr>
          <a:xfrm>
            <a:off x="1688748" y="6423634"/>
            <a:ext cx="37947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UNA CIUDADANÍA DIFERENTE </a:t>
            </a:r>
            <a:endParaRPr lang="es-CO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457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D8722E-4973-4075-A8F5-4D15E34A54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66329" y="2592901"/>
            <a:ext cx="4661647" cy="1672198"/>
          </a:xfrm>
        </p:spPr>
        <p:txBody>
          <a:bodyPr>
            <a:normAutofit fontScale="90000"/>
          </a:bodyPr>
          <a:lstStyle/>
          <a:p>
            <a:r>
              <a:rPr lang="es-CO" dirty="0"/>
              <a:t>Agregue el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B3A205-5139-40E1-9157-6967180221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505" y="26895"/>
            <a:ext cx="1604681" cy="407894"/>
          </a:xfrm>
        </p:spPr>
        <p:txBody>
          <a:bodyPr>
            <a:normAutofit lnSpcReduction="10000"/>
          </a:bodyPr>
          <a:lstStyle/>
          <a:p>
            <a:r>
              <a:rPr lang="es-CO" dirty="0">
                <a:solidFill>
                  <a:schemeClr val="bg1"/>
                </a:solidFill>
              </a:rPr>
              <a:t>Domingo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D7B67A6D-C91A-4CCF-83D9-4C8EE14DC52F}"/>
              </a:ext>
            </a:extLst>
          </p:cNvPr>
          <p:cNvSpPr txBox="1">
            <a:spLocks/>
          </p:cNvSpPr>
          <p:nvPr/>
        </p:nvSpPr>
        <p:spPr>
          <a:xfrm>
            <a:off x="6391836" y="6450106"/>
            <a:ext cx="3863788" cy="4078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dirty="0">
                <a:solidFill>
                  <a:schemeClr val="bg1"/>
                </a:solidFill>
              </a:rPr>
              <a:t>Título del tópico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73E869-E1B6-4A64-8B60-B2113374C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4376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974BE6C-73ED-40DF-8802-F65225AC9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4974336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48509F-9290-47D6-B085-2E7C312CF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40342"/>
            <a:ext cx="685800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897EBB3-C0F7-4991-A4EC-09CAD3E872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67238"/>
            <a:ext cx="6212362" cy="684640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6ADE41C-F40A-4B09-9CF3-D2FAD33990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39061"/>
            <a:ext cx="6858000" cy="6832953"/>
          </a:xfrm>
          <a:prstGeom prst="rect">
            <a:avLst/>
          </a:prstGeom>
        </p:spPr>
      </p:pic>
      <p:pic>
        <p:nvPicPr>
          <p:cNvPr id="8" name="Marcador de contenido 4">
            <a:extLst>
              <a:ext uri="{FF2B5EF4-FFF2-40B4-BE49-F238E27FC236}">
                <a16:creationId xmlns:a16="http://schemas.microsoft.com/office/drawing/2014/main" id="{9487850D-7EAC-4E73-81AA-8F256A8A07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895"/>
            <a:ext cx="12192000" cy="6858000"/>
          </a:xfrm>
          <a:prstGeom prst="rect">
            <a:avLst/>
          </a:prstGeom>
        </p:spPr>
      </p:pic>
      <p:sp>
        <p:nvSpPr>
          <p:cNvPr id="11" name="Subtítulo 2">
            <a:extLst>
              <a:ext uri="{FF2B5EF4-FFF2-40B4-BE49-F238E27FC236}">
                <a16:creationId xmlns:a16="http://schemas.microsoft.com/office/drawing/2014/main" id="{8B468166-8F4C-491A-B2BD-4E862D5F040F}"/>
              </a:ext>
            </a:extLst>
          </p:cNvPr>
          <p:cNvSpPr txBox="1">
            <a:spLocks/>
          </p:cNvSpPr>
          <p:nvPr/>
        </p:nvSpPr>
        <p:spPr>
          <a:xfrm>
            <a:off x="125504" y="26895"/>
            <a:ext cx="1604681" cy="40789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dirty="0">
                <a:solidFill>
                  <a:schemeClr val="bg1"/>
                </a:solidFill>
              </a:rPr>
              <a:t>CIERRE</a:t>
            </a:r>
            <a:r>
              <a:rPr lang="es-CO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F72E0E1-DA83-46F8-BB73-1414A14F4223}"/>
              </a:ext>
            </a:extLst>
          </p:cNvPr>
          <p:cNvSpPr/>
          <p:nvPr/>
        </p:nvSpPr>
        <p:spPr>
          <a:xfrm>
            <a:off x="6678657" y="6419432"/>
            <a:ext cx="4762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ANHELANDO CONOCER MEJOR A JESÚS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5B1CE4E-6221-44F0-B3D7-89B8764B308F}"/>
              </a:ext>
            </a:extLst>
          </p:cNvPr>
          <p:cNvSpPr/>
          <p:nvPr/>
        </p:nvSpPr>
        <p:spPr>
          <a:xfrm>
            <a:off x="5449824" y="528222"/>
            <a:ext cx="661667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Conocer mejor a Jesús significa contemplar su carácter, confiar en su justicia, seguir sus pisadas y permitir que transforme nuestra vida. Nuestra meta no es la exaltación propia, sino parecernos cada día más a Cristo y vivir preparados para su regreso</a:t>
            </a:r>
          </a:p>
        </p:txBody>
      </p:sp>
    </p:spTree>
    <p:extLst>
      <p:ext uri="{BB962C8B-B14F-4D97-AF65-F5344CB8AC3E}">
        <p14:creationId xmlns:p14="http://schemas.microsoft.com/office/powerpoint/2010/main" val="397959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2630</TotalTime>
  <Words>1191</Words>
  <Application>Microsoft Office PowerPoint</Application>
  <PresentationFormat>Panorámica</PresentationFormat>
  <Paragraphs>85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Tema de Office</vt:lpstr>
      <vt:lpstr>Agregue el Título</vt:lpstr>
      <vt:lpstr>Presentación de PowerPoint</vt:lpstr>
      <vt:lpstr>Agregue el Título</vt:lpstr>
      <vt:lpstr>Presentación de PowerPoint</vt:lpstr>
      <vt:lpstr>Agregue el Título</vt:lpstr>
      <vt:lpstr>Presentación de PowerPoint</vt:lpstr>
      <vt:lpstr>Agregue el Título</vt:lpstr>
      <vt:lpstr>Presentación de PowerPoint</vt:lpstr>
      <vt:lpstr>Agregue el Título</vt:lpstr>
      <vt:lpstr>Presentación de PowerPoint</vt:lpstr>
      <vt:lpstr>Agregue el Título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DUBER MARTÍNEZ SÁNCHEZ</dc:creator>
  <cp:lastModifiedBy>Usuario</cp:lastModifiedBy>
  <cp:revision>29</cp:revision>
  <dcterms:created xsi:type="dcterms:W3CDTF">2026-09-25T17:26:50Z</dcterms:created>
  <dcterms:modified xsi:type="dcterms:W3CDTF">2026-10-15T01:01:17Z</dcterms:modified>
</cp:coreProperties>
</file>