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76" r:id="rId4"/>
    <p:sldId id="271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8288000" cy="10287000"/>
  <p:notesSz cx="6858000" cy="9144000"/>
  <p:embeddedFontLst>
    <p:embeddedFont>
      <p:font typeface="Arimo" panose="020B0604020202020204" charset="0"/>
      <p:regular r:id="rId19"/>
    </p:embeddedFont>
    <p:embeddedFont>
      <p:font typeface="Bw Modelica 1" panose="020B0604020202020204" charset="0"/>
      <p:regular r:id="rId20"/>
    </p:embeddedFont>
    <p:embeddedFont>
      <p:font typeface="Bw Modelica 2" panose="020B0604020202020204" charset="0"/>
      <p:regular r:id="rId21"/>
    </p:embeddedFont>
    <p:embeddedFont>
      <p:font typeface="Rubik" panose="020B0604020202020204" charset="-79"/>
      <p:regular r:id="rId22"/>
    </p:embeddedFont>
    <p:embeddedFont>
      <p:font typeface="Rubik Bold" panose="020B0604020202020204" charset="-79"/>
      <p:regular r:id="rId23"/>
    </p:embeddedFont>
    <p:embeddedFont>
      <p:font typeface="Rubik Semi-Bold" panose="020B0604020202020204" charset="-79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74684" y="-5053"/>
            <a:ext cx="2117369" cy="18466736"/>
            <a:chOff x="0" y="0"/>
            <a:chExt cx="557661" cy="48636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57661" cy="4863667"/>
            </a:xfrm>
            <a:custGeom>
              <a:avLst/>
              <a:gdLst/>
              <a:ahLst/>
              <a:cxnLst/>
              <a:rect l="l" t="t" r="r" b="b"/>
              <a:pathLst>
                <a:path w="557661" h="4863667">
                  <a:moveTo>
                    <a:pt x="0" y="0"/>
                  </a:moveTo>
                  <a:lnTo>
                    <a:pt x="557661" y="0"/>
                  </a:lnTo>
                  <a:lnTo>
                    <a:pt x="557661" y="4863667"/>
                  </a:lnTo>
                  <a:lnTo>
                    <a:pt x="0" y="4863667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557661" cy="4863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18297525" cy="10287000"/>
          </a:xfrm>
          <a:custGeom>
            <a:avLst/>
            <a:gdLst/>
            <a:ahLst/>
            <a:cxnLst/>
            <a:rect l="l" t="t" r="r" b="b"/>
            <a:pathLst>
              <a:path w="18297525" h="10287000">
                <a:moveTo>
                  <a:pt x="0" y="0"/>
                </a:moveTo>
                <a:lnTo>
                  <a:pt x="18297525" y="0"/>
                </a:lnTo>
                <a:lnTo>
                  <a:pt x="182975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84" b="-5584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6" name="Group 6"/>
          <p:cNvGrpSpPr/>
          <p:nvPr/>
        </p:nvGrpSpPr>
        <p:grpSpPr>
          <a:xfrm>
            <a:off x="0" y="817589"/>
            <a:ext cx="4733917" cy="847724"/>
            <a:chOff x="0" y="0"/>
            <a:chExt cx="6311889" cy="11302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989949" y="8941925"/>
            <a:ext cx="3118000" cy="1028700"/>
            <a:chOff x="0" y="0"/>
            <a:chExt cx="4157333" cy="13716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0800" y="946189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LECCIÓN 6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673501" y="7474938"/>
            <a:ext cx="12361921" cy="94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91"/>
              </a:lnSpc>
              <a:spcBef>
                <a:spcPct val="0"/>
              </a:spcBef>
            </a:pPr>
            <a:r>
              <a:rPr lang="en-US" sz="6575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w Modelica 1"/>
                <a:ea typeface="Bw Modelica 1"/>
                <a:cs typeface="Bw Modelica 1"/>
                <a:sym typeface="Bw Modelica 1"/>
              </a:rPr>
              <a:t>FE Y ACEPTACIÓN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6" name="Freeform 6"/>
          <p:cNvSpPr/>
          <p:nvPr/>
        </p:nvSpPr>
        <p:spPr>
          <a:xfrm>
            <a:off x="545522" y="2918673"/>
            <a:ext cx="7960894" cy="5254080"/>
          </a:xfrm>
          <a:custGeom>
            <a:avLst/>
            <a:gdLst/>
            <a:ahLst/>
            <a:cxnLst/>
            <a:rect l="l" t="t" r="r" b="b"/>
            <a:pathLst>
              <a:path w="7960894" h="5254080">
                <a:moveTo>
                  <a:pt x="0" y="0"/>
                </a:moveTo>
                <a:lnTo>
                  <a:pt x="7960894" y="0"/>
                </a:lnTo>
                <a:lnTo>
                  <a:pt x="7960894" y="5254080"/>
                </a:lnTo>
                <a:lnTo>
                  <a:pt x="0" y="52540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79" b="-37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/>
          <p:cNvSpPr txBox="1"/>
          <p:nvPr/>
        </p:nvSpPr>
        <p:spPr>
          <a:xfrm>
            <a:off x="50800" y="1157300"/>
            <a:ext cx="4328064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MARTES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60653" y="3723243"/>
            <a:ext cx="8121586" cy="1264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5"/>
              </a:lnSpc>
              <a:spcBef>
                <a:spcPct val="0"/>
              </a:spcBef>
            </a:pP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condición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tiene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el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creyente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ante Dios? </a:t>
            </a:r>
            <a:r>
              <a:rPr lang="en-US" sz="20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Romanos 8:1.</a:t>
            </a:r>
            <a:endParaRPr lang="en-US" sz="4245" dirty="0">
              <a:solidFill>
                <a:srgbClr val="302924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</a:blip>
            <a:stretch>
              <a:fillRect t="-9111" b="-911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MARTES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31729" y="4219586"/>
            <a:ext cx="17424541" cy="1213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c. ¿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cambio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debe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ser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reconocido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por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todos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los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que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han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concertado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este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pacto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con Dios? </a:t>
            </a:r>
            <a:r>
              <a:rPr lang="en-US" sz="2000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1 Pedro 1:18, 19; 1 </a:t>
            </a:r>
            <a:r>
              <a:rPr lang="en-US" sz="2000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Corintios</a:t>
            </a:r>
            <a:r>
              <a:rPr lang="en-US" sz="2000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6:19, 20; Gálatas 3:26.</a:t>
            </a:r>
            <a:endParaRPr lang="en-US" sz="4043" dirty="0">
              <a:solidFill>
                <a:srgbClr val="271C1A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t="-9333" b="-9333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289"/>
            <a:ext cx="4328064" cy="590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MIERCOLES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89394" y="5235155"/>
            <a:ext cx="15350754" cy="1516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6"/>
              </a:lnSpc>
              <a:spcBef>
                <a:spcPct val="0"/>
              </a:spcBef>
            </a:pP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Cómo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se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espera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que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se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conduzca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el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creyente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80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Colosenses</a:t>
            </a:r>
            <a:r>
              <a:rPr lang="en-US" sz="28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2:6.</a:t>
            </a:r>
            <a:endParaRPr lang="en-US" sz="4980" dirty="0">
              <a:solidFill>
                <a:srgbClr val="302924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596948" y="1147764"/>
            <a:ext cx="11643200" cy="752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14"/>
              </a:lnSpc>
              <a:spcBef>
                <a:spcPct val="0"/>
              </a:spcBef>
            </a:pPr>
            <a:r>
              <a:rPr lang="en-US" sz="4928">
                <a:solidFill>
                  <a:srgbClr val="302924"/>
                </a:solidFill>
                <a:latin typeface="Bw Modelica 1"/>
                <a:ea typeface="Bw Modelica 1"/>
                <a:cs typeface="Bw Modelica 1"/>
                <a:sym typeface="Bw Modelica 1"/>
              </a:rPr>
              <a:t>CAMINANDO CON CRISTO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6" name="Freeform 6"/>
          <p:cNvSpPr/>
          <p:nvPr/>
        </p:nvSpPr>
        <p:spPr>
          <a:xfrm>
            <a:off x="2758879" y="4342382"/>
            <a:ext cx="13184272" cy="5944618"/>
          </a:xfrm>
          <a:custGeom>
            <a:avLst/>
            <a:gdLst/>
            <a:ahLst/>
            <a:cxnLst/>
            <a:rect l="l" t="t" r="r" b="b"/>
            <a:pathLst>
              <a:path w="13184272" h="5944618">
                <a:moveTo>
                  <a:pt x="0" y="0"/>
                </a:moveTo>
                <a:lnTo>
                  <a:pt x="13184272" y="0"/>
                </a:lnTo>
                <a:lnTo>
                  <a:pt x="13184272" y="5944618"/>
                </a:lnTo>
                <a:lnTo>
                  <a:pt x="0" y="59446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4297" b="-24297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MIERCOLES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56674" y="2123079"/>
            <a:ext cx="15574652" cy="1228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provisión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hay para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los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errores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cometidos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el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proceso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aprendizaje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1 Juan 2:1, 2.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6" name="Freeform 6"/>
          <p:cNvSpPr/>
          <p:nvPr/>
        </p:nvSpPr>
        <p:spPr>
          <a:xfrm>
            <a:off x="545522" y="2918673"/>
            <a:ext cx="7960894" cy="5254080"/>
          </a:xfrm>
          <a:custGeom>
            <a:avLst/>
            <a:gdLst/>
            <a:ahLst/>
            <a:cxnLst/>
            <a:rect l="l" t="t" r="r" b="b"/>
            <a:pathLst>
              <a:path w="7960894" h="5254080">
                <a:moveTo>
                  <a:pt x="0" y="0"/>
                </a:moveTo>
                <a:lnTo>
                  <a:pt x="7960894" y="0"/>
                </a:lnTo>
                <a:lnTo>
                  <a:pt x="7960894" y="5254080"/>
                </a:lnTo>
                <a:lnTo>
                  <a:pt x="0" y="52540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79" b="-37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/>
          <p:cNvSpPr txBox="1"/>
          <p:nvPr/>
        </p:nvSpPr>
        <p:spPr>
          <a:xfrm>
            <a:off x="50800" y="1157300"/>
            <a:ext cx="4328064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MIERCOLES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60653" y="3723243"/>
            <a:ext cx="8121586" cy="1914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5"/>
              </a:lnSpc>
              <a:spcBef>
                <a:spcPct val="0"/>
              </a:spcBef>
            </a:pP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c.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Explica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cómo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somos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fortalecidos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en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2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este</a:t>
            </a:r>
            <a: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camino. </a:t>
            </a:r>
            <a:br>
              <a:rPr lang="en-US" sz="42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</a:br>
            <a:r>
              <a:rPr lang="en-US" sz="24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1 Juan 1:7; Gálatas 5:16, 17, 25.</a:t>
            </a:r>
            <a:endParaRPr lang="en-US" sz="4245" dirty="0">
              <a:solidFill>
                <a:srgbClr val="302924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29463" y="0"/>
            <a:ext cx="7658537" cy="10287000"/>
          </a:xfrm>
          <a:custGeom>
            <a:avLst/>
            <a:gdLst/>
            <a:ahLst/>
            <a:cxnLst/>
            <a:rect l="l" t="t" r="r" b="b"/>
            <a:pathLst>
              <a:path w="7658537" h="10287000">
                <a:moveTo>
                  <a:pt x="0" y="0"/>
                </a:moveTo>
                <a:lnTo>
                  <a:pt x="7658537" y="0"/>
                </a:lnTo>
                <a:lnTo>
                  <a:pt x="765853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6022" r="-65963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10487930" y="0"/>
            <a:ext cx="3600450" cy="10287000"/>
            <a:chOff x="0" y="0"/>
            <a:chExt cx="948267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8267" cy="2709333"/>
            </a:xfrm>
            <a:custGeom>
              <a:avLst/>
              <a:gdLst/>
              <a:ahLst/>
              <a:cxnLst/>
              <a:rect l="l" t="t" r="r" b="b"/>
              <a:pathLst>
                <a:path w="948267" h="2709333">
                  <a:moveTo>
                    <a:pt x="0" y="0"/>
                  </a:moveTo>
                  <a:lnTo>
                    <a:pt x="948267" y="0"/>
                  </a:lnTo>
                  <a:lnTo>
                    <a:pt x="9482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948267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524084" y="0"/>
            <a:ext cx="3600450" cy="10287000"/>
            <a:chOff x="0" y="0"/>
            <a:chExt cx="948267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48267" cy="2709333"/>
            </a:xfrm>
            <a:custGeom>
              <a:avLst/>
              <a:gdLst/>
              <a:ahLst/>
              <a:cxnLst/>
              <a:rect l="l" t="t" r="r" b="b"/>
              <a:pathLst>
                <a:path w="948267" h="2709333">
                  <a:moveTo>
                    <a:pt x="0" y="0"/>
                  </a:moveTo>
                  <a:lnTo>
                    <a:pt x="948267" y="0"/>
                  </a:lnTo>
                  <a:lnTo>
                    <a:pt x="9482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948267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629463" y="0"/>
            <a:ext cx="2745885" cy="10287000"/>
            <a:chOff x="0" y="0"/>
            <a:chExt cx="723196" cy="27093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23196" cy="2709333"/>
            </a:xfrm>
            <a:custGeom>
              <a:avLst/>
              <a:gdLst/>
              <a:ahLst/>
              <a:cxnLst/>
              <a:rect l="l" t="t" r="r" b="b"/>
              <a:pathLst>
                <a:path w="723196" h="2709333">
                  <a:moveTo>
                    <a:pt x="0" y="0"/>
                  </a:moveTo>
                  <a:lnTo>
                    <a:pt x="723196" y="0"/>
                  </a:lnTo>
                  <a:lnTo>
                    <a:pt x="723196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723196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JUEVES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39582" y="5151769"/>
            <a:ext cx="11557594" cy="1228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Cuáles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son las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condiciones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para ser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aceptado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por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Dios? </a:t>
            </a:r>
            <a:r>
              <a:rPr lang="en-US" sz="20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Isaías 55:7; 44:22.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488767" y="1157299"/>
            <a:ext cx="11294089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  <a:spcBef>
                <a:spcPct val="0"/>
              </a:spcBef>
            </a:pPr>
            <a:r>
              <a:rPr lang="en-US" sz="3899">
                <a:solidFill>
                  <a:srgbClr val="000000"/>
                </a:solidFill>
                <a:latin typeface="Bw Modelica 1"/>
                <a:ea typeface="Bw Modelica 1"/>
                <a:cs typeface="Bw Modelica 1"/>
                <a:sym typeface="Bw Modelica 1"/>
              </a:rPr>
              <a:t>EL AMOR REDENTOR DEL PADRE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4" name="Freeform 4"/>
          <p:cNvSpPr/>
          <p:nvPr/>
        </p:nvSpPr>
        <p:spPr>
          <a:xfrm>
            <a:off x="0" y="2921372"/>
            <a:ext cx="18288000" cy="7365628"/>
          </a:xfrm>
          <a:custGeom>
            <a:avLst/>
            <a:gdLst/>
            <a:ahLst/>
            <a:cxnLst/>
            <a:rect l="l" t="t" r="r" b="b"/>
            <a:pathLst>
              <a:path w="18288000" h="7365628">
                <a:moveTo>
                  <a:pt x="0" y="0"/>
                </a:moveTo>
                <a:lnTo>
                  <a:pt x="18288000" y="0"/>
                </a:lnTo>
                <a:lnTo>
                  <a:pt x="18288000" y="7365628"/>
                </a:lnTo>
                <a:lnTo>
                  <a:pt x="0" y="73656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555" b="-32555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5" name="Group 5"/>
          <p:cNvGrpSpPr/>
          <p:nvPr/>
        </p:nvGrpSpPr>
        <p:grpSpPr>
          <a:xfrm>
            <a:off x="15193149" y="8896350"/>
            <a:ext cx="3118000" cy="1028700"/>
            <a:chOff x="0" y="0"/>
            <a:chExt cx="4157333" cy="137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JUEVES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392764" y="759929"/>
            <a:ext cx="12071954" cy="1581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2"/>
              </a:lnSpc>
            </a:pP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¿Cuál es la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verdadera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actitud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nuestro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Padre celestial para con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todos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aquellos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que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se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han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descarriado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Ezequiel 18:32; Lucas 15:18–20.</a:t>
            </a:r>
            <a:endParaRPr lang="en-US" sz="34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074253" y="8862778"/>
            <a:ext cx="2790780" cy="791044"/>
            <a:chOff x="0" y="0"/>
            <a:chExt cx="3721040" cy="1054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4" name="Freeform 4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999"/>
            </a:blip>
            <a:stretch>
              <a:fillRect t="-9277" b="-9277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/>
          <p:cNvSpPr txBox="1"/>
          <p:nvPr/>
        </p:nvSpPr>
        <p:spPr>
          <a:xfrm>
            <a:off x="3257769" y="3483421"/>
            <a:ext cx="11772462" cy="2148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35"/>
              </a:lnSpc>
            </a:pPr>
            <a:r>
              <a:rPr lang="en-US" sz="1231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MISIONEROS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393266" y="2668249"/>
            <a:ext cx="7501468" cy="1231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7"/>
              </a:lnSpc>
            </a:pPr>
            <a:r>
              <a:rPr lang="en-US" sz="7005" spc="286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MINUTOS</a:t>
            </a: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94"/>
            <a:ext cx="18288000" cy="4111019"/>
          </a:xfrm>
          <a:custGeom>
            <a:avLst/>
            <a:gdLst/>
            <a:ahLst/>
            <a:cxnLst/>
            <a:rect l="l" t="t" r="r" b="b"/>
            <a:pathLst>
              <a:path w="18288000" h="4111019">
                <a:moveTo>
                  <a:pt x="0" y="0"/>
                </a:moveTo>
                <a:lnTo>
                  <a:pt x="18288000" y="0"/>
                </a:lnTo>
                <a:lnTo>
                  <a:pt x="18288000" y="4111019"/>
                </a:lnTo>
                <a:lnTo>
                  <a:pt x="0" y="41110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7351" b="-83229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4110025"/>
            <a:chOff x="0" y="0"/>
            <a:chExt cx="24383999" cy="54800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5480067"/>
            </a:xfrm>
            <a:custGeom>
              <a:avLst/>
              <a:gdLst/>
              <a:ahLst/>
              <a:cxnLst/>
              <a:rect l="l" t="t" r="r" b="b"/>
              <a:pathLst>
                <a:path w="24384000" h="5480067">
                  <a:moveTo>
                    <a:pt x="0" y="0"/>
                  </a:moveTo>
                  <a:lnTo>
                    <a:pt x="24384000" y="0"/>
                  </a:lnTo>
                  <a:lnTo>
                    <a:pt x="24384000" y="5480067"/>
                  </a:lnTo>
                  <a:lnTo>
                    <a:pt x="0" y="5480067"/>
                  </a:lnTo>
                  <a:close/>
                </a:path>
              </a:pathLst>
            </a:custGeom>
            <a:solidFill>
              <a:srgbClr val="000000">
                <a:alpha val="70980"/>
              </a:srgbClr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71318" y="5786294"/>
            <a:ext cx="16945363" cy="47625"/>
            <a:chOff x="0" y="0"/>
            <a:chExt cx="22593817" cy="63500"/>
          </a:xfrm>
        </p:grpSpPr>
        <p:sp>
          <p:nvSpPr>
            <p:cNvPr id="6" name="Freeform 6"/>
            <p:cNvSpPr/>
            <p:nvPr/>
          </p:nvSpPr>
          <p:spPr>
            <a:xfrm>
              <a:off x="31750" y="0"/>
              <a:ext cx="22530308" cy="63500"/>
            </a:xfrm>
            <a:custGeom>
              <a:avLst/>
              <a:gdLst/>
              <a:ahLst/>
              <a:cxnLst/>
              <a:rect l="l" t="t" r="r" b="b"/>
              <a:pathLst>
                <a:path w="22530308" h="63500">
                  <a:moveTo>
                    <a:pt x="0" y="0"/>
                  </a:moveTo>
                  <a:lnTo>
                    <a:pt x="22530308" y="0"/>
                  </a:lnTo>
                  <a:lnTo>
                    <a:pt x="22530308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7" name="Group 7"/>
          <p:cNvGrpSpPr/>
          <p:nvPr/>
        </p:nvGrpSpPr>
        <p:grpSpPr>
          <a:xfrm rot="-5400000">
            <a:off x="1952635" y="5762482"/>
            <a:ext cx="540500" cy="47625"/>
            <a:chOff x="0" y="0"/>
            <a:chExt cx="720667" cy="63500"/>
          </a:xfrm>
        </p:grpSpPr>
        <p:sp>
          <p:nvSpPr>
            <p:cNvPr id="8" name="Freeform 8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9" name="Group 9"/>
          <p:cNvGrpSpPr/>
          <p:nvPr/>
        </p:nvGrpSpPr>
        <p:grpSpPr>
          <a:xfrm rot="-5400000">
            <a:off x="5318018" y="5762482"/>
            <a:ext cx="540500" cy="47625"/>
            <a:chOff x="0" y="0"/>
            <a:chExt cx="720667" cy="63500"/>
          </a:xfrm>
        </p:grpSpPr>
        <p:sp>
          <p:nvSpPr>
            <p:cNvPr id="10" name="Freeform 10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8718738" y="5762482"/>
            <a:ext cx="540500" cy="47625"/>
            <a:chOff x="0" y="0"/>
            <a:chExt cx="720667" cy="63500"/>
          </a:xfrm>
        </p:grpSpPr>
        <p:sp>
          <p:nvSpPr>
            <p:cNvPr id="12" name="Freeform 12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3" name="Group 13"/>
          <p:cNvGrpSpPr/>
          <p:nvPr/>
        </p:nvGrpSpPr>
        <p:grpSpPr>
          <a:xfrm rot="-5400000">
            <a:off x="12016860" y="5762482"/>
            <a:ext cx="540500" cy="47625"/>
            <a:chOff x="0" y="0"/>
            <a:chExt cx="720667" cy="63500"/>
          </a:xfrm>
        </p:grpSpPr>
        <p:sp>
          <p:nvSpPr>
            <p:cNvPr id="14" name="Freeform 14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 rot="-5400000">
            <a:off x="15484840" y="5762482"/>
            <a:ext cx="540500" cy="47625"/>
            <a:chOff x="0" y="0"/>
            <a:chExt cx="720667" cy="63500"/>
          </a:xfrm>
        </p:grpSpPr>
        <p:sp>
          <p:nvSpPr>
            <p:cNvPr id="16" name="Freeform 16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66556" y="6342295"/>
            <a:ext cx="3162360" cy="3162360"/>
            <a:chOff x="0" y="0"/>
            <a:chExt cx="4216480" cy="421648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48211" t="-30620" r="-48211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215868" y="6342295"/>
            <a:ext cx="3162360" cy="3162360"/>
            <a:chOff x="0" y="0"/>
            <a:chExt cx="4216480" cy="421648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5187" r="-2518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700866" y="6342295"/>
            <a:ext cx="3162360" cy="3162360"/>
            <a:chOff x="0" y="0"/>
            <a:chExt cx="4216480" cy="421648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7519" r="-27519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4638401" y="6342295"/>
            <a:ext cx="3162360" cy="3162360"/>
            <a:chOff x="0" y="0"/>
            <a:chExt cx="4216480" cy="421648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5187" r="-2518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143626" y="6342295"/>
            <a:ext cx="3162360" cy="3162360"/>
            <a:chOff x="0" y="0"/>
            <a:chExt cx="4216480" cy="4216480"/>
          </a:xfrm>
        </p:grpSpPr>
        <p:sp>
          <p:nvSpPr>
            <p:cNvPr id="26" name="Freeform 26"/>
            <p:cNvSpPr/>
            <p:nvPr/>
          </p:nvSpPr>
          <p:spPr>
            <a:xfrm flipH="1"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4216527" y="0"/>
                  </a:moveTo>
                  <a:lnTo>
                    <a:pt x="964057" y="0"/>
                  </a:lnTo>
                  <a:cubicBezTo>
                    <a:pt x="432308" y="0"/>
                    <a:pt x="0" y="432308"/>
                    <a:pt x="0" y="964057"/>
                  </a:cubicBezTo>
                  <a:lnTo>
                    <a:pt x="0" y="4216527"/>
                  </a:lnTo>
                  <a:lnTo>
                    <a:pt x="4216527" y="4216527"/>
                  </a:lnTo>
                  <a:lnTo>
                    <a:pt x="4216527" y="0"/>
                  </a:lnTo>
                  <a:close/>
                </a:path>
              </a:pathLst>
            </a:custGeom>
            <a:blipFill>
              <a:blip r:embed="rId7"/>
              <a:stretch>
                <a:fillRect t="-25187" b="-2518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4370208" y="424129"/>
            <a:ext cx="9547584" cy="1731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30"/>
              </a:lnSpc>
            </a:pPr>
            <a:r>
              <a:rPr lang="en-US" sz="7275" b="1">
                <a:solidFill>
                  <a:srgbClr val="FFFFFF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LECCIÓN DE REPASO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80827" y="4829207"/>
            <a:ext cx="3357806" cy="647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2"/>
              </a:lnSpc>
            </a:pPr>
            <a:r>
              <a:rPr lang="en-US" sz="2152" b="1">
                <a:solidFill>
                  <a:srgbClr val="271C1A"/>
                </a:solidFill>
                <a:latin typeface="Rubik Bold"/>
                <a:ea typeface="Rubik Bold"/>
                <a:cs typeface="Rubik Bold"/>
                <a:sym typeface="Rubik Bold"/>
              </a:rPr>
              <a:t>LA GUERRA CONTRA UNO MISMO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80406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DOMINGO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153216" y="4791063"/>
            <a:ext cx="3077508" cy="647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7"/>
              </a:lnSpc>
            </a:pPr>
            <a:r>
              <a:rPr lang="en-US" sz="2156" b="1">
                <a:solidFill>
                  <a:srgbClr val="271C1A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MANTENIENDO LA RENDICIÓN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708850" y="4752998"/>
            <a:ext cx="3108894" cy="657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4"/>
              </a:lnSpc>
            </a:pPr>
            <a:r>
              <a:rPr lang="en-US" sz="2129" b="1">
                <a:solidFill>
                  <a:srgbClr val="271C1A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UNA RENDICIÓN COMPLETA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214079" y="4876800"/>
            <a:ext cx="3372402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2"/>
              </a:lnSpc>
            </a:pPr>
            <a:r>
              <a:rPr lang="en-US" sz="1935" b="1">
                <a:solidFill>
                  <a:srgbClr val="271C1A"/>
                </a:solidFill>
                <a:latin typeface="Rubik Bold"/>
                <a:ea typeface="Rubik Bold"/>
                <a:cs typeface="Rubik Bold"/>
                <a:sym typeface="Rubik Bold"/>
              </a:rPr>
              <a:t>CRISTO LO DIO TODO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962458" y="4867308"/>
            <a:ext cx="3251621" cy="333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8"/>
              </a:lnSpc>
            </a:pPr>
            <a:r>
              <a:rPr lang="en-US" sz="2132" b="1">
                <a:solidFill>
                  <a:srgbClr val="271C1A"/>
                </a:solidFill>
                <a:latin typeface="Rubik Bold"/>
                <a:ea typeface="Rubik Bold"/>
                <a:cs typeface="Rubik Bold"/>
                <a:sym typeface="Rubik Bold"/>
              </a:rPr>
              <a:t>LA INVITACIÓN DIVINA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185864" y="3775036"/>
            <a:ext cx="2490362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LUNES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666825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MARTES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072898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MIERCOLES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378229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JUEVES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0" y="2241511"/>
            <a:ext cx="18288000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0"/>
              </a:lnSpc>
            </a:pPr>
            <a:r>
              <a:rPr lang="en-US" sz="4975" b="1">
                <a:solidFill>
                  <a:srgbClr val="FFFFFF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La Consagración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85" r="-1685" b="-22512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>
            <a:off x="12657005" y="698103"/>
            <a:ext cx="4958887" cy="5296326"/>
          </a:xfrm>
          <a:custGeom>
            <a:avLst/>
            <a:gdLst/>
            <a:ahLst/>
            <a:cxnLst/>
            <a:rect l="l" t="t" r="r" b="b"/>
            <a:pathLst>
              <a:path w="4958887" h="5296326">
                <a:moveTo>
                  <a:pt x="0" y="0"/>
                </a:moveTo>
                <a:lnTo>
                  <a:pt x="4958887" y="0"/>
                </a:lnTo>
                <a:lnTo>
                  <a:pt x="4958887" y="5296325"/>
                </a:lnTo>
                <a:lnTo>
                  <a:pt x="0" y="5296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" name="TextBox 4"/>
          <p:cNvSpPr txBox="1"/>
          <p:nvPr/>
        </p:nvSpPr>
        <p:spPr>
          <a:xfrm>
            <a:off x="1702000" y="4285905"/>
            <a:ext cx="6284378" cy="455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0000"/>
                </a:solidFill>
                <a:latin typeface="Trocchi"/>
                <a:ea typeface="Trocchi"/>
                <a:cs typeface="Trocchi"/>
                <a:sym typeface="Trocchi"/>
              </a:rPr>
              <a:t>Sigue Nuestro Canal de Whatsapp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76439" y="4802187"/>
            <a:ext cx="8935502" cy="695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39"/>
              </a:lnSpc>
              <a:spcBef>
                <a:spcPct val="0"/>
              </a:spcBef>
            </a:pPr>
            <a:r>
              <a:rPr lang="en-US" sz="4099" dirty="0">
                <a:solidFill>
                  <a:srgbClr val="000000"/>
                </a:solidFill>
                <a:latin typeface="Bw Modelica 1"/>
                <a:ea typeface="Bw Modelica 1"/>
                <a:cs typeface="Bw Modelica 1"/>
                <a:sym typeface="Bw Modelica 1"/>
              </a:rPr>
              <a:t>ESCUELA SABATICA ASDMR</a:t>
            </a: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1695C-4CAF-B6C7-8AE8-AB3A23E89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051EE39-8DD2-F8E3-3F42-8EA4A8F5471C}"/>
              </a:ext>
            </a:extLst>
          </p:cNvPr>
          <p:cNvGrpSpPr/>
          <p:nvPr/>
        </p:nvGrpSpPr>
        <p:grpSpPr>
          <a:xfrm rot="-5400000">
            <a:off x="8174684" y="-5053"/>
            <a:ext cx="2117369" cy="18466736"/>
            <a:chOff x="0" y="0"/>
            <a:chExt cx="557661" cy="486366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097E5FE-6BF5-4AD9-6C2F-395BB8382285}"/>
                </a:ext>
              </a:extLst>
            </p:cNvPr>
            <p:cNvSpPr/>
            <p:nvPr/>
          </p:nvSpPr>
          <p:spPr>
            <a:xfrm>
              <a:off x="0" y="0"/>
              <a:ext cx="557661" cy="4863667"/>
            </a:xfrm>
            <a:custGeom>
              <a:avLst/>
              <a:gdLst/>
              <a:ahLst/>
              <a:cxnLst/>
              <a:rect l="l" t="t" r="r" b="b"/>
              <a:pathLst>
                <a:path w="557661" h="4863667">
                  <a:moveTo>
                    <a:pt x="0" y="0"/>
                  </a:moveTo>
                  <a:lnTo>
                    <a:pt x="557661" y="0"/>
                  </a:lnTo>
                  <a:lnTo>
                    <a:pt x="557661" y="4863667"/>
                  </a:lnTo>
                  <a:lnTo>
                    <a:pt x="0" y="4863667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47C6055-06F1-5F6C-67D9-DBB92F1D684C}"/>
                </a:ext>
              </a:extLst>
            </p:cNvPr>
            <p:cNvSpPr txBox="1"/>
            <p:nvPr/>
          </p:nvSpPr>
          <p:spPr>
            <a:xfrm>
              <a:off x="0" y="0"/>
              <a:ext cx="557661" cy="4863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CF6F5F1B-25A8-5876-5E28-9F3A0704AB43}"/>
              </a:ext>
            </a:extLst>
          </p:cNvPr>
          <p:cNvSpPr/>
          <p:nvPr/>
        </p:nvSpPr>
        <p:spPr>
          <a:xfrm>
            <a:off x="0" y="0"/>
            <a:ext cx="18297525" cy="10287000"/>
          </a:xfrm>
          <a:custGeom>
            <a:avLst/>
            <a:gdLst/>
            <a:ahLst/>
            <a:cxnLst/>
            <a:rect l="l" t="t" r="r" b="b"/>
            <a:pathLst>
              <a:path w="18297525" h="10287000">
                <a:moveTo>
                  <a:pt x="0" y="0"/>
                </a:moveTo>
                <a:lnTo>
                  <a:pt x="18297525" y="0"/>
                </a:lnTo>
                <a:lnTo>
                  <a:pt x="182975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84" b="-5584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B4F5D077-2938-11A7-823B-338A188D4317}"/>
              </a:ext>
            </a:extLst>
          </p:cNvPr>
          <p:cNvGrpSpPr/>
          <p:nvPr/>
        </p:nvGrpSpPr>
        <p:grpSpPr>
          <a:xfrm>
            <a:off x="0" y="817589"/>
            <a:ext cx="4733917" cy="847724"/>
            <a:chOff x="0" y="0"/>
            <a:chExt cx="6311889" cy="1130299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A91BFA1-5537-53ED-1757-23318A2D2AC6}"/>
                </a:ext>
              </a:extLst>
            </p:cNvPr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35DF7D6C-DD66-0A00-4382-208D9F20D9B8}"/>
              </a:ext>
            </a:extLst>
          </p:cNvPr>
          <p:cNvGrpSpPr/>
          <p:nvPr/>
        </p:nvGrpSpPr>
        <p:grpSpPr>
          <a:xfrm>
            <a:off x="14989949" y="8941925"/>
            <a:ext cx="3118000" cy="1028700"/>
            <a:chOff x="0" y="0"/>
            <a:chExt cx="4157333" cy="13716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41E016E-992E-F7FD-6DAD-6913EC322224}"/>
                </a:ext>
              </a:extLst>
            </p:cNvPr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4CA3348D-BA65-4CAB-3B74-DAC9117AC7C1}"/>
              </a:ext>
            </a:extLst>
          </p:cNvPr>
          <p:cNvSpPr txBox="1"/>
          <p:nvPr/>
        </p:nvSpPr>
        <p:spPr>
          <a:xfrm>
            <a:off x="50800" y="946189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LECCIÓN 6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9820E8FA-A537-0BF5-179F-53E43AAFE0AB}"/>
              </a:ext>
            </a:extLst>
          </p:cNvPr>
          <p:cNvSpPr txBox="1"/>
          <p:nvPr/>
        </p:nvSpPr>
        <p:spPr>
          <a:xfrm>
            <a:off x="6673501" y="7474938"/>
            <a:ext cx="12361921" cy="94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91"/>
              </a:lnSpc>
              <a:spcBef>
                <a:spcPct val="0"/>
              </a:spcBef>
            </a:pPr>
            <a:r>
              <a:rPr lang="en-US" sz="6575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w Modelica 1"/>
                <a:ea typeface="Bw Modelica 1"/>
                <a:cs typeface="Bw Modelica 1"/>
                <a:sym typeface="Bw Modelica 1"/>
              </a:rPr>
              <a:t>FE Y ACEPTACIÓN</a:t>
            </a:r>
          </a:p>
        </p:txBody>
      </p:sp>
    </p:spTree>
    <p:extLst>
      <p:ext uri="{BB962C8B-B14F-4D97-AF65-F5344CB8AC3E}">
        <p14:creationId xmlns:p14="http://schemas.microsoft.com/office/powerpoint/2010/main" val="1657507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92706" y="3930042"/>
            <a:ext cx="12486474" cy="6356958"/>
          </a:xfrm>
          <a:custGeom>
            <a:avLst/>
            <a:gdLst/>
            <a:ahLst/>
            <a:cxnLst/>
            <a:rect l="l" t="t" r="r" b="b"/>
            <a:pathLst>
              <a:path w="12486474" h="6356958">
                <a:moveTo>
                  <a:pt x="0" y="0"/>
                </a:moveTo>
                <a:lnTo>
                  <a:pt x="12486474" y="0"/>
                </a:lnTo>
                <a:lnTo>
                  <a:pt x="12486474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62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932296" y="-68704"/>
            <a:ext cx="2423407" cy="18288000"/>
            <a:chOff x="0" y="0"/>
            <a:chExt cx="638264" cy="48165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8264" cy="4816592"/>
            </a:xfrm>
            <a:custGeom>
              <a:avLst/>
              <a:gdLst/>
              <a:ahLst/>
              <a:cxnLst/>
              <a:rect l="l" t="t" r="r" b="b"/>
              <a:pathLst>
                <a:path w="638264" h="4816592">
                  <a:moveTo>
                    <a:pt x="0" y="0"/>
                  </a:moveTo>
                  <a:lnTo>
                    <a:pt x="638264" y="0"/>
                  </a:lnTo>
                  <a:lnTo>
                    <a:pt x="638264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638264" cy="4816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 DOMINGO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87475" y="1114434"/>
            <a:ext cx="12236164" cy="628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0"/>
              </a:lnSpc>
            </a:pPr>
            <a:r>
              <a:rPr lang="en-US" sz="4158">
                <a:solidFill>
                  <a:srgbClr val="271C1A"/>
                </a:solidFill>
                <a:latin typeface="Bw Modelica 1"/>
                <a:ea typeface="Bw Modelica 1"/>
                <a:cs typeface="Bw Modelica 1"/>
                <a:sym typeface="Bw Modelica 1"/>
              </a:rPr>
              <a:t>PERDÓN Y PAZ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54937" y="2428880"/>
            <a:ext cx="17168702" cy="1178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¿Cuál es la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maravillosa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promesa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Dios de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perdón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y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paz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b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</a:br>
            <a:r>
              <a:rPr lang="en-US" sz="24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1 Juan 1:9.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</a:blip>
            <a:stretch>
              <a:fillRect t="-9111" b="-911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DOMINGO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72487" y="5574406"/>
            <a:ext cx="17424541" cy="1228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otra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promesa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importante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transformará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el ser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entero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a un hombre nuevo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en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armonía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con Dios? </a:t>
            </a:r>
            <a:r>
              <a:rPr lang="en-US" sz="2400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Ezequiel 36:26.</a:t>
            </a:r>
            <a:endParaRPr lang="en-US" sz="4043" dirty="0">
              <a:solidFill>
                <a:srgbClr val="271C1A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-9210" r="-921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328064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LUNES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82607" y="5047955"/>
            <a:ext cx="15876693" cy="2371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5"/>
              </a:lnSpc>
              <a:spcBef>
                <a:spcPct val="0"/>
              </a:spcBef>
            </a:pP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le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dijo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Jesús al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paralítico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en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Betesda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que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hiciera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, y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podemos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aprender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esta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experiencia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32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Juan 5:1–9.</a:t>
            </a:r>
            <a:endParaRPr lang="en-US" sz="5245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274452" y="1204586"/>
            <a:ext cx="11363368" cy="590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31"/>
              </a:lnSpc>
            </a:pPr>
            <a:r>
              <a:rPr lang="en-US" sz="3860">
                <a:solidFill>
                  <a:srgbClr val="271C1A"/>
                </a:solidFill>
                <a:latin typeface="Bw Modelica 1"/>
                <a:ea typeface="Bw Modelica 1"/>
                <a:cs typeface="Bw Modelica 1"/>
                <a:sym typeface="Bw Modelica 1"/>
              </a:rPr>
              <a:t>VIDA A TRAVÉS DE CRISTO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781650" y="2025301"/>
            <a:ext cx="7501142" cy="7232999"/>
          </a:xfrm>
          <a:custGeom>
            <a:avLst/>
            <a:gdLst/>
            <a:ahLst/>
            <a:cxnLst/>
            <a:rect l="l" t="t" r="r" b="b"/>
            <a:pathLst>
              <a:path w="7501142" h="7232999">
                <a:moveTo>
                  <a:pt x="7501142" y="0"/>
                </a:moveTo>
                <a:lnTo>
                  <a:pt x="0" y="0"/>
                </a:lnTo>
                <a:lnTo>
                  <a:pt x="0" y="7232999"/>
                </a:lnTo>
                <a:lnTo>
                  <a:pt x="7501142" y="7232999"/>
                </a:lnTo>
                <a:lnTo>
                  <a:pt x="7501142" y="0"/>
                </a:lnTo>
                <a:close/>
              </a:path>
            </a:pathLst>
          </a:custGeom>
          <a:blipFill>
            <a:blip r:embed="rId3"/>
            <a:stretch>
              <a:fillRect t="-1853" b="-1853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/>
          <p:cNvSpPr txBox="1"/>
          <p:nvPr/>
        </p:nvSpPr>
        <p:spPr>
          <a:xfrm>
            <a:off x="50800" y="1157300"/>
            <a:ext cx="4328064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LUNES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723684" y="3813198"/>
            <a:ext cx="7548313" cy="2144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5"/>
              </a:lnSpc>
              <a:spcBef>
                <a:spcPct val="0"/>
              </a:spcBef>
            </a:pP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se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promete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al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pecador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mediante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Cristo? </a:t>
            </a:r>
            <a:r>
              <a:rPr lang="en-US" sz="24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2 </a:t>
            </a:r>
            <a:r>
              <a:rPr lang="en-US" sz="240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Crónicas</a:t>
            </a:r>
            <a:r>
              <a:rPr lang="en-US" sz="24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7:14; Oseas 14:4</a:t>
            </a:r>
            <a:endParaRPr lang="en-US" sz="4745" dirty="0">
              <a:solidFill>
                <a:srgbClr val="302924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35502" y="0"/>
            <a:ext cx="7252498" cy="10287000"/>
          </a:xfrm>
          <a:custGeom>
            <a:avLst/>
            <a:gdLst/>
            <a:ahLst/>
            <a:cxnLst/>
            <a:rect l="l" t="t" r="r" b="b"/>
            <a:pathLst>
              <a:path w="7252498" h="10287000">
                <a:moveTo>
                  <a:pt x="0" y="0"/>
                </a:moveTo>
                <a:lnTo>
                  <a:pt x="7252498" y="0"/>
                </a:lnTo>
                <a:lnTo>
                  <a:pt x="72524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9908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10487930" y="0"/>
            <a:ext cx="3600450" cy="10287000"/>
            <a:chOff x="0" y="0"/>
            <a:chExt cx="948267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8267" cy="2709333"/>
            </a:xfrm>
            <a:custGeom>
              <a:avLst/>
              <a:gdLst/>
              <a:ahLst/>
              <a:cxnLst/>
              <a:rect l="l" t="t" r="r" b="b"/>
              <a:pathLst>
                <a:path w="948267" h="2709333">
                  <a:moveTo>
                    <a:pt x="0" y="0"/>
                  </a:moveTo>
                  <a:lnTo>
                    <a:pt x="948267" y="0"/>
                  </a:lnTo>
                  <a:lnTo>
                    <a:pt x="9482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948267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524084" y="0"/>
            <a:ext cx="4516664" cy="10287000"/>
            <a:chOff x="0" y="0"/>
            <a:chExt cx="1189574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89574" cy="2709333"/>
            </a:xfrm>
            <a:custGeom>
              <a:avLst/>
              <a:gdLst/>
              <a:ahLst/>
              <a:cxnLst/>
              <a:rect l="l" t="t" r="r" b="b"/>
              <a:pathLst>
                <a:path w="1189574" h="2709333">
                  <a:moveTo>
                    <a:pt x="0" y="0"/>
                  </a:moveTo>
                  <a:lnTo>
                    <a:pt x="1189574" y="0"/>
                  </a:lnTo>
                  <a:lnTo>
                    <a:pt x="118957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1189574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562788" y="0"/>
            <a:ext cx="2745885" cy="10287000"/>
            <a:chOff x="0" y="0"/>
            <a:chExt cx="723196" cy="27093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23196" cy="2709333"/>
            </a:xfrm>
            <a:custGeom>
              <a:avLst/>
              <a:gdLst/>
              <a:ahLst/>
              <a:cxnLst/>
              <a:rect l="l" t="t" r="r" b="b"/>
              <a:pathLst>
                <a:path w="723196" h="2709333">
                  <a:moveTo>
                    <a:pt x="0" y="0"/>
                  </a:moveTo>
                  <a:lnTo>
                    <a:pt x="723196" y="0"/>
                  </a:lnTo>
                  <a:lnTo>
                    <a:pt x="723196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723196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8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MARTES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5506" y="4052996"/>
            <a:ext cx="11557594" cy="1838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Cuando Jesús es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aceptado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como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Salvador,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acontece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con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los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pecados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pasados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4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Romanos 3:24, 25; 5:1, 9, 10.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961058" y="1028700"/>
            <a:ext cx="12072075" cy="619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5"/>
              </a:lnSpc>
            </a:pPr>
            <a:r>
              <a:rPr lang="en-US" sz="4112">
                <a:solidFill>
                  <a:srgbClr val="271C1A"/>
                </a:solidFill>
                <a:latin typeface="Bw Modelica 1"/>
                <a:ea typeface="Bw Modelica 1"/>
                <a:cs typeface="Bw Modelica 1"/>
                <a:sym typeface="Bw Modelica 1"/>
              </a:rPr>
              <a:t>ACEPTOS EN EL AMADO 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347</Words>
  <Application>Microsoft Office PowerPoint</Application>
  <PresentationFormat>Personalizado</PresentationFormat>
  <Paragraphs>49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7" baseType="lpstr">
      <vt:lpstr>Trocchi</vt:lpstr>
      <vt:lpstr>Calibri</vt:lpstr>
      <vt:lpstr>Bw Modelica 2</vt:lpstr>
      <vt:lpstr>Arial</vt:lpstr>
      <vt:lpstr>Rubik</vt:lpstr>
      <vt:lpstr>Rubik Semi-Bold</vt:lpstr>
      <vt:lpstr>Rubik Bold</vt:lpstr>
      <vt:lpstr>Arimo</vt:lpstr>
      <vt:lpstr>Bw Modelica 1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 Point Lección  6, Agosto 8 de 2026</dc:title>
  <cp:lastModifiedBy>Asosur Tesorería</cp:lastModifiedBy>
  <cp:revision>4</cp:revision>
  <dcterms:created xsi:type="dcterms:W3CDTF">2006-08-16T00:00:00Z</dcterms:created>
  <dcterms:modified xsi:type="dcterms:W3CDTF">2026-08-07T14:34:16Z</dcterms:modified>
  <dc:identifier>DAHRngZKiN0</dc:identifier>
</cp:coreProperties>
</file>