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8288000" cy="10287000"/>
  <p:notesSz cx="6858000" cy="9144000"/>
  <p:embeddedFontLst>
    <p:embeddedFont>
      <p:font typeface="Arimo" panose="020B0604020202020204" charset="0"/>
      <p:regular r:id="rId19"/>
    </p:embeddedFont>
    <p:embeddedFont>
      <p:font typeface="Bw Modelica 1" panose="020B0604020202020204" charset="0"/>
      <p:regular r:id="rId20"/>
    </p:embeddedFont>
    <p:embeddedFont>
      <p:font typeface="Bw Modelica 2" panose="020B0604020202020204" charset="0"/>
      <p:regular r:id="rId21"/>
    </p:embeddedFont>
    <p:embeddedFont>
      <p:font typeface="Rubik" panose="020B0604020202020204" charset="-79"/>
      <p:regular r:id="rId22"/>
    </p:embeddedFont>
    <p:embeddedFont>
      <p:font typeface="Rubik Bold" panose="020B0604020202020204" charset="-79"/>
      <p:regular r:id="rId23"/>
    </p:embeddedFont>
    <p:embeddedFont>
      <p:font typeface="Rubik Semi-Bold" panose="020B0604020202020204" charset="-79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97525" cy="10287000"/>
          </a:xfrm>
          <a:custGeom>
            <a:avLst/>
            <a:gdLst/>
            <a:ahLst/>
            <a:cxnLst/>
            <a:rect l="l" t="t" r="r" b="b"/>
            <a:pathLst>
              <a:path w="18297525" h="10287000">
                <a:moveTo>
                  <a:pt x="0" y="0"/>
                </a:moveTo>
                <a:lnTo>
                  <a:pt x="18297525" y="0"/>
                </a:lnTo>
                <a:lnTo>
                  <a:pt x="182975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97" b="-8697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6692989" y="-1486748"/>
            <a:ext cx="5080759" cy="18466736"/>
            <a:chOff x="0" y="0"/>
            <a:chExt cx="1338142" cy="48636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38142" cy="4863667"/>
            </a:xfrm>
            <a:custGeom>
              <a:avLst/>
              <a:gdLst/>
              <a:ahLst/>
              <a:cxnLst/>
              <a:rect l="l" t="t" r="r" b="b"/>
              <a:pathLst>
                <a:path w="1338142" h="4863667">
                  <a:moveTo>
                    <a:pt x="0" y="0"/>
                  </a:moveTo>
                  <a:lnTo>
                    <a:pt x="1338142" y="0"/>
                  </a:lnTo>
                  <a:lnTo>
                    <a:pt x="1338142" y="4863667"/>
                  </a:lnTo>
                  <a:lnTo>
                    <a:pt x="0" y="4863667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1338142" cy="4863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817589"/>
            <a:ext cx="4733917" cy="847724"/>
            <a:chOff x="0" y="0"/>
            <a:chExt cx="6311889" cy="11302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989949" y="8941925"/>
            <a:ext cx="3118000" cy="1028700"/>
            <a:chOff x="0" y="0"/>
            <a:chExt cx="4157333" cy="13716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0800" y="946177"/>
            <a:ext cx="4632317" cy="590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LECCIÓN 9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91831" y="7944728"/>
            <a:ext cx="15483073" cy="94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91"/>
              </a:lnSpc>
              <a:spcBef>
                <a:spcPct val="0"/>
              </a:spcBef>
            </a:pPr>
            <a:r>
              <a:rPr lang="en-US" sz="6575" spc="-105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w Modelica 1"/>
                <a:ea typeface="Bw Modelica 1"/>
                <a:cs typeface="Bw Modelica 1"/>
                <a:sym typeface="Bw Modelica 1"/>
              </a:rPr>
              <a:t>LA OBRA Y LA VIDA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035502" y="0"/>
            <a:ext cx="7252498" cy="10287000"/>
          </a:xfrm>
          <a:custGeom>
            <a:avLst/>
            <a:gdLst/>
            <a:ahLst/>
            <a:cxnLst/>
            <a:rect l="l" t="t" r="r" b="b"/>
            <a:pathLst>
              <a:path w="7252498" h="10287000">
                <a:moveTo>
                  <a:pt x="0" y="0"/>
                </a:moveTo>
                <a:lnTo>
                  <a:pt x="7252498" y="0"/>
                </a:lnTo>
                <a:lnTo>
                  <a:pt x="72524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6468" r="-36826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10487930" y="0"/>
            <a:ext cx="3600450" cy="10287000"/>
            <a:chOff x="0" y="0"/>
            <a:chExt cx="948267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8267" cy="2709333"/>
            </a:xfrm>
            <a:custGeom>
              <a:avLst/>
              <a:gdLst/>
              <a:ahLst/>
              <a:cxnLst/>
              <a:rect l="l" t="t" r="r" b="b"/>
              <a:pathLst>
                <a:path w="948267" h="2709333">
                  <a:moveTo>
                    <a:pt x="0" y="0"/>
                  </a:moveTo>
                  <a:lnTo>
                    <a:pt x="948267" y="0"/>
                  </a:lnTo>
                  <a:lnTo>
                    <a:pt x="94826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948267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524084" y="0"/>
            <a:ext cx="4516664" cy="10287000"/>
            <a:chOff x="0" y="0"/>
            <a:chExt cx="1189574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89574" cy="2709333"/>
            </a:xfrm>
            <a:custGeom>
              <a:avLst/>
              <a:gdLst/>
              <a:ahLst/>
              <a:cxnLst/>
              <a:rect l="l" t="t" r="r" b="b"/>
              <a:pathLst>
                <a:path w="1189574" h="2709333">
                  <a:moveTo>
                    <a:pt x="0" y="0"/>
                  </a:moveTo>
                  <a:lnTo>
                    <a:pt x="1189574" y="0"/>
                  </a:lnTo>
                  <a:lnTo>
                    <a:pt x="1189574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1189574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562788" y="0"/>
            <a:ext cx="2745885" cy="10287000"/>
            <a:chOff x="0" y="0"/>
            <a:chExt cx="723196" cy="27093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23196" cy="2709333"/>
            </a:xfrm>
            <a:custGeom>
              <a:avLst/>
              <a:gdLst/>
              <a:ahLst/>
              <a:cxnLst/>
              <a:rect l="l" t="t" r="r" b="b"/>
              <a:pathLst>
                <a:path w="723196" h="2709333">
                  <a:moveTo>
                    <a:pt x="0" y="0"/>
                  </a:moveTo>
                  <a:lnTo>
                    <a:pt x="723196" y="0"/>
                  </a:lnTo>
                  <a:lnTo>
                    <a:pt x="723196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723196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MARTES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5506" y="4052996"/>
            <a:ext cx="11557594" cy="1838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. Si el Espíritu Santo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está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en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nuestros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corazones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,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cuál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será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una de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nuestras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primeras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acciones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0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Juan 1:41, 42.</a:t>
            </a: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961058" y="1028700"/>
            <a:ext cx="12072075" cy="619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5"/>
              </a:lnSpc>
            </a:pPr>
            <a:r>
              <a:rPr lang="en-US" sz="4112">
                <a:solidFill>
                  <a:srgbClr val="271C1A"/>
                </a:solidFill>
                <a:latin typeface="Bw Modelica 1"/>
                <a:ea typeface="Bw Modelica 1"/>
                <a:cs typeface="Bw Modelica 1"/>
                <a:sym typeface="Bw Modelica 1"/>
              </a:rPr>
              <a:t>FRUTO DE LA CONVERSIÓN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3000"/>
            </a:blip>
            <a:stretch>
              <a:fillRect t="-9111" b="-9111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MARTES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1017" y="6034950"/>
            <a:ext cx="17424541" cy="1228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ejemplo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Cristo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debe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guiarnos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en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nuestras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relaciones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con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familiares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y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vecinos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000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Gálatas 6:9, 10; Juan 9:4.</a:t>
            </a:r>
            <a:endParaRPr lang="en-US" sz="4043" dirty="0">
              <a:solidFill>
                <a:srgbClr val="271C1A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</a:blip>
            <a:stretch>
              <a:fillRect t="-9111" b="-9111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1028700"/>
            <a:ext cx="4378864" cy="847724"/>
            <a:chOff x="0" y="0"/>
            <a:chExt cx="5838486" cy="1130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838407" cy="1130300"/>
            </a:xfrm>
            <a:custGeom>
              <a:avLst/>
              <a:gdLst/>
              <a:ahLst/>
              <a:cxnLst/>
              <a:rect l="l" t="t" r="r" b="b"/>
              <a:pathLst>
                <a:path w="5838407" h="1130300">
                  <a:moveTo>
                    <a:pt x="0" y="0"/>
                  </a:moveTo>
                  <a:lnTo>
                    <a:pt x="5838407" y="0"/>
                  </a:lnTo>
                  <a:lnTo>
                    <a:pt x="5838407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289"/>
            <a:ext cx="4328064" cy="590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MIERCOLES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89394" y="5235155"/>
            <a:ext cx="15350754" cy="2217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6"/>
              </a:lnSpc>
              <a:spcBef>
                <a:spcPct val="0"/>
              </a:spcBef>
            </a:pP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Mencione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un gran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peligro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para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nosotros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como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miembros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la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iglesia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hoy. </a:t>
            </a:r>
            <a:b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</a:br>
            <a:r>
              <a:rPr lang="en-US" sz="360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Malaquías</a:t>
            </a:r>
            <a:r>
              <a:rPr lang="en-US" sz="360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3:8–10</a:t>
            </a:r>
            <a:endParaRPr lang="en-US" sz="4980" dirty="0">
              <a:solidFill>
                <a:srgbClr val="302924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820698" y="892976"/>
            <a:ext cx="12423488" cy="752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14"/>
              </a:lnSpc>
              <a:spcBef>
                <a:spcPct val="0"/>
              </a:spcBef>
            </a:pPr>
            <a:r>
              <a:rPr lang="en-US" sz="4928">
                <a:solidFill>
                  <a:srgbClr val="302924"/>
                </a:solidFill>
                <a:latin typeface="Bw Modelica 1"/>
                <a:ea typeface="Bw Modelica 1"/>
                <a:cs typeface="Bw Modelica 1"/>
                <a:sym typeface="Bw Modelica 1"/>
              </a:rPr>
              <a:t>TRABAJO DESINTERESADO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6" name="Freeform 6"/>
          <p:cNvSpPr/>
          <p:nvPr/>
        </p:nvSpPr>
        <p:spPr>
          <a:xfrm>
            <a:off x="2551864" y="4342382"/>
            <a:ext cx="13184272" cy="5944618"/>
          </a:xfrm>
          <a:custGeom>
            <a:avLst/>
            <a:gdLst/>
            <a:ahLst/>
            <a:cxnLst/>
            <a:rect l="l" t="t" r="r" b="b"/>
            <a:pathLst>
              <a:path w="13184272" h="5944618">
                <a:moveTo>
                  <a:pt x="0" y="0"/>
                </a:moveTo>
                <a:lnTo>
                  <a:pt x="13184272" y="0"/>
                </a:lnTo>
                <a:lnTo>
                  <a:pt x="13184272" y="5944618"/>
                </a:lnTo>
                <a:lnTo>
                  <a:pt x="0" y="59446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3743" b="-23743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MIERCOLES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56674" y="2123079"/>
            <a:ext cx="15574652" cy="1838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virtudes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cristianas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ayudan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los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creyentes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crecer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en la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gracia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y el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conocimiento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del Señor Jesucristo? </a:t>
            </a:r>
            <a:b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</a:br>
            <a:r>
              <a:rPr lang="en-US" sz="28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1 Pedro 4:8–10; </a:t>
            </a:r>
            <a:r>
              <a:rPr lang="en-US" sz="2800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Hebreos</a:t>
            </a:r>
            <a:r>
              <a:rPr lang="en-US" sz="28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13:2.</a:t>
            </a: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035502" y="0"/>
            <a:ext cx="7252498" cy="10287000"/>
          </a:xfrm>
          <a:custGeom>
            <a:avLst/>
            <a:gdLst/>
            <a:ahLst/>
            <a:cxnLst/>
            <a:rect l="l" t="t" r="r" b="b"/>
            <a:pathLst>
              <a:path w="7252498" h="10287000">
                <a:moveTo>
                  <a:pt x="0" y="0"/>
                </a:moveTo>
                <a:lnTo>
                  <a:pt x="7252498" y="0"/>
                </a:lnTo>
                <a:lnTo>
                  <a:pt x="72524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5851" r="-55851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10487930" y="0"/>
            <a:ext cx="3600450" cy="10287000"/>
            <a:chOff x="0" y="0"/>
            <a:chExt cx="948267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8267" cy="2709333"/>
            </a:xfrm>
            <a:custGeom>
              <a:avLst/>
              <a:gdLst/>
              <a:ahLst/>
              <a:cxnLst/>
              <a:rect l="l" t="t" r="r" b="b"/>
              <a:pathLst>
                <a:path w="948267" h="2709333">
                  <a:moveTo>
                    <a:pt x="0" y="0"/>
                  </a:moveTo>
                  <a:lnTo>
                    <a:pt x="948267" y="0"/>
                  </a:lnTo>
                  <a:lnTo>
                    <a:pt x="94826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948267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524084" y="0"/>
            <a:ext cx="4516664" cy="10287000"/>
            <a:chOff x="0" y="0"/>
            <a:chExt cx="1189574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89574" cy="2709333"/>
            </a:xfrm>
            <a:custGeom>
              <a:avLst/>
              <a:gdLst/>
              <a:ahLst/>
              <a:cxnLst/>
              <a:rect l="l" t="t" r="r" b="b"/>
              <a:pathLst>
                <a:path w="1189574" h="2709333">
                  <a:moveTo>
                    <a:pt x="0" y="0"/>
                  </a:moveTo>
                  <a:lnTo>
                    <a:pt x="1189574" y="0"/>
                  </a:lnTo>
                  <a:lnTo>
                    <a:pt x="1189574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1189574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562788" y="0"/>
            <a:ext cx="2745885" cy="10287000"/>
            <a:chOff x="0" y="0"/>
            <a:chExt cx="723196" cy="27093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23196" cy="2709333"/>
            </a:xfrm>
            <a:custGeom>
              <a:avLst/>
              <a:gdLst/>
              <a:ahLst/>
              <a:cxnLst/>
              <a:rect l="l" t="t" r="r" b="b"/>
              <a:pathLst>
                <a:path w="723196" h="2709333">
                  <a:moveTo>
                    <a:pt x="0" y="0"/>
                  </a:moveTo>
                  <a:lnTo>
                    <a:pt x="723196" y="0"/>
                  </a:lnTo>
                  <a:lnTo>
                    <a:pt x="723196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723196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0800" y="1157288"/>
            <a:ext cx="4632317" cy="590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MIERCOLES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5506" y="4052996"/>
            <a:ext cx="11557594" cy="1228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c.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necesidad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deben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llenar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los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creyentes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hoy? </a:t>
            </a:r>
            <a:r>
              <a:rPr lang="en-US" sz="20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2 </a:t>
            </a:r>
            <a:r>
              <a:rPr lang="en-US" sz="2000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Corintios</a:t>
            </a:r>
            <a:r>
              <a:rPr lang="en-US" sz="20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10:16.</a:t>
            </a: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29463" y="0"/>
            <a:ext cx="7658537" cy="10287000"/>
          </a:xfrm>
          <a:custGeom>
            <a:avLst/>
            <a:gdLst/>
            <a:ahLst/>
            <a:cxnLst/>
            <a:rect l="l" t="t" r="r" b="b"/>
            <a:pathLst>
              <a:path w="7658537" h="10287000">
                <a:moveTo>
                  <a:pt x="0" y="0"/>
                </a:moveTo>
                <a:lnTo>
                  <a:pt x="7658537" y="0"/>
                </a:lnTo>
                <a:lnTo>
                  <a:pt x="765853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993" r="-50993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10487930" y="0"/>
            <a:ext cx="3600450" cy="10287000"/>
            <a:chOff x="0" y="0"/>
            <a:chExt cx="948267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8267" cy="2709333"/>
            </a:xfrm>
            <a:custGeom>
              <a:avLst/>
              <a:gdLst/>
              <a:ahLst/>
              <a:cxnLst/>
              <a:rect l="l" t="t" r="r" b="b"/>
              <a:pathLst>
                <a:path w="948267" h="2709333">
                  <a:moveTo>
                    <a:pt x="0" y="0"/>
                  </a:moveTo>
                  <a:lnTo>
                    <a:pt x="948267" y="0"/>
                  </a:lnTo>
                  <a:lnTo>
                    <a:pt x="94826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948267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524084" y="0"/>
            <a:ext cx="3600450" cy="10287000"/>
            <a:chOff x="0" y="0"/>
            <a:chExt cx="948267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48267" cy="2709333"/>
            </a:xfrm>
            <a:custGeom>
              <a:avLst/>
              <a:gdLst/>
              <a:ahLst/>
              <a:cxnLst/>
              <a:rect l="l" t="t" r="r" b="b"/>
              <a:pathLst>
                <a:path w="948267" h="2709333">
                  <a:moveTo>
                    <a:pt x="0" y="0"/>
                  </a:moveTo>
                  <a:lnTo>
                    <a:pt x="948267" y="0"/>
                  </a:lnTo>
                  <a:lnTo>
                    <a:pt x="94826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948267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629463" y="0"/>
            <a:ext cx="2745885" cy="10287000"/>
            <a:chOff x="0" y="0"/>
            <a:chExt cx="723196" cy="27093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23196" cy="2709333"/>
            </a:xfrm>
            <a:custGeom>
              <a:avLst/>
              <a:gdLst/>
              <a:ahLst/>
              <a:cxnLst/>
              <a:rect l="l" t="t" r="r" b="b"/>
              <a:pathLst>
                <a:path w="723196" h="2709333">
                  <a:moveTo>
                    <a:pt x="0" y="0"/>
                  </a:moveTo>
                  <a:lnTo>
                    <a:pt x="723196" y="0"/>
                  </a:lnTo>
                  <a:lnTo>
                    <a:pt x="723196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723196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JUEVES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39582" y="5151769"/>
            <a:ext cx="11557594" cy="2448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se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espera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todos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aquellos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quienes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se les ha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confiado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el Evangelio, y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especialmente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los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obreros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b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</a:br>
            <a:r>
              <a:rPr lang="en-US" sz="24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1 </a:t>
            </a:r>
            <a:r>
              <a:rPr lang="en-US" sz="2400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Corintios</a:t>
            </a:r>
            <a:r>
              <a:rPr lang="en-US" sz="24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4:1, 2; </a:t>
            </a:r>
            <a:r>
              <a:rPr lang="en-US" sz="2400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Apocalipsis</a:t>
            </a:r>
            <a:r>
              <a:rPr lang="en-US" sz="24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2:10.</a:t>
            </a: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488767" y="1157299"/>
            <a:ext cx="11294089" cy="590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  <a:spcBef>
                <a:spcPct val="0"/>
              </a:spcBef>
            </a:pPr>
            <a:r>
              <a:rPr lang="en-US" sz="3899">
                <a:solidFill>
                  <a:srgbClr val="000000"/>
                </a:solidFill>
                <a:latin typeface="Bw Modelica 1"/>
                <a:ea typeface="Bw Modelica 1"/>
                <a:cs typeface="Bw Modelica 1"/>
                <a:sym typeface="Bw Modelica 1"/>
              </a:rPr>
              <a:t>REPRESENTANTES FIELES 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4" name="Freeform 4"/>
          <p:cNvSpPr/>
          <p:nvPr/>
        </p:nvSpPr>
        <p:spPr>
          <a:xfrm>
            <a:off x="0" y="2921372"/>
            <a:ext cx="18288000" cy="7365628"/>
          </a:xfrm>
          <a:custGeom>
            <a:avLst/>
            <a:gdLst/>
            <a:ahLst/>
            <a:cxnLst/>
            <a:rect l="l" t="t" r="r" b="b"/>
            <a:pathLst>
              <a:path w="18288000" h="7365628">
                <a:moveTo>
                  <a:pt x="0" y="0"/>
                </a:moveTo>
                <a:lnTo>
                  <a:pt x="18288000" y="0"/>
                </a:lnTo>
                <a:lnTo>
                  <a:pt x="18288000" y="7365628"/>
                </a:lnTo>
                <a:lnTo>
                  <a:pt x="0" y="73656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555" b="-32555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5" name="Group 5"/>
          <p:cNvGrpSpPr/>
          <p:nvPr/>
        </p:nvGrpSpPr>
        <p:grpSpPr>
          <a:xfrm>
            <a:off x="15193149" y="8896350"/>
            <a:ext cx="3118000" cy="1028700"/>
            <a:chOff x="0" y="0"/>
            <a:chExt cx="4157333" cy="137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JUEVES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392764" y="759929"/>
            <a:ext cx="12071954" cy="1010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2"/>
              </a:lnSpc>
            </a:pP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ejemplo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dio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Daniel para la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juventud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hoy? </a:t>
            </a:r>
            <a:r>
              <a:rPr lang="en-US" sz="20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Daniel 1:8, 15.</a:t>
            </a:r>
            <a:endParaRPr lang="en-US" sz="34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074253" y="8862778"/>
            <a:ext cx="2790780" cy="791044"/>
            <a:chOff x="0" y="0"/>
            <a:chExt cx="3721040" cy="1054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4" name="Freeform 4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999"/>
            </a:blip>
            <a:stretch>
              <a:fillRect t="-9277" b="-9277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/>
          <p:cNvSpPr txBox="1"/>
          <p:nvPr/>
        </p:nvSpPr>
        <p:spPr>
          <a:xfrm>
            <a:off x="3257769" y="3483421"/>
            <a:ext cx="11772462" cy="2148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35"/>
              </a:lnSpc>
            </a:pPr>
            <a:r>
              <a:rPr lang="en-US" sz="1231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MISIONEROS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393266" y="2668249"/>
            <a:ext cx="7501468" cy="1231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7"/>
              </a:lnSpc>
            </a:pPr>
            <a:r>
              <a:rPr lang="en-US" sz="7005" spc="286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MINUTOS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94"/>
            <a:ext cx="18288000" cy="4111019"/>
          </a:xfrm>
          <a:custGeom>
            <a:avLst/>
            <a:gdLst/>
            <a:ahLst/>
            <a:cxnLst/>
            <a:rect l="l" t="t" r="r" b="b"/>
            <a:pathLst>
              <a:path w="18288000" h="4111019">
                <a:moveTo>
                  <a:pt x="0" y="0"/>
                </a:moveTo>
                <a:lnTo>
                  <a:pt x="18288000" y="0"/>
                </a:lnTo>
                <a:lnTo>
                  <a:pt x="18288000" y="4111019"/>
                </a:lnTo>
                <a:lnTo>
                  <a:pt x="0" y="41110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7351" b="-83229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4110025"/>
            <a:chOff x="0" y="0"/>
            <a:chExt cx="24383999" cy="54800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5480067"/>
            </a:xfrm>
            <a:custGeom>
              <a:avLst/>
              <a:gdLst/>
              <a:ahLst/>
              <a:cxnLst/>
              <a:rect l="l" t="t" r="r" b="b"/>
              <a:pathLst>
                <a:path w="24384000" h="5480067">
                  <a:moveTo>
                    <a:pt x="0" y="0"/>
                  </a:moveTo>
                  <a:lnTo>
                    <a:pt x="24384000" y="0"/>
                  </a:lnTo>
                  <a:lnTo>
                    <a:pt x="24384000" y="5480067"/>
                  </a:lnTo>
                  <a:lnTo>
                    <a:pt x="0" y="5480067"/>
                  </a:lnTo>
                  <a:close/>
                </a:path>
              </a:pathLst>
            </a:custGeom>
            <a:solidFill>
              <a:srgbClr val="000000">
                <a:alpha val="70980"/>
              </a:srgbClr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71318" y="5786294"/>
            <a:ext cx="16945363" cy="47625"/>
            <a:chOff x="0" y="0"/>
            <a:chExt cx="22593817" cy="63500"/>
          </a:xfrm>
        </p:grpSpPr>
        <p:sp>
          <p:nvSpPr>
            <p:cNvPr id="6" name="Freeform 6"/>
            <p:cNvSpPr/>
            <p:nvPr/>
          </p:nvSpPr>
          <p:spPr>
            <a:xfrm>
              <a:off x="31750" y="0"/>
              <a:ext cx="22530308" cy="63500"/>
            </a:xfrm>
            <a:custGeom>
              <a:avLst/>
              <a:gdLst/>
              <a:ahLst/>
              <a:cxnLst/>
              <a:rect l="l" t="t" r="r" b="b"/>
              <a:pathLst>
                <a:path w="22530308" h="63500">
                  <a:moveTo>
                    <a:pt x="0" y="0"/>
                  </a:moveTo>
                  <a:lnTo>
                    <a:pt x="22530308" y="0"/>
                  </a:lnTo>
                  <a:lnTo>
                    <a:pt x="22530308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7" name="Group 7"/>
          <p:cNvGrpSpPr/>
          <p:nvPr/>
        </p:nvGrpSpPr>
        <p:grpSpPr>
          <a:xfrm rot="-5400000">
            <a:off x="1952635" y="5762482"/>
            <a:ext cx="540500" cy="47625"/>
            <a:chOff x="0" y="0"/>
            <a:chExt cx="720667" cy="63500"/>
          </a:xfrm>
        </p:grpSpPr>
        <p:sp>
          <p:nvSpPr>
            <p:cNvPr id="8" name="Freeform 8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9" name="Group 9"/>
          <p:cNvGrpSpPr/>
          <p:nvPr/>
        </p:nvGrpSpPr>
        <p:grpSpPr>
          <a:xfrm rot="-5400000">
            <a:off x="5318018" y="5762482"/>
            <a:ext cx="540500" cy="47625"/>
            <a:chOff x="0" y="0"/>
            <a:chExt cx="720667" cy="63500"/>
          </a:xfrm>
        </p:grpSpPr>
        <p:sp>
          <p:nvSpPr>
            <p:cNvPr id="10" name="Freeform 10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1" name="Group 11"/>
          <p:cNvGrpSpPr/>
          <p:nvPr/>
        </p:nvGrpSpPr>
        <p:grpSpPr>
          <a:xfrm rot="-5400000">
            <a:off x="8718738" y="5762482"/>
            <a:ext cx="540500" cy="47625"/>
            <a:chOff x="0" y="0"/>
            <a:chExt cx="720667" cy="63500"/>
          </a:xfrm>
        </p:grpSpPr>
        <p:sp>
          <p:nvSpPr>
            <p:cNvPr id="12" name="Freeform 12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3" name="Group 13"/>
          <p:cNvGrpSpPr/>
          <p:nvPr/>
        </p:nvGrpSpPr>
        <p:grpSpPr>
          <a:xfrm rot="-5400000">
            <a:off x="12016860" y="5762482"/>
            <a:ext cx="540500" cy="47625"/>
            <a:chOff x="0" y="0"/>
            <a:chExt cx="720667" cy="63500"/>
          </a:xfrm>
        </p:grpSpPr>
        <p:sp>
          <p:nvSpPr>
            <p:cNvPr id="14" name="Freeform 14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 rot="-5400000">
            <a:off x="15484840" y="5762482"/>
            <a:ext cx="540500" cy="47625"/>
            <a:chOff x="0" y="0"/>
            <a:chExt cx="720667" cy="63500"/>
          </a:xfrm>
        </p:grpSpPr>
        <p:sp>
          <p:nvSpPr>
            <p:cNvPr id="16" name="Freeform 16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66556" y="6342295"/>
            <a:ext cx="3162360" cy="3162360"/>
            <a:chOff x="0" y="0"/>
            <a:chExt cx="4216480" cy="421648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4102" r="-1410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215868" y="6342295"/>
            <a:ext cx="3162360" cy="3162360"/>
            <a:chOff x="0" y="0"/>
            <a:chExt cx="4216480" cy="421648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8449" r="-50121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700866" y="6342295"/>
            <a:ext cx="3162360" cy="3162360"/>
            <a:chOff x="0" y="0"/>
            <a:chExt cx="4216480" cy="421648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2145" r="-56827" b="-2145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4638401" y="6342295"/>
            <a:ext cx="3162360" cy="3162360"/>
            <a:chOff x="0" y="0"/>
            <a:chExt cx="4216480" cy="421648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5187" r="-2518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143626" y="6342295"/>
            <a:ext cx="3162360" cy="3162360"/>
            <a:chOff x="0" y="0"/>
            <a:chExt cx="4216480" cy="421648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25187" r="-2518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4370208" y="424129"/>
            <a:ext cx="9547584" cy="1731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30"/>
              </a:lnSpc>
            </a:pPr>
            <a:r>
              <a:rPr lang="en-US" sz="7275" b="1">
                <a:solidFill>
                  <a:srgbClr val="FFFFFF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LECCIÓN DE REPASO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80827" y="4791063"/>
            <a:ext cx="3357806" cy="647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2"/>
              </a:lnSpc>
            </a:pPr>
            <a:r>
              <a:rPr lang="en-US" sz="2152" b="1">
                <a:solidFill>
                  <a:srgbClr val="271C1A"/>
                </a:solidFill>
                <a:latin typeface="Rubik Bold"/>
                <a:ea typeface="Rubik Bold"/>
                <a:cs typeface="Rubik Bold"/>
                <a:sym typeface="Rubik Bold"/>
              </a:rPr>
              <a:t>CLAVES PARA EL CRECER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80406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8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DOMINGO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153216" y="4791063"/>
            <a:ext cx="3077508" cy="64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7"/>
              </a:lnSpc>
            </a:pPr>
            <a:r>
              <a:rPr lang="en-US" sz="2156" b="1">
                <a:solidFill>
                  <a:srgbClr val="271C1A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UNA PROMESA PARA NOSOTROS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708850" y="4752998"/>
            <a:ext cx="3108894" cy="657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54"/>
              </a:lnSpc>
            </a:pPr>
            <a:r>
              <a:rPr lang="en-US" sz="2129" b="1">
                <a:solidFill>
                  <a:srgbClr val="271C1A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CONTEMPLAR NOS AYUDA A CAMBIAR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214079" y="4876800"/>
            <a:ext cx="3372402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2"/>
              </a:lnSpc>
            </a:pPr>
            <a:r>
              <a:rPr lang="en-US" sz="1935" b="1">
                <a:solidFill>
                  <a:srgbClr val="271C1A"/>
                </a:solidFill>
                <a:latin typeface="Rubik Bold"/>
                <a:ea typeface="Rubik Bold"/>
                <a:cs typeface="Rubik Bold"/>
                <a:sym typeface="Rubik Bold"/>
              </a:rPr>
              <a:t>CONSAGRACIÓN DIARIA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962458" y="4867308"/>
            <a:ext cx="3251621" cy="333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58"/>
              </a:lnSpc>
            </a:pPr>
            <a:r>
              <a:rPr lang="en-US" sz="2132" b="1">
                <a:solidFill>
                  <a:srgbClr val="271C1A"/>
                </a:solidFill>
                <a:latin typeface="Rubik Bold"/>
                <a:ea typeface="Rubik Bold"/>
                <a:cs typeface="Rubik Bold"/>
                <a:sym typeface="Rubik Bold"/>
              </a:rPr>
              <a:t>NUESTRA CONDICIÓN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185864" y="3775036"/>
            <a:ext cx="2490362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8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LUNES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666825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8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MARTES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1072898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8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MIERCOLES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378229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8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JUEVES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0" y="2241511"/>
            <a:ext cx="18288000" cy="762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0"/>
              </a:lnSpc>
            </a:pPr>
            <a:r>
              <a:rPr lang="en-US" sz="4975" b="1">
                <a:solidFill>
                  <a:srgbClr val="FFFFFF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Creciendo en Cristo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F9E85-C46B-5F48-D378-F0D25FCA3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D0C8BFF-98E0-2FC3-E69E-D81543227C24}"/>
              </a:ext>
            </a:extLst>
          </p:cNvPr>
          <p:cNvSpPr/>
          <p:nvPr/>
        </p:nvSpPr>
        <p:spPr>
          <a:xfrm>
            <a:off x="0" y="0"/>
            <a:ext cx="18297525" cy="10287000"/>
          </a:xfrm>
          <a:custGeom>
            <a:avLst/>
            <a:gdLst/>
            <a:ahLst/>
            <a:cxnLst/>
            <a:rect l="l" t="t" r="r" b="b"/>
            <a:pathLst>
              <a:path w="18297525" h="10287000">
                <a:moveTo>
                  <a:pt x="0" y="0"/>
                </a:moveTo>
                <a:lnTo>
                  <a:pt x="18297525" y="0"/>
                </a:lnTo>
                <a:lnTo>
                  <a:pt x="182975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97" b="-8697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23B7A48-97F0-6691-E18E-A89B5A03DD53}"/>
              </a:ext>
            </a:extLst>
          </p:cNvPr>
          <p:cNvGrpSpPr/>
          <p:nvPr/>
        </p:nvGrpSpPr>
        <p:grpSpPr>
          <a:xfrm rot="-5400000">
            <a:off x="6692989" y="-1486748"/>
            <a:ext cx="5080759" cy="18466736"/>
            <a:chOff x="0" y="0"/>
            <a:chExt cx="1338142" cy="4863667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0695C05-4F85-68C4-29CD-6741C088AEA4}"/>
                </a:ext>
              </a:extLst>
            </p:cNvPr>
            <p:cNvSpPr/>
            <p:nvPr/>
          </p:nvSpPr>
          <p:spPr>
            <a:xfrm>
              <a:off x="0" y="0"/>
              <a:ext cx="1338142" cy="4863667"/>
            </a:xfrm>
            <a:custGeom>
              <a:avLst/>
              <a:gdLst/>
              <a:ahLst/>
              <a:cxnLst/>
              <a:rect l="l" t="t" r="r" b="b"/>
              <a:pathLst>
                <a:path w="1338142" h="4863667">
                  <a:moveTo>
                    <a:pt x="0" y="0"/>
                  </a:moveTo>
                  <a:lnTo>
                    <a:pt x="1338142" y="0"/>
                  </a:lnTo>
                  <a:lnTo>
                    <a:pt x="1338142" y="4863667"/>
                  </a:lnTo>
                  <a:lnTo>
                    <a:pt x="0" y="4863667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D675F9B-B211-14DA-B075-B7BB3BCADEAB}"/>
                </a:ext>
              </a:extLst>
            </p:cNvPr>
            <p:cNvSpPr txBox="1"/>
            <p:nvPr/>
          </p:nvSpPr>
          <p:spPr>
            <a:xfrm>
              <a:off x="0" y="0"/>
              <a:ext cx="1338142" cy="4863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BB964411-4D73-A19C-0075-FE91D2EEB934}"/>
              </a:ext>
            </a:extLst>
          </p:cNvPr>
          <p:cNvGrpSpPr/>
          <p:nvPr/>
        </p:nvGrpSpPr>
        <p:grpSpPr>
          <a:xfrm>
            <a:off x="0" y="817589"/>
            <a:ext cx="4733917" cy="847724"/>
            <a:chOff x="0" y="0"/>
            <a:chExt cx="6311889" cy="1130299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92B3D4F-6349-DE94-6894-61307DD5E93C}"/>
                </a:ext>
              </a:extLst>
            </p:cNvPr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72881C1E-3FFF-27BC-4658-03E630C841C1}"/>
              </a:ext>
            </a:extLst>
          </p:cNvPr>
          <p:cNvGrpSpPr/>
          <p:nvPr/>
        </p:nvGrpSpPr>
        <p:grpSpPr>
          <a:xfrm>
            <a:off x="14989949" y="8941925"/>
            <a:ext cx="3118000" cy="1028700"/>
            <a:chOff x="0" y="0"/>
            <a:chExt cx="4157333" cy="13716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F3413E6-19D4-E05F-90A5-DE627E399AF0}"/>
                </a:ext>
              </a:extLst>
            </p:cNvPr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DE79FE04-A01B-BDD5-1B93-99E84BC1E01C}"/>
              </a:ext>
            </a:extLst>
          </p:cNvPr>
          <p:cNvSpPr txBox="1"/>
          <p:nvPr/>
        </p:nvSpPr>
        <p:spPr>
          <a:xfrm>
            <a:off x="50800" y="946177"/>
            <a:ext cx="4632317" cy="590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LECCIÓN 9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8ABF1F61-04C7-05B3-4BF0-38B250D9ED17}"/>
              </a:ext>
            </a:extLst>
          </p:cNvPr>
          <p:cNvSpPr txBox="1"/>
          <p:nvPr/>
        </p:nvSpPr>
        <p:spPr>
          <a:xfrm>
            <a:off x="1491831" y="7944728"/>
            <a:ext cx="15483073" cy="94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91"/>
              </a:lnSpc>
              <a:spcBef>
                <a:spcPct val="0"/>
              </a:spcBef>
            </a:pPr>
            <a:r>
              <a:rPr lang="en-US" sz="6575" spc="-105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w Modelica 1"/>
                <a:ea typeface="Bw Modelica 1"/>
                <a:cs typeface="Bw Modelica 1"/>
                <a:sym typeface="Bw Modelica 1"/>
              </a:rPr>
              <a:t>LA OBRA Y LA VIDA</a:t>
            </a:r>
          </a:p>
        </p:txBody>
      </p:sp>
    </p:spTree>
    <p:extLst>
      <p:ext uri="{BB962C8B-B14F-4D97-AF65-F5344CB8AC3E}">
        <p14:creationId xmlns:p14="http://schemas.microsoft.com/office/powerpoint/2010/main" val="24600347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92706" y="3930042"/>
            <a:ext cx="12486474" cy="6356958"/>
          </a:xfrm>
          <a:custGeom>
            <a:avLst/>
            <a:gdLst/>
            <a:ahLst/>
            <a:cxnLst/>
            <a:rect l="l" t="t" r="r" b="b"/>
            <a:pathLst>
              <a:path w="12486474" h="6356958">
                <a:moveTo>
                  <a:pt x="0" y="0"/>
                </a:moveTo>
                <a:lnTo>
                  <a:pt x="12486474" y="0"/>
                </a:lnTo>
                <a:lnTo>
                  <a:pt x="12486474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310" b="-1531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932296" y="-68704"/>
            <a:ext cx="2423407" cy="18288000"/>
            <a:chOff x="0" y="0"/>
            <a:chExt cx="638264" cy="48165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8264" cy="4816592"/>
            </a:xfrm>
            <a:custGeom>
              <a:avLst/>
              <a:gdLst/>
              <a:ahLst/>
              <a:cxnLst/>
              <a:rect l="l" t="t" r="r" b="b"/>
              <a:pathLst>
                <a:path w="638264" h="4816592">
                  <a:moveTo>
                    <a:pt x="0" y="0"/>
                  </a:moveTo>
                  <a:lnTo>
                    <a:pt x="638264" y="0"/>
                  </a:lnTo>
                  <a:lnTo>
                    <a:pt x="638264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638264" cy="4816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 DOMINGO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87475" y="1114434"/>
            <a:ext cx="12236164" cy="62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0"/>
              </a:lnSpc>
            </a:pPr>
            <a:r>
              <a:rPr lang="en-US" sz="4158">
                <a:solidFill>
                  <a:srgbClr val="271C1A"/>
                </a:solidFill>
                <a:latin typeface="Bw Modelica 1"/>
                <a:ea typeface="Bw Modelica 1"/>
                <a:cs typeface="Bw Modelica 1"/>
                <a:sym typeface="Bw Modelica 1"/>
              </a:rPr>
              <a:t>LA VIDA Y LA LUZ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54937" y="2428880"/>
            <a:ext cx="17168702" cy="585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ignora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el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corazón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natural y con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resultado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4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Juan 1:4, 5.</a:t>
            </a: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4000"/>
            </a:blip>
            <a:stretch>
              <a:fillRect t="-9111" b="-9111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DOMINGO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34208" y="5940664"/>
            <a:ext cx="17424541" cy="1228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Cuando el amor de Cristo es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atesorado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en el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corazón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, ¿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se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verá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en la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vida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400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2 </a:t>
            </a:r>
            <a:r>
              <a:rPr lang="en-US" sz="2400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Corintios</a:t>
            </a:r>
            <a:r>
              <a:rPr lang="en-US" sz="2400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2:14, 15; 5:14.</a:t>
            </a:r>
            <a:endParaRPr lang="en-US" sz="4043" dirty="0">
              <a:solidFill>
                <a:srgbClr val="271C1A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t="-9111" b="-9111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1028700"/>
            <a:ext cx="4378864" cy="847724"/>
            <a:chOff x="0" y="0"/>
            <a:chExt cx="5838486" cy="1130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838407" cy="1130300"/>
            </a:xfrm>
            <a:custGeom>
              <a:avLst/>
              <a:gdLst/>
              <a:ahLst/>
              <a:cxnLst/>
              <a:rect l="l" t="t" r="r" b="b"/>
              <a:pathLst>
                <a:path w="5838407" h="1130300">
                  <a:moveTo>
                    <a:pt x="0" y="0"/>
                  </a:moveTo>
                  <a:lnTo>
                    <a:pt x="5838407" y="0"/>
                  </a:lnTo>
                  <a:lnTo>
                    <a:pt x="5838407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300"/>
            <a:ext cx="4328064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LUNES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34834" y="5669000"/>
            <a:ext cx="15876693" cy="2371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5"/>
              </a:lnSpc>
              <a:spcBef>
                <a:spcPct val="0"/>
              </a:spcBef>
            </a:pP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Cuando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aceptamos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a Jesús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como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nuestro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Salvador, ¿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necesidad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es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satisfecha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b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</a:br>
            <a:r>
              <a:rPr lang="en-US" sz="32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Juan 1:12, 13; 1 </a:t>
            </a:r>
            <a:r>
              <a:rPr lang="en-US" sz="3200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Corintios</a:t>
            </a:r>
            <a:r>
              <a:rPr lang="en-US" sz="32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1:4, 5; Romanos 5:1, 2.</a:t>
            </a:r>
            <a:endParaRPr lang="en-US" sz="5245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274452" y="1204586"/>
            <a:ext cx="11363368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31"/>
              </a:lnSpc>
            </a:pPr>
            <a:r>
              <a:rPr lang="en-US" sz="3860">
                <a:solidFill>
                  <a:srgbClr val="271C1A"/>
                </a:solidFill>
                <a:latin typeface="Bw Modelica 1"/>
                <a:ea typeface="Bw Modelica 1"/>
                <a:cs typeface="Bw Modelica 1"/>
                <a:sym typeface="Bw Modelica 1"/>
              </a:rPr>
              <a:t>PARTICIPANTES DE SU GRACIA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4378864" cy="847724"/>
            <a:chOff x="0" y="0"/>
            <a:chExt cx="5838486" cy="11302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38407" cy="1130300"/>
            </a:xfrm>
            <a:custGeom>
              <a:avLst/>
              <a:gdLst/>
              <a:ahLst/>
              <a:cxnLst/>
              <a:rect l="l" t="t" r="r" b="b"/>
              <a:pathLst>
                <a:path w="5838407" h="1130300">
                  <a:moveTo>
                    <a:pt x="0" y="0"/>
                  </a:moveTo>
                  <a:lnTo>
                    <a:pt x="5838407" y="0"/>
                  </a:lnTo>
                  <a:lnTo>
                    <a:pt x="5838407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6" name="Freeform 6"/>
          <p:cNvSpPr/>
          <p:nvPr/>
        </p:nvSpPr>
        <p:spPr>
          <a:xfrm>
            <a:off x="781650" y="2025301"/>
            <a:ext cx="7501142" cy="7232999"/>
          </a:xfrm>
          <a:custGeom>
            <a:avLst/>
            <a:gdLst/>
            <a:ahLst/>
            <a:cxnLst/>
            <a:rect l="l" t="t" r="r" b="b"/>
            <a:pathLst>
              <a:path w="7501142" h="7232999">
                <a:moveTo>
                  <a:pt x="0" y="0"/>
                </a:moveTo>
                <a:lnTo>
                  <a:pt x="7501142" y="0"/>
                </a:lnTo>
                <a:lnTo>
                  <a:pt x="7501142" y="7232999"/>
                </a:lnTo>
                <a:lnTo>
                  <a:pt x="0" y="72329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283" r="-14283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/>
          <p:cNvSpPr txBox="1"/>
          <p:nvPr/>
        </p:nvSpPr>
        <p:spPr>
          <a:xfrm>
            <a:off x="50800" y="1157300"/>
            <a:ext cx="4328064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LUNES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723684" y="3813198"/>
            <a:ext cx="7548313" cy="3590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5"/>
              </a:lnSpc>
              <a:spcBef>
                <a:spcPct val="0"/>
              </a:spcBef>
            </a:pP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Cuando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enfrentamos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problemas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y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dificultades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, ¿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cuál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es el consejo del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apóstol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Pablo? </a:t>
            </a:r>
            <a:r>
              <a:rPr lang="en-US" sz="240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Hebreos</a:t>
            </a:r>
            <a:r>
              <a:rPr lang="en-US" sz="240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4:16.</a:t>
            </a:r>
            <a:endParaRPr lang="en-US" sz="4745" dirty="0">
              <a:solidFill>
                <a:srgbClr val="302924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92706" y="3930042"/>
            <a:ext cx="12486474" cy="6356958"/>
          </a:xfrm>
          <a:custGeom>
            <a:avLst/>
            <a:gdLst/>
            <a:ahLst/>
            <a:cxnLst/>
            <a:rect l="l" t="t" r="r" b="b"/>
            <a:pathLst>
              <a:path w="12486474" h="6356958">
                <a:moveTo>
                  <a:pt x="0" y="0"/>
                </a:moveTo>
                <a:lnTo>
                  <a:pt x="12486474" y="0"/>
                </a:lnTo>
                <a:lnTo>
                  <a:pt x="12486474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310" b="-1531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932296" y="-68704"/>
            <a:ext cx="2423407" cy="18288000"/>
            <a:chOff x="0" y="0"/>
            <a:chExt cx="638264" cy="48165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8264" cy="4816592"/>
            </a:xfrm>
            <a:custGeom>
              <a:avLst/>
              <a:gdLst/>
              <a:ahLst/>
              <a:cxnLst/>
              <a:rect l="l" t="t" r="r" b="b"/>
              <a:pathLst>
                <a:path w="638264" h="4816592">
                  <a:moveTo>
                    <a:pt x="0" y="0"/>
                  </a:moveTo>
                  <a:lnTo>
                    <a:pt x="638264" y="0"/>
                  </a:lnTo>
                  <a:lnTo>
                    <a:pt x="638264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638264" cy="4816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0800" y="1157289"/>
            <a:ext cx="4632317" cy="590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LUNES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54937" y="2428880"/>
            <a:ext cx="17168702" cy="1228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c. Una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vez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que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nos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convertimos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en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hijos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Dios,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debemos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los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demás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4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Romanos 1:14, 15.</a:t>
            </a: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363</Words>
  <Application>Microsoft Office PowerPoint</Application>
  <PresentationFormat>Personalizado</PresentationFormat>
  <Paragraphs>47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6" baseType="lpstr">
      <vt:lpstr>Bw Modelica 1</vt:lpstr>
      <vt:lpstr>Bw Modelica 2</vt:lpstr>
      <vt:lpstr>Rubik</vt:lpstr>
      <vt:lpstr>Rubik Bold</vt:lpstr>
      <vt:lpstr>Arimo</vt:lpstr>
      <vt:lpstr>Calibri</vt:lpstr>
      <vt:lpstr>Arial</vt:lpstr>
      <vt:lpstr>Rubik Semi-Bold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Point Lección  9, Agosto  29 de 2026</dc:title>
  <cp:lastModifiedBy>Asosur Tesorería</cp:lastModifiedBy>
  <cp:revision>5</cp:revision>
  <dcterms:created xsi:type="dcterms:W3CDTF">2006-08-16T00:00:00Z</dcterms:created>
  <dcterms:modified xsi:type="dcterms:W3CDTF">2026-08-22T16:58:28Z</dcterms:modified>
  <dc:identifier>DAHTCJjB56M</dc:identifier>
</cp:coreProperties>
</file>