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8288000" cy="10287000"/>
  <p:notesSz cx="6858000" cy="9144000"/>
  <p:embeddedFontLst>
    <p:embeddedFont>
      <p:font typeface="Arimo" panose="020B0604020202020204" charset="0"/>
      <p:regular r:id="rId18"/>
    </p:embeddedFont>
    <p:embeddedFont>
      <p:font typeface="Bw Modelica 1" panose="020B0604020202020204" charset="0"/>
      <p:regular r:id="rId19"/>
    </p:embeddedFont>
    <p:embeddedFont>
      <p:font typeface="Bw Modelica 2" panose="020B0604020202020204" charset="0"/>
      <p:regular r:id="rId20"/>
    </p:embeddedFont>
    <p:embeddedFont>
      <p:font typeface="Rubik" panose="020B0604020202020204" charset="-79"/>
      <p:regular r:id="rId21"/>
    </p:embeddedFont>
    <p:embeddedFont>
      <p:font typeface="Rubik Bold" panose="020B0604020202020204" charset="-79"/>
      <p:regular r:id="rId22"/>
    </p:embeddedFont>
    <p:embeddedFont>
      <p:font typeface="Rubik Semi-Bold" panose="020B0604020202020204" charset="-79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809" r="-980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609373" y="-570363"/>
            <a:ext cx="3247990" cy="18466736"/>
            <a:chOff x="0" y="0"/>
            <a:chExt cx="855438" cy="48636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55438" cy="4863667"/>
            </a:xfrm>
            <a:custGeom>
              <a:avLst/>
              <a:gdLst/>
              <a:ahLst/>
              <a:cxnLst/>
              <a:rect l="l" t="t" r="r" b="b"/>
              <a:pathLst>
                <a:path w="855438" h="4863667">
                  <a:moveTo>
                    <a:pt x="0" y="0"/>
                  </a:moveTo>
                  <a:lnTo>
                    <a:pt x="855438" y="0"/>
                  </a:lnTo>
                  <a:lnTo>
                    <a:pt x="855438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855438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8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91831" y="7944728"/>
            <a:ext cx="15483073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spc="-10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CRECIENDO EN CRISTO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1017" y="6034950"/>
            <a:ext cx="17424541" cy="121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invitación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nos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extiende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Cristo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diariamente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0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Mateo 11:28, 29.</a:t>
            </a: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647" r="-56647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83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c. ¿Cuál es la clave para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experimentar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paz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mental?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Isaías 26:3, 4; Isaías 30:15.</a:t>
            </a: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1999"/>
            </a:blip>
            <a:stretch>
              <a:fillRect t="-9555" b="-955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289"/>
            <a:ext cx="4328064" cy="590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9394" y="5235155"/>
            <a:ext cx="15350754" cy="3023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6"/>
              </a:lnSpc>
              <a:spcBef>
                <a:spcPct val="0"/>
              </a:spcBef>
            </a:pP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¿Cuál es el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resultado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dejar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mente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se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concentre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Jesús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lugar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mirarse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uno </a:t>
            </a:r>
            <a:r>
              <a:rPr lang="en-US" sz="498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mismo</a:t>
            </a:r>
            <a:r>
              <a:rPr lang="en-US" sz="498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32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2 </a:t>
            </a:r>
            <a:r>
              <a:rPr lang="en-US" sz="32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32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3:18.</a:t>
            </a:r>
          </a:p>
          <a:p>
            <a:pPr algn="ctr">
              <a:lnSpc>
                <a:spcPts val="5976"/>
              </a:lnSpc>
              <a:spcBef>
                <a:spcPct val="0"/>
              </a:spcBef>
            </a:pPr>
            <a:endParaRPr lang="en-US" sz="4980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820698" y="892976"/>
            <a:ext cx="12423488" cy="1495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4"/>
              </a:lnSpc>
              <a:spcBef>
                <a:spcPct val="0"/>
              </a:spcBef>
            </a:pPr>
            <a:r>
              <a:rPr lang="en-US" sz="4928">
                <a:solidFill>
                  <a:srgbClr val="302924"/>
                </a:solidFill>
                <a:latin typeface="Bw Modelica 1"/>
                <a:ea typeface="Bw Modelica 1"/>
                <a:cs typeface="Bw Modelica 1"/>
                <a:sym typeface="Bw Modelica 1"/>
              </a:rPr>
              <a:t>CONTEMPLAR NOS AYUDA A CAMBIAR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2551864" y="4342382"/>
            <a:ext cx="13184272" cy="5944618"/>
          </a:xfrm>
          <a:custGeom>
            <a:avLst/>
            <a:gdLst/>
            <a:ahLst/>
            <a:cxnLst/>
            <a:rect l="l" t="t" r="r" b="b"/>
            <a:pathLst>
              <a:path w="13184272" h="5944618">
                <a:moveTo>
                  <a:pt x="0" y="0"/>
                </a:moveTo>
                <a:lnTo>
                  <a:pt x="13184272" y="0"/>
                </a:lnTo>
                <a:lnTo>
                  <a:pt x="13184272" y="5944618"/>
                </a:lnTo>
                <a:lnTo>
                  <a:pt x="0" y="5944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73" b="-4651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MIERCOLES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6674" y="2123079"/>
            <a:ext cx="15574652" cy="244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podemos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aprender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cambio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experimentaron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discípulos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después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haber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estado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con Cristo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trabajo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misionero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diario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Hechos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4:13.</a:t>
            </a: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29463" y="0"/>
            <a:ext cx="7658537" cy="10287000"/>
          </a:xfrm>
          <a:custGeom>
            <a:avLst/>
            <a:gdLst/>
            <a:ahLst/>
            <a:cxnLst/>
            <a:rect l="l" t="t" r="r" b="b"/>
            <a:pathLst>
              <a:path w="7658537" h="10287000">
                <a:moveTo>
                  <a:pt x="0" y="0"/>
                </a:moveTo>
                <a:lnTo>
                  <a:pt x="7658537" y="0"/>
                </a:lnTo>
                <a:lnTo>
                  <a:pt x="76585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586" r="-7739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3600450" cy="10287000"/>
            <a:chOff x="0" y="0"/>
            <a:chExt cx="948267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629463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9582" y="5151769"/>
            <a:ext cx="11557594" cy="2447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maravillosa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promesa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ha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dejado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Jesús para sus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seguidores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enfrentan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desafíos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un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mundo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hostil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Mateo 28:20.</a:t>
            </a: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88767" y="1157299"/>
            <a:ext cx="11294089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Bw Modelica 1"/>
                <a:ea typeface="Bw Modelica 1"/>
                <a:cs typeface="Bw Modelica 1"/>
                <a:sym typeface="Bw Modelica 1"/>
              </a:rPr>
              <a:t>UNA PROMESA PARA NOSOTROS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2921372"/>
            <a:ext cx="18288000" cy="7365628"/>
          </a:xfrm>
          <a:custGeom>
            <a:avLst/>
            <a:gdLst/>
            <a:ahLst/>
            <a:cxnLst/>
            <a:rect l="l" t="t" r="r" b="b"/>
            <a:pathLst>
              <a:path w="18288000" h="7365628">
                <a:moveTo>
                  <a:pt x="0" y="0"/>
                </a:moveTo>
                <a:lnTo>
                  <a:pt x="18288000" y="0"/>
                </a:lnTo>
                <a:lnTo>
                  <a:pt x="18288000" y="7365628"/>
                </a:lnTo>
                <a:lnTo>
                  <a:pt x="0" y="736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555" b="-3255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" name="Group 5"/>
          <p:cNvGrpSpPr/>
          <p:nvPr/>
        </p:nvGrpSpPr>
        <p:grpSpPr>
          <a:xfrm>
            <a:off x="15193149" y="88963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JUEVES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92764" y="759929"/>
            <a:ext cx="12071954" cy="210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2"/>
              </a:lnSpc>
            </a:pP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importante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instrucción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dejó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Jesús a sus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discípulos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que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supieran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hacer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tiempo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34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necesidad</a:t>
            </a:r>
            <a:r>
              <a:rPr lang="en-US" sz="34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16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16:23, 24; Juan 14:16–18.</a:t>
            </a:r>
          </a:p>
          <a:p>
            <a:pPr algn="ctr">
              <a:lnSpc>
                <a:spcPts val="4132"/>
              </a:lnSpc>
            </a:pPr>
            <a:endParaRPr lang="en-US" sz="34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074253" y="8862778"/>
            <a:ext cx="2790780" cy="791044"/>
            <a:chOff x="0" y="0"/>
            <a:chExt cx="3721040" cy="1054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</a:blip>
            <a:stretch>
              <a:fillRect t="-9277" b="-927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3257769" y="3483421"/>
            <a:ext cx="11772462" cy="214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35"/>
              </a:lnSpc>
            </a:pPr>
            <a:r>
              <a:rPr lang="en-US" sz="1231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MISIONEROS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3266" y="2668249"/>
            <a:ext cx="7501468" cy="1231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7"/>
              </a:lnSpc>
            </a:pPr>
            <a:r>
              <a:rPr lang="en-US" sz="7005" spc="286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MINUTOS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94"/>
            <a:ext cx="18288000" cy="4111019"/>
          </a:xfrm>
          <a:custGeom>
            <a:avLst/>
            <a:gdLst/>
            <a:ahLst/>
            <a:cxnLst/>
            <a:rect l="l" t="t" r="r" b="b"/>
            <a:pathLst>
              <a:path w="18288000" h="4111019">
                <a:moveTo>
                  <a:pt x="0" y="0"/>
                </a:moveTo>
                <a:lnTo>
                  <a:pt x="18288000" y="0"/>
                </a:lnTo>
                <a:lnTo>
                  <a:pt x="18288000" y="4111019"/>
                </a:lnTo>
                <a:lnTo>
                  <a:pt x="0" y="4111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7351" b="-8322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4110025"/>
            <a:chOff x="0" y="0"/>
            <a:chExt cx="24383999" cy="54800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5480067"/>
            </a:xfrm>
            <a:custGeom>
              <a:avLst/>
              <a:gdLst/>
              <a:ahLst/>
              <a:cxnLst/>
              <a:rect l="l" t="t" r="r" b="b"/>
              <a:pathLst>
                <a:path w="24384000" h="5480067">
                  <a:moveTo>
                    <a:pt x="0" y="0"/>
                  </a:moveTo>
                  <a:lnTo>
                    <a:pt x="24384000" y="0"/>
                  </a:lnTo>
                  <a:lnTo>
                    <a:pt x="24384000" y="5480067"/>
                  </a:lnTo>
                  <a:lnTo>
                    <a:pt x="0" y="5480067"/>
                  </a:lnTo>
                  <a:close/>
                </a:path>
              </a:pathLst>
            </a:custGeom>
            <a:solidFill>
              <a:srgbClr val="000000">
                <a:alpha val="70980"/>
              </a:srgbClr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71318" y="5786294"/>
            <a:ext cx="16945363" cy="47625"/>
            <a:chOff x="0" y="0"/>
            <a:chExt cx="22593817" cy="63500"/>
          </a:xfrm>
        </p:grpSpPr>
        <p:sp>
          <p:nvSpPr>
            <p:cNvPr id="6" name="Freeform 6"/>
            <p:cNvSpPr/>
            <p:nvPr/>
          </p:nvSpPr>
          <p:spPr>
            <a:xfrm>
              <a:off x="31750" y="0"/>
              <a:ext cx="22530308" cy="63500"/>
            </a:xfrm>
            <a:custGeom>
              <a:avLst/>
              <a:gdLst/>
              <a:ahLst/>
              <a:cxnLst/>
              <a:rect l="l" t="t" r="r" b="b"/>
              <a:pathLst>
                <a:path w="22530308" h="63500">
                  <a:moveTo>
                    <a:pt x="0" y="0"/>
                  </a:moveTo>
                  <a:lnTo>
                    <a:pt x="22530308" y="0"/>
                  </a:lnTo>
                  <a:lnTo>
                    <a:pt x="22530308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952635" y="5762482"/>
            <a:ext cx="540500" cy="47625"/>
            <a:chOff x="0" y="0"/>
            <a:chExt cx="720667" cy="63500"/>
          </a:xfrm>
        </p:grpSpPr>
        <p:sp>
          <p:nvSpPr>
            <p:cNvPr id="8" name="Freeform 8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9" name="Group 9"/>
          <p:cNvGrpSpPr/>
          <p:nvPr/>
        </p:nvGrpSpPr>
        <p:grpSpPr>
          <a:xfrm rot="-5400000">
            <a:off x="5318018" y="5762482"/>
            <a:ext cx="540500" cy="47625"/>
            <a:chOff x="0" y="0"/>
            <a:chExt cx="720667" cy="63500"/>
          </a:xfrm>
        </p:grpSpPr>
        <p:sp>
          <p:nvSpPr>
            <p:cNvPr id="10" name="Freeform 10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8718738" y="5762482"/>
            <a:ext cx="540500" cy="47625"/>
            <a:chOff x="0" y="0"/>
            <a:chExt cx="720667" cy="63500"/>
          </a:xfrm>
        </p:grpSpPr>
        <p:sp>
          <p:nvSpPr>
            <p:cNvPr id="12" name="Freeform 12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2016860" y="5762482"/>
            <a:ext cx="540500" cy="47625"/>
            <a:chOff x="0" y="0"/>
            <a:chExt cx="720667" cy="63500"/>
          </a:xfrm>
        </p:grpSpPr>
        <p:sp>
          <p:nvSpPr>
            <p:cNvPr id="14" name="Freeform 14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5" name="Group 15"/>
          <p:cNvGrpSpPr/>
          <p:nvPr/>
        </p:nvGrpSpPr>
        <p:grpSpPr>
          <a:xfrm rot="-5400000">
            <a:off x="15484840" y="5762482"/>
            <a:ext cx="540500" cy="47625"/>
            <a:chOff x="0" y="0"/>
            <a:chExt cx="720667" cy="63500"/>
          </a:xfrm>
        </p:grpSpPr>
        <p:sp>
          <p:nvSpPr>
            <p:cNvPr id="16" name="Freeform 16"/>
            <p:cNvSpPr/>
            <p:nvPr/>
          </p:nvSpPr>
          <p:spPr>
            <a:xfrm>
              <a:off x="31750" y="0"/>
              <a:ext cx="657225" cy="63500"/>
            </a:xfrm>
            <a:custGeom>
              <a:avLst/>
              <a:gdLst/>
              <a:ahLst/>
              <a:cxnLst/>
              <a:rect l="l" t="t" r="r" b="b"/>
              <a:pathLst>
                <a:path w="657225" h="63500">
                  <a:moveTo>
                    <a:pt x="0" y="0"/>
                  </a:moveTo>
                  <a:lnTo>
                    <a:pt x="657225" y="0"/>
                  </a:lnTo>
                  <a:lnTo>
                    <a:pt x="657225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556" y="6342295"/>
            <a:ext cx="3162360" cy="3162360"/>
            <a:chOff x="0" y="0"/>
            <a:chExt cx="4216480" cy="421648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719" r="-3771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15868" y="6342295"/>
            <a:ext cx="3162360" cy="3162360"/>
            <a:chOff x="0" y="0"/>
            <a:chExt cx="4216480" cy="42164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038" r="-4633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700866" y="6342295"/>
            <a:ext cx="3162360" cy="3162360"/>
            <a:chOff x="0" y="0"/>
            <a:chExt cx="4216480" cy="42164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145" r="-56827" b="-2145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638401" y="6342295"/>
            <a:ext cx="3162360" cy="3162360"/>
            <a:chOff x="0" y="0"/>
            <a:chExt cx="4216480" cy="421648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5257" t="-26692" r="-4525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143626" y="6342295"/>
            <a:ext cx="3162360" cy="3162360"/>
            <a:chOff x="0" y="0"/>
            <a:chExt cx="4216480" cy="421648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216527" cy="4216527"/>
            </a:xfrm>
            <a:custGeom>
              <a:avLst/>
              <a:gdLst/>
              <a:ahLst/>
              <a:cxnLst/>
              <a:rect l="l" t="t" r="r" b="b"/>
              <a:pathLst>
                <a:path w="4216527" h="4216527">
                  <a:moveTo>
                    <a:pt x="0" y="0"/>
                  </a:moveTo>
                  <a:lnTo>
                    <a:pt x="3252470" y="0"/>
                  </a:lnTo>
                  <a:cubicBezTo>
                    <a:pt x="3784219" y="0"/>
                    <a:pt x="4216527" y="432308"/>
                    <a:pt x="4216527" y="964057"/>
                  </a:cubicBezTo>
                  <a:lnTo>
                    <a:pt x="4216527" y="4216527"/>
                  </a:lnTo>
                  <a:lnTo>
                    <a:pt x="0" y="4216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5187" r="-2518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370208" y="424129"/>
            <a:ext cx="9547584" cy="173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30"/>
              </a:lnSpc>
            </a:pPr>
            <a:r>
              <a:rPr lang="en-US" sz="7275" b="1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LECCIÓN DE REPASO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80827" y="4933994"/>
            <a:ext cx="3357806" cy="323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2"/>
              </a:lnSpc>
            </a:pPr>
            <a:r>
              <a:rPr lang="en-US" sz="215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LA OBRA DEL ESPÍRITU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80406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DOMINGO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53216" y="4791063"/>
            <a:ext cx="3077508" cy="323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7"/>
              </a:lnSpc>
            </a:pPr>
            <a:r>
              <a:rPr lang="en-US" sz="2156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VIViENDO POR FE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08850" y="4752998"/>
            <a:ext cx="3108894" cy="657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4"/>
              </a:lnSpc>
            </a:pPr>
            <a:r>
              <a:rPr lang="en-US" sz="2129" b="1">
                <a:solidFill>
                  <a:srgbClr val="271C1A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SALVACIÓN: UN DON GRATUITO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214079" y="4876800"/>
            <a:ext cx="3372402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2"/>
              </a:lnSpc>
            </a:pPr>
            <a:r>
              <a:rPr lang="en-US" sz="1935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DOS ERRORES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962458" y="4867308"/>
            <a:ext cx="3251621" cy="657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8"/>
              </a:lnSpc>
            </a:pPr>
            <a:r>
              <a:rPr lang="en-US" sz="2132" b="1">
                <a:solidFill>
                  <a:srgbClr val="271C1A"/>
                </a:solidFill>
                <a:latin typeface="Rubik Bold"/>
                <a:ea typeface="Rubik Bold"/>
                <a:cs typeface="Rubik Bold"/>
                <a:sym typeface="Rubik Bold"/>
              </a:rPr>
              <a:t>SER UNA NUEVA CRIATURA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85864" y="3775036"/>
            <a:ext cx="2490362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LUNES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66825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MARTES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072898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MIERCOLES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378229" y="3775036"/>
            <a:ext cx="2476050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8"/>
              </a:lnSpc>
            </a:pPr>
            <a:r>
              <a:rPr lang="en-US" sz="2499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JUEVES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0" y="2241511"/>
            <a:ext cx="18288000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975" b="1" spc="-79">
                <a:solidFill>
                  <a:srgbClr val="FFFFFF"/>
                </a:solidFill>
                <a:latin typeface="Rubik Semi-Bold"/>
                <a:ea typeface="Rubik Semi-Bold"/>
                <a:cs typeface="Rubik Semi-Bold"/>
                <a:sym typeface="Rubik Semi-Bold"/>
              </a:rPr>
              <a:t>La Prueba de Discipulado</a:t>
            </a:r>
          </a:p>
          <a:p>
            <a:pPr algn="ctr">
              <a:lnSpc>
                <a:spcPts val="5970"/>
              </a:lnSpc>
            </a:pPr>
            <a:endParaRPr lang="en-US" sz="4975" b="1" spc="-79">
              <a:solidFill>
                <a:srgbClr val="FFFFFF"/>
              </a:solidFill>
              <a:latin typeface="Rubik Semi-Bold"/>
              <a:ea typeface="Rubik Semi-Bold"/>
              <a:cs typeface="Rubik Semi-Bold"/>
              <a:sym typeface="Rubik Semi-Bold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AEBEB-2FBB-2DA2-8950-93CEB771D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1D3C58-7D85-D69C-DD96-6EC4A477E20E}"/>
              </a:ext>
            </a:extLst>
          </p:cNvPr>
          <p:cNvSpPr/>
          <p:nvPr/>
        </p:nvSpPr>
        <p:spPr>
          <a:xfrm>
            <a:off x="0" y="0"/>
            <a:ext cx="18297525" cy="10287000"/>
          </a:xfrm>
          <a:custGeom>
            <a:avLst/>
            <a:gdLst/>
            <a:ahLst/>
            <a:cxnLst/>
            <a:rect l="l" t="t" r="r" b="b"/>
            <a:pathLst>
              <a:path w="18297525" h="10287000">
                <a:moveTo>
                  <a:pt x="0" y="0"/>
                </a:moveTo>
                <a:lnTo>
                  <a:pt x="18297525" y="0"/>
                </a:lnTo>
                <a:lnTo>
                  <a:pt x="18297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809" r="-980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B429B9-DB59-D365-3C82-5BF1B4904AF9}"/>
              </a:ext>
            </a:extLst>
          </p:cNvPr>
          <p:cNvGrpSpPr/>
          <p:nvPr/>
        </p:nvGrpSpPr>
        <p:grpSpPr>
          <a:xfrm rot="-5400000">
            <a:off x="7609373" y="-570363"/>
            <a:ext cx="3247990" cy="18466736"/>
            <a:chOff x="0" y="0"/>
            <a:chExt cx="855438" cy="4863667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F221191-5DCA-AEB9-8F50-AC34E055501A}"/>
                </a:ext>
              </a:extLst>
            </p:cNvPr>
            <p:cNvSpPr/>
            <p:nvPr/>
          </p:nvSpPr>
          <p:spPr>
            <a:xfrm>
              <a:off x="0" y="0"/>
              <a:ext cx="855438" cy="4863667"/>
            </a:xfrm>
            <a:custGeom>
              <a:avLst/>
              <a:gdLst/>
              <a:ahLst/>
              <a:cxnLst/>
              <a:rect l="l" t="t" r="r" b="b"/>
              <a:pathLst>
                <a:path w="855438" h="4863667">
                  <a:moveTo>
                    <a:pt x="0" y="0"/>
                  </a:moveTo>
                  <a:lnTo>
                    <a:pt x="855438" y="0"/>
                  </a:lnTo>
                  <a:lnTo>
                    <a:pt x="855438" y="4863667"/>
                  </a:lnTo>
                  <a:lnTo>
                    <a:pt x="0" y="4863667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E70DE49-C764-7A9A-B87B-6B1E08F74ACD}"/>
                </a:ext>
              </a:extLst>
            </p:cNvPr>
            <p:cNvSpPr txBox="1"/>
            <p:nvPr/>
          </p:nvSpPr>
          <p:spPr>
            <a:xfrm>
              <a:off x="0" y="0"/>
              <a:ext cx="855438" cy="48636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E41304A-6322-6494-88D2-95436558C923}"/>
              </a:ext>
            </a:extLst>
          </p:cNvPr>
          <p:cNvGrpSpPr/>
          <p:nvPr/>
        </p:nvGrpSpPr>
        <p:grpSpPr>
          <a:xfrm>
            <a:off x="0" y="817589"/>
            <a:ext cx="4733917" cy="847724"/>
            <a:chOff x="0" y="0"/>
            <a:chExt cx="6311889" cy="113029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FB1265B-AFFD-6E60-6E62-F4AEF3A2E341}"/>
                </a:ext>
              </a:extLst>
            </p:cNvPr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0AC9FDA-B5B8-AE64-572B-035513B1EB0E}"/>
              </a:ext>
            </a:extLst>
          </p:cNvPr>
          <p:cNvGrpSpPr/>
          <p:nvPr/>
        </p:nvGrpSpPr>
        <p:grpSpPr>
          <a:xfrm>
            <a:off x="14989949" y="8941925"/>
            <a:ext cx="3118000" cy="1028700"/>
            <a:chOff x="0" y="0"/>
            <a:chExt cx="4157333" cy="13716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439F3C0-59BC-0731-8788-A44855A09902}"/>
                </a:ext>
              </a:extLst>
            </p:cNvPr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13BCB04F-4ADE-8860-D298-EE44385104F8}"/>
              </a:ext>
            </a:extLst>
          </p:cNvPr>
          <p:cNvSpPr txBox="1"/>
          <p:nvPr/>
        </p:nvSpPr>
        <p:spPr>
          <a:xfrm>
            <a:off x="50800" y="946189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LECCIÓN 8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FB69CAB-0112-06F6-6E63-521D913500A9}"/>
              </a:ext>
            </a:extLst>
          </p:cNvPr>
          <p:cNvSpPr txBox="1"/>
          <p:nvPr/>
        </p:nvSpPr>
        <p:spPr>
          <a:xfrm>
            <a:off x="1491831" y="7944728"/>
            <a:ext cx="15483073" cy="94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1"/>
              </a:lnSpc>
              <a:spcBef>
                <a:spcPct val="0"/>
              </a:spcBef>
            </a:pPr>
            <a:r>
              <a:rPr lang="en-US" sz="6575" spc="-10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1"/>
                <a:ea typeface="Bw Modelica 1"/>
                <a:cs typeface="Bw Modelica 1"/>
                <a:sym typeface="Bw Modelica 1"/>
              </a:rPr>
              <a:t>CRECIENDO EN CRISTO</a:t>
            </a:r>
          </a:p>
        </p:txBody>
      </p:sp>
    </p:spTree>
    <p:extLst>
      <p:ext uri="{BB962C8B-B14F-4D97-AF65-F5344CB8AC3E}">
        <p14:creationId xmlns:p14="http://schemas.microsoft.com/office/powerpoint/2010/main" val="342197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92706" y="3930042"/>
            <a:ext cx="12486474" cy="6356958"/>
          </a:xfrm>
          <a:custGeom>
            <a:avLst/>
            <a:gdLst/>
            <a:ahLst/>
            <a:cxnLst/>
            <a:rect l="l" t="t" r="r" b="b"/>
            <a:pathLst>
              <a:path w="12486474" h="6356958">
                <a:moveTo>
                  <a:pt x="0" y="0"/>
                </a:moveTo>
                <a:lnTo>
                  <a:pt x="12486474" y="0"/>
                </a:lnTo>
                <a:lnTo>
                  <a:pt x="1248647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604" b="-26604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 DOMINGO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87475" y="1114434"/>
            <a:ext cx="12236164" cy="628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0"/>
              </a:lnSpc>
            </a:pPr>
            <a:r>
              <a:rPr lang="en-US" sz="4158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CLAVES PARA EL CRECER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4937" y="2428880"/>
            <a:ext cx="17168702" cy="183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Cómo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ilustra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la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Escritura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el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desarrollo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cristiano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Isaías 61:3; 1 Pedro 2:2; </a:t>
            </a:r>
            <a:r>
              <a:rPr lang="en-US" sz="2400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Efesios</a:t>
            </a:r>
            <a:r>
              <a:rPr lang="en-US" sz="24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4:14, 15; Marcos 4:26, 27.</a:t>
            </a: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4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DOMINGO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4208" y="5940664"/>
            <a:ext cx="17424541" cy="183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ilustra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dependencia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Cristo para el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crecimiento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y el </a:t>
            </a:r>
            <a:r>
              <a:rPr lang="en-US" sz="4043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desarrollo</a:t>
            </a:r>
            <a:r>
              <a:rPr lang="en-US" sz="4043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Oseas 14:5–7; 1 </a:t>
            </a:r>
            <a:r>
              <a:rPr lang="en-US" sz="2400" dirty="0" err="1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Corintios</a:t>
            </a:r>
            <a:r>
              <a:rPr lang="en-US" sz="2400" dirty="0">
                <a:solidFill>
                  <a:srgbClr val="271C1A"/>
                </a:solidFill>
                <a:latin typeface="Bw Modelica 2"/>
                <a:ea typeface="Bw Modelica 2"/>
                <a:cs typeface="Bw Modelica 2"/>
                <a:sym typeface="Bw Modelica 2"/>
              </a:rPr>
              <a:t> 3:6, 7.</a:t>
            </a: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271C1A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t="-9111" b="-9111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34834" y="5669000"/>
            <a:ext cx="15876693" cy="3162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5"/>
              </a:lnSpc>
              <a:spcBef>
                <a:spcPct val="0"/>
              </a:spcBef>
            </a:pP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Qué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punto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importante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enfatizó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nuestro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Señor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 sus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discípulos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justo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antes de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terminar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su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ministerio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5245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terrenal</a:t>
            </a:r>
            <a:r>
              <a:rPr lang="en-US" sz="5245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? </a:t>
            </a:r>
            <a:r>
              <a:rPr lang="en-US" sz="32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Juan 15:4–7.</a:t>
            </a:r>
          </a:p>
          <a:p>
            <a:pPr algn="ctr">
              <a:lnSpc>
                <a:spcPts val="6294"/>
              </a:lnSpc>
              <a:spcBef>
                <a:spcPct val="0"/>
              </a:spcBef>
            </a:pPr>
            <a:endParaRPr lang="en-US" sz="5245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4452" y="1204586"/>
            <a:ext cx="11363368" cy="59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31"/>
              </a:lnSpc>
            </a:pPr>
            <a:r>
              <a:rPr lang="en-US" sz="3860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NUESTRA CONDICIÓN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4378864" cy="847724"/>
            <a:chOff x="0" y="0"/>
            <a:chExt cx="5838486" cy="11302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38407" cy="1130300"/>
            </a:xfrm>
            <a:custGeom>
              <a:avLst/>
              <a:gdLst/>
              <a:ahLst/>
              <a:cxnLst/>
              <a:rect l="l" t="t" r="r" b="b"/>
              <a:pathLst>
                <a:path w="5838407" h="1130300">
                  <a:moveTo>
                    <a:pt x="0" y="0"/>
                  </a:moveTo>
                  <a:lnTo>
                    <a:pt x="5838407" y="0"/>
                  </a:lnTo>
                  <a:lnTo>
                    <a:pt x="5838407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068508" y="8862778"/>
            <a:ext cx="2790780" cy="791044"/>
            <a:chOff x="0" y="0"/>
            <a:chExt cx="3721040" cy="10547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21100" cy="1054735"/>
            </a:xfrm>
            <a:custGeom>
              <a:avLst/>
              <a:gdLst/>
              <a:ahLst/>
              <a:cxnLst/>
              <a:rect l="l" t="t" r="r" b="b"/>
              <a:pathLst>
                <a:path w="3721100" h="1054735">
                  <a:moveTo>
                    <a:pt x="0" y="0"/>
                  </a:moveTo>
                  <a:lnTo>
                    <a:pt x="3721100" y="0"/>
                  </a:lnTo>
                  <a:lnTo>
                    <a:pt x="3721100" y="1054735"/>
                  </a:lnTo>
                  <a:lnTo>
                    <a:pt x="0" y="1054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9223" r="1" b="-49222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6" name="Freeform 6"/>
          <p:cNvSpPr/>
          <p:nvPr/>
        </p:nvSpPr>
        <p:spPr>
          <a:xfrm>
            <a:off x="781650" y="2025301"/>
            <a:ext cx="7501142" cy="7232999"/>
          </a:xfrm>
          <a:custGeom>
            <a:avLst/>
            <a:gdLst/>
            <a:ahLst/>
            <a:cxnLst/>
            <a:rect l="l" t="t" r="r" b="b"/>
            <a:pathLst>
              <a:path w="7501142" h="7232999">
                <a:moveTo>
                  <a:pt x="0" y="0"/>
                </a:moveTo>
                <a:lnTo>
                  <a:pt x="7501142" y="0"/>
                </a:lnTo>
                <a:lnTo>
                  <a:pt x="7501142" y="7232999"/>
                </a:lnTo>
                <a:lnTo>
                  <a:pt x="0" y="7232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2188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50800" y="1157300"/>
            <a:ext cx="4328064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EFEFE"/>
                </a:solidFill>
                <a:latin typeface="Bw Modelica 1"/>
                <a:ea typeface="Bw Modelica 1"/>
                <a:cs typeface="Bw Modelica 1"/>
                <a:sym typeface="Bw Modelica 1"/>
              </a:rPr>
              <a:t>LUNES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23684" y="3813198"/>
            <a:ext cx="7548313" cy="2875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5"/>
              </a:lnSpc>
              <a:spcBef>
                <a:spcPct val="0"/>
              </a:spcBef>
            </a:pP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b. ¿Cuál es el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secreto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para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crecer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745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en</a:t>
            </a:r>
            <a:r>
              <a:rPr lang="en-US" sz="4745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Cristo? </a:t>
            </a:r>
            <a:r>
              <a:rPr lang="en-US" sz="24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Colosenses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2:6; </a:t>
            </a:r>
            <a:r>
              <a:rPr lang="en-US" sz="2400" dirty="0" err="1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Hebreos</a:t>
            </a:r>
            <a:r>
              <a:rPr lang="en-US" sz="2400" dirty="0">
                <a:solidFill>
                  <a:srgbClr val="302924"/>
                </a:solidFill>
                <a:latin typeface="Bw Modelica 2"/>
                <a:ea typeface="Bw Modelica 2"/>
                <a:cs typeface="Bw Modelica 2"/>
                <a:sym typeface="Bw Modelica 2"/>
              </a:rPr>
              <a:t> 10:38.</a:t>
            </a:r>
          </a:p>
          <a:p>
            <a:pPr algn="ctr">
              <a:lnSpc>
                <a:spcPts val="5694"/>
              </a:lnSpc>
              <a:spcBef>
                <a:spcPct val="0"/>
              </a:spcBef>
            </a:pPr>
            <a:endParaRPr lang="en-US" sz="4745" dirty="0">
              <a:solidFill>
                <a:srgbClr val="302924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023BC3B9-ADB2-CEBC-8846-3994D7DD6751}"/>
              </a:ext>
            </a:extLst>
          </p:cNvPr>
          <p:cNvGrpSpPr/>
          <p:nvPr/>
        </p:nvGrpSpPr>
        <p:grpSpPr>
          <a:xfrm rot="-5400000">
            <a:off x="7932296" y="-68704"/>
            <a:ext cx="2423407" cy="18288000"/>
            <a:chOff x="0" y="0"/>
            <a:chExt cx="638264" cy="4816593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6878A552-360D-C35B-239B-389428C571A4}"/>
                </a:ext>
              </a:extLst>
            </p:cNvPr>
            <p:cNvSpPr/>
            <p:nvPr/>
          </p:nvSpPr>
          <p:spPr>
            <a:xfrm>
              <a:off x="0" y="0"/>
              <a:ext cx="638264" cy="4816592"/>
            </a:xfrm>
            <a:custGeom>
              <a:avLst/>
              <a:gdLst/>
              <a:ahLst/>
              <a:cxnLst/>
              <a:rect l="l" t="t" r="r" b="b"/>
              <a:pathLst>
                <a:path w="638264" h="4816592">
                  <a:moveTo>
                    <a:pt x="0" y="0"/>
                  </a:moveTo>
                  <a:lnTo>
                    <a:pt x="638264" y="0"/>
                  </a:lnTo>
                  <a:lnTo>
                    <a:pt x="638264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641AE868-78EB-5860-4BA4-C92064714F92}"/>
                </a:ext>
              </a:extLst>
            </p:cNvPr>
            <p:cNvSpPr txBox="1"/>
            <p:nvPr/>
          </p:nvSpPr>
          <p:spPr>
            <a:xfrm>
              <a:off x="0" y="0"/>
              <a:ext cx="638264" cy="4816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35502" y="0"/>
            <a:ext cx="7252498" cy="10287000"/>
          </a:xfrm>
          <a:custGeom>
            <a:avLst/>
            <a:gdLst/>
            <a:ahLst/>
            <a:cxnLst/>
            <a:rect l="l" t="t" r="r" b="b"/>
            <a:pathLst>
              <a:path w="7252498" h="10287000">
                <a:moveTo>
                  <a:pt x="0" y="0"/>
                </a:moveTo>
                <a:lnTo>
                  <a:pt x="7252498" y="0"/>
                </a:lnTo>
                <a:lnTo>
                  <a:pt x="72524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273" r="-92013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0487930" y="0"/>
            <a:ext cx="3600450" cy="10287000"/>
            <a:chOff x="0" y="0"/>
            <a:chExt cx="948267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8267" cy="2709333"/>
            </a:xfrm>
            <a:custGeom>
              <a:avLst/>
              <a:gdLst/>
              <a:ahLst/>
              <a:cxnLst/>
              <a:rect l="l" t="t" r="r" b="b"/>
              <a:pathLst>
                <a:path w="948267" h="2709333">
                  <a:moveTo>
                    <a:pt x="0" y="0"/>
                  </a:moveTo>
                  <a:lnTo>
                    <a:pt x="948267" y="0"/>
                  </a:lnTo>
                  <a:lnTo>
                    <a:pt x="948267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948267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524084" y="0"/>
            <a:ext cx="4516664" cy="10287000"/>
            <a:chOff x="0" y="0"/>
            <a:chExt cx="1189574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574" cy="2709333"/>
            </a:xfrm>
            <a:custGeom>
              <a:avLst/>
              <a:gdLst/>
              <a:ahLst/>
              <a:cxnLst/>
              <a:rect l="l" t="t" r="r" b="b"/>
              <a:pathLst>
                <a:path w="1189574" h="2709333">
                  <a:moveTo>
                    <a:pt x="0" y="0"/>
                  </a:moveTo>
                  <a:lnTo>
                    <a:pt x="1189574" y="0"/>
                  </a:lnTo>
                  <a:lnTo>
                    <a:pt x="118957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9574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2788" y="0"/>
            <a:ext cx="2745885" cy="10287000"/>
            <a:chOff x="0" y="0"/>
            <a:chExt cx="723196" cy="27093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3196" cy="2709333"/>
            </a:xfrm>
            <a:custGeom>
              <a:avLst/>
              <a:gdLst/>
              <a:ahLst/>
              <a:cxnLst/>
              <a:rect l="l" t="t" r="r" b="b"/>
              <a:pathLst>
                <a:path w="723196" h="2709333">
                  <a:moveTo>
                    <a:pt x="0" y="0"/>
                  </a:moveTo>
                  <a:lnTo>
                    <a:pt x="723196" y="0"/>
                  </a:lnTo>
                  <a:lnTo>
                    <a:pt x="72319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C0B281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723196" cy="2709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1028700"/>
            <a:ext cx="4733917" cy="847724"/>
            <a:chOff x="0" y="0"/>
            <a:chExt cx="6311889" cy="11302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11900" cy="1130300"/>
            </a:xfrm>
            <a:custGeom>
              <a:avLst/>
              <a:gdLst/>
              <a:ahLst/>
              <a:cxnLst/>
              <a:rect l="l" t="t" r="r" b="b"/>
              <a:pathLst>
                <a:path w="6311900" h="1130300">
                  <a:moveTo>
                    <a:pt x="0" y="0"/>
                  </a:moveTo>
                  <a:lnTo>
                    <a:pt x="6311900" y="0"/>
                  </a:lnTo>
                  <a:lnTo>
                    <a:pt x="6311900" y="1130300"/>
                  </a:lnTo>
                  <a:lnTo>
                    <a:pt x="0" y="1130300"/>
                  </a:lnTo>
                  <a:close/>
                </a:path>
              </a:pathLst>
            </a:custGeom>
            <a:solidFill>
              <a:srgbClr val="271C1A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040749" y="8743950"/>
            <a:ext cx="3118000" cy="1028700"/>
            <a:chOff x="0" y="0"/>
            <a:chExt cx="4157333" cy="1371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157345" cy="1371600"/>
            </a:xfrm>
            <a:custGeom>
              <a:avLst/>
              <a:gdLst/>
              <a:ahLst/>
              <a:cxnLst/>
              <a:rect l="l" t="t" r="r" b="b"/>
              <a:pathLst>
                <a:path w="4157345" h="1371600">
                  <a:moveTo>
                    <a:pt x="0" y="0"/>
                  </a:moveTo>
                  <a:lnTo>
                    <a:pt x="4157345" y="0"/>
                  </a:lnTo>
                  <a:lnTo>
                    <a:pt x="4157345" y="1371600"/>
                  </a:lnTo>
                  <a:lnTo>
                    <a:pt x="0" y="137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247" b="-352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0800" y="1157300"/>
            <a:ext cx="4632317" cy="5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8"/>
              </a:lnSpc>
            </a:pPr>
            <a:r>
              <a:rPr lang="en-US" sz="3899">
                <a:solidFill>
                  <a:srgbClr val="FFFFFF"/>
                </a:solidFill>
                <a:latin typeface="Bw Modelica 1"/>
                <a:ea typeface="Bw Modelica 1"/>
                <a:cs typeface="Bw Modelica 1"/>
                <a:sym typeface="Bw Modelica 1"/>
              </a:rPr>
              <a:t>MARTES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5506" y="4052996"/>
            <a:ext cx="11557594" cy="1838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2"/>
              </a:lnSpc>
            </a:pP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a. ¿Cuál es el primer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deber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los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hijos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de Dios al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comenzar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</a:t>
            </a:r>
            <a:r>
              <a:rPr lang="en-US" sz="4043" dirty="0" err="1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cada</a:t>
            </a:r>
            <a:r>
              <a:rPr lang="en-US" sz="4043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 día? </a:t>
            </a:r>
            <a:r>
              <a:rPr lang="en-US" sz="2000" dirty="0">
                <a:solidFill>
                  <a:srgbClr val="000000"/>
                </a:solidFill>
                <a:latin typeface="Bw Modelica 2"/>
                <a:ea typeface="Bw Modelica 2"/>
                <a:cs typeface="Bw Modelica 2"/>
                <a:sym typeface="Bw Modelica 2"/>
              </a:rPr>
              <a:t>Salmos 5:3.</a:t>
            </a:r>
          </a:p>
          <a:p>
            <a:pPr algn="ctr">
              <a:lnSpc>
                <a:spcPts val="4852"/>
              </a:lnSpc>
            </a:pPr>
            <a:endParaRPr lang="en-US" sz="4043" dirty="0">
              <a:solidFill>
                <a:srgbClr val="000000"/>
              </a:solidFill>
              <a:latin typeface="Bw Modelica 2"/>
              <a:ea typeface="Bw Modelica 2"/>
              <a:cs typeface="Bw Modelica 2"/>
              <a:sym typeface="Bw Modelica 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961058" y="1028700"/>
            <a:ext cx="12072075" cy="619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5"/>
              </a:lnSpc>
            </a:pPr>
            <a:r>
              <a:rPr lang="en-US" sz="4112">
                <a:solidFill>
                  <a:srgbClr val="271C1A"/>
                </a:solidFill>
                <a:latin typeface="Bw Modelica 1"/>
                <a:ea typeface="Bw Modelica 1"/>
                <a:cs typeface="Bw Modelica 1"/>
                <a:sym typeface="Bw Modelica 1"/>
              </a:rPr>
              <a:t>CONSAGRACIÓN DIARIA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330</Words>
  <Application>Microsoft Office PowerPoint</Application>
  <PresentationFormat>Personalizado</PresentationFormat>
  <Paragraphs>45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Bw Modelica 1</vt:lpstr>
      <vt:lpstr>Bw Modelica 2</vt:lpstr>
      <vt:lpstr>Rubik</vt:lpstr>
      <vt:lpstr>Rubik Bold</vt:lpstr>
      <vt:lpstr>Arimo</vt:lpstr>
      <vt:lpstr>Calibri</vt:lpstr>
      <vt:lpstr>Rubik Semi-Bold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Lección  8, Agosto  21 de 2026</dc:title>
  <cp:lastModifiedBy>Asosur Tesorería</cp:lastModifiedBy>
  <cp:revision>3</cp:revision>
  <dcterms:created xsi:type="dcterms:W3CDTF">2006-08-16T00:00:00Z</dcterms:created>
  <dcterms:modified xsi:type="dcterms:W3CDTF">2026-08-21T17:14:11Z</dcterms:modified>
  <dc:identifier>DAHS8HZvLTc</dc:identifier>
</cp:coreProperties>
</file>