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1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18288000" cy="10287000"/>
  <p:notesSz cx="6858000" cy="9144000"/>
  <p:embeddedFontLst>
    <p:embeddedFont>
      <p:font typeface="Arimo" panose="020B0604020202020204" charset="0"/>
      <p:regular r:id="rId18"/>
    </p:embeddedFont>
    <p:embeddedFont>
      <p:font typeface="Bw Modelica 1" panose="020B0604020202020204" charset="0"/>
      <p:regular r:id="rId19"/>
    </p:embeddedFont>
    <p:embeddedFont>
      <p:font typeface="Bw Modelica 2" panose="020B0604020202020204" charset="0"/>
      <p:regular r:id="rId20"/>
    </p:embeddedFont>
    <p:embeddedFont>
      <p:font typeface="Rubik" panose="020B0604020202020204" charset="-79"/>
      <p:regular r:id="rId21"/>
    </p:embeddedFont>
    <p:embeddedFont>
      <p:font typeface="Rubik Bold" panose="020B0604020202020204" charset="-79"/>
      <p:regular r:id="rId22"/>
    </p:embeddedFont>
    <p:embeddedFont>
      <p:font typeface="Rubik Semi-Bold" panose="020B0604020202020204" charset="-79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97525" cy="10287000"/>
          </a:xfrm>
          <a:custGeom>
            <a:avLst/>
            <a:gdLst/>
            <a:ahLst/>
            <a:cxnLst/>
            <a:rect l="l" t="t" r="r" b="b"/>
            <a:pathLst>
              <a:path w="18297525" h="10287000">
                <a:moveTo>
                  <a:pt x="0" y="0"/>
                </a:moveTo>
                <a:lnTo>
                  <a:pt x="18297525" y="0"/>
                </a:lnTo>
                <a:lnTo>
                  <a:pt x="1829752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141" b="-9141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609373" y="-570363"/>
            <a:ext cx="3247990" cy="18466736"/>
            <a:chOff x="0" y="0"/>
            <a:chExt cx="855438" cy="48636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55438" cy="4863667"/>
            </a:xfrm>
            <a:custGeom>
              <a:avLst/>
              <a:gdLst/>
              <a:ahLst/>
              <a:cxnLst/>
              <a:rect l="l" t="t" r="r" b="b"/>
              <a:pathLst>
                <a:path w="855438" h="4863667">
                  <a:moveTo>
                    <a:pt x="0" y="0"/>
                  </a:moveTo>
                  <a:lnTo>
                    <a:pt x="855438" y="0"/>
                  </a:lnTo>
                  <a:lnTo>
                    <a:pt x="855438" y="4863667"/>
                  </a:lnTo>
                  <a:lnTo>
                    <a:pt x="0" y="4863667"/>
                  </a:ln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855438" cy="48636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817589"/>
            <a:ext cx="4733917" cy="847724"/>
            <a:chOff x="0" y="0"/>
            <a:chExt cx="6311889" cy="113029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4989949" y="8941925"/>
            <a:ext cx="3118000" cy="1028700"/>
            <a:chOff x="0" y="0"/>
            <a:chExt cx="4157333" cy="13716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157345" cy="1371600"/>
            </a:xfrm>
            <a:custGeom>
              <a:avLst/>
              <a:gdLst/>
              <a:ahLst/>
              <a:cxnLst/>
              <a:rect l="l" t="t" r="r" b="b"/>
              <a:pathLst>
                <a:path w="4157345" h="1371600">
                  <a:moveTo>
                    <a:pt x="0" y="0"/>
                  </a:moveTo>
                  <a:lnTo>
                    <a:pt x="4157345" y="0"/>
                  </a:lnTo>
                  <a:lnTo>
                    <a:pt x="415734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5247" b="-3524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50800" y="946189"/>
            <a:ext cx="4632317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8">
                <a:solidFill>
                  <a:srgbClr val="FEFEFE"/>
                </a:solidFill>
                <a:latin typeface="Bw Modelica 1"/>
                <a:ea typeface="Bw Modelica 1"/>
                <a:cs typeface="Bw Modelica 1"/>
                <a:sym typeface="Bw Modelica 1"/>
              </a:rPr>
              <a:t>LECCIÓN 7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529970" y="7841195"/>
            <a:ext cx="15483073" cy="945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91"/>
              </a:lnSpc>
              <a:spcBef>
                <a:spcPct val="0"/>
              </a:spcBef>
            </a:pPr>
            <a:r>
              <a:rPr lang="en-US" sz="6575" dirty="0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w Modelica 1"/>
                <a:ea typeface="Bw Modelica 1"/>
                <a:cs typeface="Bw Modelica 1"/>
                <a:sym typeface="Bw Modelica 1"/>
              </a:rPr>
              <a:t>LA PRUEBA DE DISCIPULADO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035502" y="0"/>
            <a:ext cx="7252498" cy="10287000"/>
          </a:xfrm>
          <a:custGeom>
            <a:avLst/>
            <a:gdLst/>
            <a:ahLst/>
            <a:cxnLst/>
            <a:rect l="l" t="t" r="r" b="b"/>
            <a:pathLst>
              <a:path w="7252498" h="10287000">
                <a:moveTo>
                  <a:pt x="0" y="0"/>
                </a:moveTo>
                <a:lnTo>
                  <a:pt x="7252498" y="0"/>
                </a:lnTo>
                <a:lnTo>
                  <a:pt x="72524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003" r="-95291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10487930" y="0"/>
            <a:ext cx="3600450" cy="10287000"/>
            <a:chOff x="0" y="0"/>
            <a:chExt cx="948267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48267" cy="2709333"/>
            </a:xfrm>
            <a:custGeom>
              <a:avLst/>
              <a:gdLst/>
              <a:ahLst/>
              <a:cxnLst/>
              <a:rect l="l" t="t" r="r" b="b"/>
              <a:pathLst>
                <a:path w="948267" h="2709333">
                  <a:moveTo>
                    <a:pt x="0" y="0"/>
                  </a:moveTo>
                  <a:lnTo>
                    <a:pt x="948267" y="0"/>
                  </a:lnTo>
                  <a:lnTo>
                    <a:pt x="948267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948267" cy="2709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524084" y="0"/>
            <a:ext cx="4516664" cy="10287000"/>
            <a:chOff x="0" y="0"/>
            <a:chExt cx="1189574" cy="27093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89574" cy="2709333"/>
            </a:xfrm>
            <a:custGeom>
              <a:avLst/>
              <a:gdLst/>
              <a:ahLst/>
              <a:cxnLst/>
              <a:rect l="l" t="t" r="r" b="b"/>
              <a:pathLst>
                <a:path w="1189574" h="2709333">
                  <a:moveTo>
                    <a:pt x="0" y="0"/>
                  </a:moveTo>
                  <a:lnTo>
                    <a:pt x="1189574" y="0"/>
                  </a:lnTo>
                  <a:lnTo>
                    <a:pt x="1189574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7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1189574" cy="2709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562788" y="0"/>
            <a:ext cx="2745885" cy="10287000"/>
            <a:chOff x="0" y="0"/>
            <a:chExt cx="723196" cy="270933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723196" cy="2709333"/>
            </a:xfrm>
            <a:custGeom>
              <a:avLst/>
              <a:gdLst/>
              <a:ahLst/>
              <a:cxnLst/>
              <a:rect l="l" t="t" r="r" b="b"/>
              <a:pathLst>
                <a:path w="723196" h="2709333">
                  <a:moveTo>
                    <a:pt x="0" y="0"/>
                  </a:moveTo>
                  <a:lnTo>
                    <a:pt x="723196" y="0"/>
                  </a:lnTo>
                  <a:lnTo>
                    <a:pt x="723196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0"/>
              <a:ext cx="723196" cy="2709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0" y="1028700"/>
            <a:ext cx="4733917" cy="847724"/>
            <a:chOff x="0" y="0"/>
            <a:chExt cx="6311889" cy="113029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5040749" y="8743950"/>
            <a:ext cx="3118000" cy="1028700"/>
            <a:chOff x="0" y="0"/>
            <a:chExt cx="4157333" cy="13716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157345" cy="1371600"/>
            </a:xfrm>
            <a:custGeom>
              <a:avLst/>
              <a:gdLst/>
              <a:ahLst/>
              <a:cxnLst/>
              <a:rect l="l" t="t" r="r" b="b"/>
              <a:pathLst>
                <a:path w="4157345" h="1371600">
                  <a:moveTo>
                    <a:pt x="0" y="0"/>
                  </a:moveTo>
                  <a:lnTo>
                    <a:pt x="4157345" y="0"/>
                  </a:lnTo>
                  <a:lnTo>
                    <a:pt x="415734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5247" b="-3524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50800" y="1157300"/>
            <a:ext cx="4632317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8">
                <a:solidFill>
                  <a:srgbClr val="FFFFFF"/>
                </a:solidFill>
                <a:latin typeface="Bw Modelica 1"/>
                <a:ea typeface="Bw Modelica 1"/>
                <a:cs typeface="Bw Modelica 1"/>
                <a:sym typeface="Bw Modelica 1"/>
              </a:rPr>
              <a:t>MARTES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55506" y="4052996"/>
            <a:ext cx="11557594" cy="1838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52"/>
              </a:lnSpc>
            </a:pP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a. ¿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Qué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errores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peligrosos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son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aceptados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por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muchos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cristianos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profesos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? </a:t>
            </a:r>
            <a:r>
              <a:rPr lang="en-US" sz="2000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Filipenses</a:t>
            </a:r>
            <a:r>
              <a:rPr lang="en-US" sz="2000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3:9; Romanos 10:3; Santiago 2:17.</a:t>
            </a:r>
            <a:endParaRPr lang="en-US" sz="4043" dirty="0">
              <a:solidFill>
                <a:srgbClr val="000000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3961058" y="1028700"/>
            <a:ext cx="12072075" cy="619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35"/>
              </a:lnSpc>
            </a:pPr>
            <a:r>
              <a:rPr lang="en-US" sz="4112">
                <a:solidFill>
                  <a:srgbClr val="271C1A"/>
                </a:solidFill>
                <a:latin typeface="Bw Modelica 1"/>
                <a:ea typeface="Bw Modelica 1"/>
                <a:cs typeface="Bw Modelica 1"/>
                <a:sym typeface="Bw Modelica 1"/>
              </a:rPr>
              <a:t>DOS ERRORES 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3000"/>
            </a:blip>
            <a:stretch>
              <a:fillRect t="-16666" b="-16666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0" y="1028700"/>
            <a:ext cx="4733917" cy="847724"/>
            <a:chOff x="0" y="0"/>
            <a:chExt cx="6311889" cy="11302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040749" y="8743950"/>
            <a:ext cx="3118000" cy="1028700"/>
            <a:chOff x="0" y="0"/>
            <a:chExt cx="4157333" cy="1371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157345" cy="1371600"/>
            </a:xfrm>
            <a:custGeom>
              <a:avLst/>
              <a:gdLst/>
              <a:ahLst/>
              <a:cxnLst/>
              <a:rect l="l" t="t" r="r" b="b"/>
              <a:pathLst>
                <a:path w="4157345" h="1371600">
                  <a:moveTo>
                    <a:pt x="0" y="0"/>
                  </a:moveTo>
                  <a:lnTo>
                    <a:pt x="4157345" y="0"/>
                  </a:lnTo>
                  <a:lnTo>
                    <a:pt x="415734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5247" b="-3524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0800" y="1157300"/>
            <a:ext cx="4632317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8">
                <a:solidFill>
                  <a:srgbClr val="FFFFFF"/>
                </a:solidFill>
                <a:latin typeface="Bw Modelica 1"/>
                <a:ea typeface="Bw Modelica 1"/>
                <a:cs typeface="Bw Modelica 1"/>
                <a:sym typeface="Bw Modelica 1"/>
              </a:rPr>
              <a:t>MARTES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52108" y="5254662"/>
            <a:ext cx="17424541" cy="1838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52"/>
              </a:lnSpc>
            </a:pP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b. ¿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Cómo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la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promesa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del nuevo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pacto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hace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evidente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que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la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gracia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de Cristo no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nos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exime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de la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obediencia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a la ley de Dios? </a:t>
            </a:r>
            <a:b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</a:br>
            <a:r>
              <a:rPr lang="en-US" sz="2400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Hebreos</a:t>
            </a:r>
            <a:r>
              <a:rPr lang="en-US" sz="2400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8:10; 10:16.</a:t>
            </a:r>
            <a:endParaRPr lang="en-US" sz="4043" dirty="0">
              <a:solidFill>
                <a:srgbClr val="271C1A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</a:blip>
            <a:stretch>
              <a:fillRect t="-9111" b="-9111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0" y="1028700"/>
            <a:ext cx="4378864" cy="847724"/>
            <a:chOff x="0" y="0"/>
            <a:chExt cx="5838486" cy="11302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838407" cy="1130300"/>
            </a:xfrm>
            <a:custGeom>
              <a:avLst/>
              <a:gdLst/>
              <a:ahLst/>
              <a:cxnLst/>
              <a:rect l="l" t="t" r="r" b="b"/>
              <a:pathLst>
                <a:path w="5838407" h="1130300">
                  <a:moveTo>
                    <a:pt x="0" y="0"/>
                  </a:moveTo>
                  <a:lnTo>
                    <a:pt x="5838407" y="0"/>
                  </a:lnTo>
                  <a:lnTo>
                    <a:pt x="5838407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068508" y="8862778"/>
            <a:ext cx="2790780" cy="791044"/>
            <a:chOff x="0" y="0"/>
            <a:chExt cx="3721040" cy="10547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721100" cy="1054735"/>
            </a:xfrm>
            <a:custGeom>
              <a:avLst/>
              <a:gdLst/>
              <a:ahLst/>
              <a:cxnLst/>
              <a:rect l="l" t="t" r="r" b="b"/>
              <a:pathLst>
                <a:path w="3721100" h="1054735">
                  <a:moveTo>
                    <a:pt x="0" y="0"/>
                  </a:moveTo>
                  <a:lnTo>
                    <a:pt x="3721100" y="0"/>
                  </a:lnTo>
                  <a:lnTo>
                    <a:pt x="3721100" y="1054735"/>
                  </a:lnTo>
                  <a:lnTo>
                    <a:pt x="0" y="10547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49223" r="1" b="-49222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0800" y="1157289"/>
            <a:ext cx="4328064" cy="590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8">
                <a:solidFill>
                  <a:srgbClr val="FEFEFE"/>
                </a:solidFill>
                <a:latin typeface="Bw Modelica 1"/>
                <a:ea typeface="Bw Modelica 1"/>
                <a:cs typeface="Bw Modelica 1"/>
                <a:sym typeface="Bw Modelica 1"/>
              </a:rPr>
              <a:t>MIERCOLES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89394" y="5235155"/>
            <a:ext cx="15350754" cy="1516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76"/>
              </a:lnSpc>
              <a:spcBef>
                <a:spcPct val="0"/>
              </a:spcBef>
            </a:pPr>
            <a:r>
              <a:rPr lang="en-US" sz="498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a. ¿</a:t>
            </a:r>
            <a:r>
              <a:rPr lang="en-US" sz="4980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Qué</a:t>
            </a:r>
            <a:r>
              <a:rPr lang="en-US" sz="498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se </a:t>
            </a:r>
            <a:r>
              <a:rPr lang="en-US" sz="4980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espera</a:t>
            </a:r>
            <a:r>
              <a:rPr lang="en-US" sz="498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de </a:t>
            </a:r>
            <a:r>
              <a:rPr lang="en-US" sz="4980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los</a:t>
            </a:r>
            <a:r>
              <a:rPr lang="en-US" sz="498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980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candidatos</a:t>
            </a:r>
            <a:r>
              <a:rPr lang="en-US" sz="498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para la </a:t>
            </a:r>
            <a:r>
              <a:rPr lang="en-US" sz="4980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vida</a:t>
            </a:r>
            <a:r>
              <a:rPr lang="en-US" sz="498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980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eterna</a:t>
            </a:r>
            <a:r>
              <a:rPr lang="en-US" sz="498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? </a:t>
            </a:r>
            <a:r>
              <a:rPr lang="en-US" sz="240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1 Juan 5:2, 3; 1 </a:t>
            </a:r>
            <a:r>
              <a:rPr lang="en-US" sz="2400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Corintios</a:t>
            </a:r>
            <a:r>
              <a:rPr lang="en-US" sz="240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7:19.</a:t>
            </a:r>
            <a:endParaRPr lang="en-US" sz="4980" dirty="0">
              <a:solidFill>
                <a:srgbClr val="302924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596948" y="1147764"/>
            <a:ext cx="11643200" cy="752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14"/>
              </a:lnSpc>
              <a:spcBef>
                <a:spcPct val="0"/>
              </a:spcBef>
            </a:pPr>
            <a:r>
              <a:rPr lang="en-US" sz="4928">
                <a:solidFill>
                  <a:srgbClr val="302924"/>
                </a:solidFill>
                <a:latin typeface="Bw Modelica 1"/>
                <a:ea typeface="Bw Modelica 1"/>
                <a:cs typeface="Bw Modelica 1"/>
                <a:sym typeface="Bw Modelica 1"/>
              </a:rPr>
              <a:t>SALVACIÓN: UN DON GRATUITO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028700"/>
            <a:ext cx="4733917" cy="847724"/>
            <a:chOff x="0" y="0"/>
            <a:chExt cx="6311889" cy="113029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5040749" y="8743950"/>
            <a:ext cx="3118000" cy="1028700"/>
            <a:chOff x="0" y="0"/>
            <a:chExt cx="4157333" cy="13716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157345" cy="1371600"/>
            </a:xfrm>
            <a:custGeom>
              <a:avLst/>
              <a:gdLst/>
              <a:ahLst/>
              <a:cxnLst/>
              <a:rect l="l" t="t" r="r" b="b"/>
              <a:pathLst>
                <a:path w="4157345" h="1371600">
                  <a:moveTo>
                    <a:pt x="0" y="0"/>
                  </a:moveTo>
                  <a:lnTo>
                    <a:pt x="4157345" y="0"/>
                  </a:lnTo>
                  <a:lnTo>
                    <a:pt x="415734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35247" b="-3524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6" name="Freeform 6"/>
          <p:cNvSpPr/>
          <p:nvPr/>
        </p:nvSpPr>
        <p:spPr>
          <a:xfrm>
            <a:off x="2551864" y="4342382"/>
            <a:ext cx="13184272" cy="5944618"/>
          </a:xfrm>
          <a:custGeom>
            <a:avLst/>
            <a:gdLst/>
            <a:ahLst/>
            <a:cxnLst/>
            <a:rect l="l" t="t" r="r" b="b"/>
            <a:pathLst>
              <a:path w="13184272" h="5944618">
                <a:moveTo>
                  <a:pt x="0" y="0"/>
                </a:moveTo>
                <a:lnTo>
                  <a:pt x="13184272" y="0"/>
                </a:lnTo>
                <a:lnTo>
                  <a:pt x="13184272" y="5944618"/>
                </a:lnTo>
                <a:lnTo>
                  <a:pt x="0" y="59446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280" b="-8206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7" name="TextBox 7"/>
          <p:cNvSpPr txBox="1"/>
          <p:nvPr/>
        </p:nvSpPr>
        <p:spPr>
          <a:xfrm>
            <a:off x="50800" y="1157300"/>
            <a:ext cx="4632317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8">
                <a:solidFill>
                  <a:srgbClr val="FFFFFF"/>
                </a:solidFill>
                <a:latin typeface="Bw Modelica 1"/>
                <a:ea typeface="Bw Modelica 1"/>
                <a:cs typeface="Bw Modelica 1"/>
                <a:sym typeface="Bw Modelica 1"/>
              </a:rPr>
              <a:t>MIERCOLES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56674" y="2123079"/>
            <a:ext cx="15574652" cy="1838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52"/>
              </a:lnSpc>
            </a:pP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b.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Aunque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el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Señor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ha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hecho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provisión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para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que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todos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obtengan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la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salvación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, ¿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por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qué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algunos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se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extravían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del camino? </a:t>
            </a:r>
            <a:r>
              <a:rPr lang="en-US" sz="2000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Efesios</a:t>
            </a:r>
            <a:r>
              <a:rPr lang="en-US" sz="2000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2:8, 9; </a:t>
            </a:r>
            <a:r>
              <a:rPr lang="en-US" sz="2000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Hechos</a:t>
            </a:r>
            <a:r>
              <a:rPr lang="en-US" sz="2000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4:12; Romanos 9:30–33</a:t>
            </a:r>
            <a:endParaRPr lang="en-US" sz="4043" dirty="0">
              <a:solidFill>
                <a:srgbClr val="000000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15068508" y="8862778"/>
            <a:ext cx="2790780" cy="791044"/>
            <a:chOff x="0" y="0"/>
            <a:chExt cx="3721040" cy="105472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721100" cy="1054735"/>
            </a:xfrm>
            <a:custGeom>
              <a:avLst/>
              <a:gdLst/>
              <a:ahLst/>
              <a:cxnLst/>
              <a:rect l="l" t="t" r="r" b="b"/>
              <a:pathLst>
                <a:path w="3721100" h="1054735">
                  <a:moveTo>
                    <a:pt x="0" y="0"/>
                  </a:moveTo>
                  <a:lnTo>
                    <a:pt x="3721100" y="0"/>
                  </a:lnTo>
                  <a:lnTo>
                    <a:pt x="3721100" y="1054735"/>
                  </a:lnTo>
                  <a:lnTo>
                    <a:pt x="0" y="10547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49223" r="1" b="-49222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629463" y="0"/>
            <a:ext cx="7658537" cy="10287000"/>
          </a:xfrm>
          <a:custGeom>
            <a:avLst/>
            <a:gdLst/>
            <a:ahLst/>
            <a:cxnLst/>
            <a:rect l="l" t="t" r="r" b="b"/>
            <a:pathLst>
              <a:path w="7658537" h="10287000">
                <a:moveTo>
                  <a:pt x="0" y="0"/>
                </a:moveTo>
                <a:lnTo>
                  <a:pt x="7658537" y="0"/>
                </a:lnTo>
                <a:lnTo>
                  <a:pt x="7658537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269" r="-64716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10487930" y="0"/>
            <a:ext cx="3600450" cy="10287000"/>
            <a:chOff x="0" y="0"/>
            <a:chExt cx="948267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48267" cy="2709333"/>
            </a:xfrm>
            <a:custGeom>
              <a:avLst/>
              <a:gdLst/>
              <a:ahLst/>
              <a:cxnLst/>
              <a:rect l="l" t="t" r="r" b="b"/>
              <a:pathLst>
                <a:path w="948267" h="2709333">
                  <a:moveTo>
                    <a:pt x="0" y="0"/>
                  </a:moveTo>
                  <a:lnTo>
                    <a:pt x="948267" y="0"/>
                  </a:lnTo>
                  <a:lnTo>
                    <a:pt x="948267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948267" cy="2709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524084" y="0"/>
            <a:ext cx="3600450" cy="10287000"/>
            <a:chOff x="0" y="0"/>
            <a:chExt cx="948267" cy="27093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48267" cy="2709333"/>
            </a:xfrm>
            <a:custGeom>
              <a:avLst/>
              <a:gdLst/>
              <a:ahLst/>
              <a:cxnLst/>
              <a:rect l="l" t="t" r="r" b="b"/>
              <a:pathLst>
                <a:path w="948267" h="2709333">
                  <a:moveTo>
                    <a:pt x="0" y="0"/>
                  </a:moveTo>
                  <a:lnTo>
                    <a:pt x="948267" y="0"/>
                  </a:lnTo>
                  <a:lnTo>
                    <a:pt x="948267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948267" cy="2709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629463" y="0"/>
            <a:ext cx="2745885" cy="10287000"/>
            <a:chOff x="0" y="0"/>
            <a:chExt cx="723196" cy="270933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723196" cy="2709333"/>
            </a:xfrm>
            <a:custGeom>
              <a:avLst/>
              <a:gdLst/>
              <a:ahLst/>
              <a:cxnLst/>
              <a:rect l="l" t="t" r="r" b="b"/>
              <a:pathLst>
                <a:path w="723196" h="2709333">
                  <a:moveTo>
                    <a:pt x="0" y="0"/>
                  </a:moveTo>
                  <a:lnTo>
                    <a:pt x="723196" y="0"/>
                  </a:lnTo>
                  <a:lnTo>
                    <a:pt x="723196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0"/>
              <a:ext cx="723196" cy="2709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0" y="1028700"/>
            <a:ext cx="4733917" cy="847724"/>
            <a:chOff x="0" y="0"/>
            <a:chExt cx="6311889" cy="113029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5040749" y="8743950"/>
            <a:ext cx="3118000" cy="1028700"/>
            <a:chOff x="0" y="0"/>
            <a:chExt cx="4157333" cy="13716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157345" cy="1371600"/>
            </a:xfrm>
            <a:custGeom>
              <a:avLst/>
              <a:gdLst/>
              <a:ahLst/>
              <a:cxnLst/>
              <a:rect l="l" t="t" r="r" b="b"/>
              <a:pathLst>
                <a:path w="4157345" h="1371600">
                  <a:moveTo>
                    <a:pt x="0" y="0"/>
                  </a:moveTo>
                  <a:lnTo>
                    <a:pt x="4157345" y="0"/>
                  </a:lnTo>
                  <a:lnTo>
                    <a:pt x="415734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5247" b="-3524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50800" y="1157300"/>
            <a:ext cx="4632317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8">
                <a:solidFill>
                  <a:srgbClr val="FFFFFF"/>
                </a:solidFill>
                <a:latin typeface="Bw Modelica 1"/>
                <a:ea typeface="Bw Modelica 1"/>
                <a:cs typeface="Bw Modelica 1"/>
                <a:sym typeface="Bw Modelica 1"/>
              </a:rPr>
              <a:t>JUEVES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39582" y="5151769"/>
            <a:ext cx="11557594" cy="1213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52"/>
              </a:lnSpc>
            </a:pP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a. ¿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Cómo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el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apóstol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Pablo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vivió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victorioso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?</a:t>
            </a:r>
            <a:b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</a:b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1 </a:t>
            </a:r>
            <a:r>
              <a:rPr lang="en-US" sz="2000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Corintios</a:t>
            </a:r>
            <a:r>
              <a:rPr lang="en-US" sz="2000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15:30, 31.</a:t>
            </a:r>
            <a:endParaRPr lang="en-US" sz="4043" dirty="0">
              <a:solidFill>
                <a:srgbClr val="000000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4488767" y="1157299"/>
            <a:ext cx="11294089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  <a:spcBef>
                <a:spcPct val="0"/>
              </a:spcBef>
            </a:pPr>
            <a:r>
              <a:rPr lang="en-US" sz="3899">
                <a:solidFill>
                  <a:srgbClr val="000000"/>
                </a:solidFill>
                <a:latin typeface="Bw Modelica 1"/>
                <a:ea typeface="Bw Modelica 1"/>
                <a:cs typeface="Bw Modelica 1"/>
                <a:sym typeface="Bw Modelica 1"/>
              </a:rPr>
              <a:t>VIVIENDO POR FE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028700"/>
            <a:ext cx="4733917" cy="847724"/>
            <a:chOff x="0" y="0"/>
            <a:chExt cx="6311889" cy="113029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4" name="Freeform 4"/>
          <p:cNvSpPr/>
          <p:nvPr/>
        </p:nvSpPr>
        <p:spPr>
          <a:xfrm>
            <a:off x="0" y="2921372"/>
            <a:ext cx="18288000" cy="7365628"/>
          </a:xfrm>
          <a:custGeom>
            <a:avLst/>
            <a:gdLst/>
            <a:ahLst/>
            <a:cxnLst/>
            <a:rect l="l" t="t" r="r" b="b"/>
            <a:pathLst>
              <a:path w="18288000" h="7365628">
                <a:moveTo>
                  <a:pt x="0" y="0"/>
                </a:moveTo>
                <a:lnTo>
                  <a:pt x="18288000" y="0"/>
                </a:lnTo>
                <a:lnTo>
                  <a:pt x="18288000" y="7365628"/>
                </a:lnTo>
                <a:lnTo>
                  <a:pt x="0" y="73656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2555" b="-32555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5" name="Group 5"/>
          <p:cNvGrpSpPr/>
          <p:nvPr/>
        </p:nvGrpSpPr>
        <p:grpSpPr>
          <a:xfrm>
            <a:off x="15193149" y="8896350"/>
            <a:ext cx="3118000" cy="1028700"/>
            <a:chOff x="0" y="0"/>
            <a:chExt cx="4157333" cy="1371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157345" cy="1371600"/>
            </a:xfrm>
            <a:custGeom>
              <a:avLst/>
              <a:gdLst/>
              <a:ahLst/>
              <a:cxnLst/>
              <a:rect l="l" t="t" r="r" b="b"/>
              <a:pathLst>
                <a:path w="4157345" h="1371600">
                  <a:moveTo>
                    <a:pt x="0" y="0"/>
                  </a:moveTo>
                  <a:lnTo>
                    <a:pt x="4157345" y="0"/>
                  </a:lnTo>
                  <a:lnTo>
                    <a:pt x="415734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5247" b="-3524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0800" y="1157300"/>
            <a:ext cx="4632317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8">
                <a:solidFill>
                  <a:srgbClr val="FFFFFF"/>
                </a:solidFill>
                <a:latin typeface="Bw Modelica 1"/>
                <a:ea typeface="Bw Modelica 1"/>
                <a:cs typeface="Bw Modelica 1"/>
                <a:sym typeface="Bw Modelica 1"/>
              </a:rPr>
              <a:t>JUEVES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392764" y="759929"/>
            <a:ext cx="12071954" cy="1010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32"/>
              </a:lnSpc>
            </a:pP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b. ¿</a:t>
            </a:r>
            <a:r>
              <a:rPr lang="en-US" sz="34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Qué</a:t>
            </a: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34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gozo</a:t>
            </a: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34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expresó</a:t>
            </a: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el </a:t>
            </a:r>
            <a:r>
              <a:rPr lang="en-US" sz="34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salmista</a:t>
            </a: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34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en</a:t>
            </a: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34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su</a:t>
            </a: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34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propia</a:t>
            </a: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34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vida</a:t>
            </a: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? </a:t>
            </a:r>
            <a:r>
              <a:rPr lang="en-US" sz="2000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Salmos 119:97</a:t>
            </a:r>
            <a:endParaRPr lang="en-US" sz="3443" dirty="0">
              <a:solidFill>
                <a:srgbClr val="000000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074253" y="8862778"/>
            <a:ext cx="2790780" cy="791044"/>
            <a:chOff x="0" y="0"/>
            <a:chExt cx="3721040" cy="1054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21100" cy="1054735"/>
            </a:xfrm>
            <a:custGeom>
              <a:avLst/>
              <a:gdLst/>
              <a:ahLst/>
              <a:cxnLst/>
              <a:rect l="l" t="t" r="r" b="b"/>
              <a:pathLst>
                <a:path w="3721100" h="1054735">
                  <a:moveTo>
                    <a:pt x="0" y="0"/>
                  </a:moveTo>
                  <a:lnTo>
                    <a:pt x="3721100" y="0"/>
                  </a:lnTo>
                  <a:lnTo>
                    <a:pt x="3721100" y="1054735"/>
                  </a:lnTo>
                  <a:lnTo>
                    <a:pt x="0" y="10547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49223" r="1" b="-49222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4" name="Freeform 4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0999"/>
            </a:blip>
            <a:stretch>
              <a:fillRect t="-9277" b="-9277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/>
          <p:cNvSpPr txBox="1"/>
          <p:nvPr/>
        </p:nvSpPr>
        <p:spPr>
          <a:xfrm>
            <a:off x="3257769" y="3483421"/>
            <a:ext cx="11772462" cy="2148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235"/>
              </a:lnSpc>
            </a:pPr>
            <a:r>
              <a:rPr lang="en-US" sz="1231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MISIONEROS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393266" y="2668249"/>
            <a:ext cx="7501468" cy="12317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7"/>
              </a:lnSpc>
            </a:pPr>
            <a:r>
              <a:rPr lang="en-US" sz="7005" spc="286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MINUTOS</a:t>
            </a:r>
          </a:p>
        </p:txBody>
      </p:sp>
    </p:spTree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994"/>
            <a:ext cx="18288000" cy="4111019"/>
          </a:xfrm>
          <a:custGeom>
            <a:avLst/>
            <a:gdLst/>
            <a:ahLst/>
            <a:cxnLst/>
            <a:rect l="l" t="t" r="r" b="b"/>
            <a:pathLst>
              <a:path w="18288000" h="4111019">
                <a:moveTo>
                  <a:pt x="0" y="0"/>
                </a:moveTo>
                <a:lnTo>
                  <a:pt x="18288000" y="0"/>
                </a:lnTo>
                <a:lnTo>
                  <a:pt x="18288000" y="4111019"/>
                </a:lnTo>
                <a:lnTo>
                  <a:pt x="0" y="41110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47351" b="-83229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8288000" cy="4110025"/>
            <a:chOff x="0" y="0"/>
            <a:chExt cx="24383999" cy="54800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5480067"/>
            </a:xfrm>
            <a:custGeom>
              <a:avLst/>
              <a:gdLst/>
              <a:ahLst/>
              <a:cxnLst/>
              <a:rect l="l" t="t" r="r" b="b"/>
              <a:pathLst>
                <a:path w="24384000" h="5480067">
                  <a:moveTo>
                    <a:pt x="0" y="0"/>
                  </a:moveTo>
                  <a:lnTo>
                    <a:pt x="24384000" y="0"/>
                  </a:lnTo>
                  <a:lnTo>
                    <a:pt x="24384000" y="5480067"/>
                  </a:lnTo>
                  <a:lnTo>
                    <a:pt x="0" y="5480067"/>
                  </a:lnTo>
                  <a:close/>
                </a:path>
              </a:pathLst>
            </a:custGeom>
            <a:solidFill>
              <a:srgbClr val="000000">
                <a:alpha val="70980"/>
              </a:srgbClr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71318" y="5786294"/>
            <a:ext cx="16945363" cy="47625"/>
            <a:chOff x="0" y="0"/>
            <a:chExt cx="22593817" cy="63500"/>
          </a:xfrm>
        </p:grpSpPr>
        <p:sp>
          <p:nvSpPr>
            <p:cNvPr id="6" name="Freeform 6"/>
            <p:cNvSpPr/>
            <p:nvPr/>
          </p:nvSpPr>
          <p:spPr>
            <a:xfrm>
              <a:off x="31750" y="0"/>
              <a:ext cx="22530308" cy="63500"/>
            </a:xfrm>
            <a:custGeom>
              <a:avLst/>
              <a:gdLst/>
              <a:ahLst/>
              <a:cxnLst/>
              <a:rect l="l" t="t" r="r" b="b"/>
              <a:pathLst>
                <a:path w="22530308" h="63500">
                  <a:moveTo>
                    <a:pt x="0" y="0"/>
                  </a:moveTo>
                  <a:lnTo>
                    <a:pt x="22530308" y="0"/>
                  </a:lnTo>
                  <a:lnTo>
                    <a:pt x="22530308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7" name="Group 7"/>
          <p:cNvGrpSpPr/>
          <p:nvPr/>
        </p:nvGrpSpPr>
        <p:grpSpPr>
          <a:xfrm rot="-5400000">
            <a:off x="1952635" y="5762482"/>
            <a:ext cx="540500" cy="47625"/>
            <a:chOff x="0" y="0"/>
            <a:chExt cx="720667" cy="63500"/>
          </a:xfrm>
        </p:grpSpPr>
        <p:sp>
          <p:nvSpPr>
            <p:cNvPr id="8" name="Freeform 8"/>
            <p:cNvSpPr/>
            <p:nvPr/>
          </p:nvSpPr>
          <p:spPr>
            <a:xfrm>
              <a:off x="31750" y="0"/>
              <a:ext cx="657225" cy="63500"/>
            </a:xfrm>
            <a:custGeom>
              <a:avLst/>
              <a:gdLst/>
              <a:ahLst/>
              <a:cxnLst/>
              <a:rect l="l" t="t" r="r" b="b"/>
              <a:pathLst>
                <a:path w="657225" h="63500">
                  <a:moveTo>
                    <a:pt x="0" y="0"/>
                  </a:moveTo>
                  <a:lnTo>
                    <a:pt x="657225" y="0"/>
                  </a:lnTo>
                  <a:lnTo>
                    <a:pt x="657225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9" name="Group 9"/>
          <p:cNvGrpSpPr/>
          <p:nvPr/>
        </p:nvGrpSpPr>
        <p:grpSpPr>
          <a:xfrm rot="-5400000">
            <a:off x="5318018" y="5762482"/>
            <a:ext cx="540500" cy="47625"/>
            <a:chOff x="0" y="0"/>
            <a:chExt cx="720667" cy="63500"/>
          </a:xfrm>
        </p:grpSpPr>
        <p:sp>
          <p:nvSpPr>
            <p:cNvPr id="10" name="Freeform 10"/>
            <p:cNvSpPr/>
            <p:nvPr/>
          </p:nvSpPr>
          <p:spPr>
            <a:xfrm>
              <a:off x="31750" y="0"/>
              <a:ext cx="657225" cy="63500"/>
            </a:xfrm>
            <a:custGeom>
              <a:avLst/>
              <a:gdLst/>
              <a:ahLst/>
              <a:cxnLst/>
              <a:rect l="l" t="t" r="r" b="b"/>
              <a:pathLst>
                <a:path w="657225" h="63500">
                  <a:moveTo>
                    <a:pt x="0" y="0"/>
                  </a:moveTo>
                  <a:lnTo>
                    <a:pt x="657225" y="0"/>
                  </a:lnTo>
                  <a:lnTo>
                    <a:pt x="657225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1" name="Group 11"/>
          <p:cNvGrpSpPr/>
          <p:nvPr/>
        </p:nvGrpSpPr>
        <p:grpSpPr>
          <a:xfrm rot="-5400000">
            <a:off x="8718738" y="5762482"/>
            <a:ext cx="540500" cy="47625"/>
            <a:chOff x="0" y="0"/>
            <a:chExt cx="720667" cy="63500"/>
          </a:xfrm>
        </p:grpSpPr>
        <p:sp>
          <p:nvSpPr>
            <p:cNvPr id="12" name="Freeform 12"/>
            <p:cNvSpPr/>
            <p:nvPr/>
          </p:nvSpPr>
          <p:spPr>
            <a:xfrm>
              <a:off x="31750" y="0"/>
              <a:ext cx="657225" cy="63500"/>
            </a:xfrm>
            <a:custGeom>
              <a:avLst/>
              <a:gdLst/>
              <a:ahLst/>
              <a:cxnLst/>
              <a:rect l="l" t="t" r="r" b="b"/>
              <a:pathLst>
                <a:path w="657225" h="63500">
                  <a:moveTo>
                    <a:pt x="0" y="0"/>
                  </a:moveTo>
                  <a:lnTo>
                    <a:pt x="657225" y="0"/>
                  </a:lnTo>
                  <a:lnTo>
                    <a:pt x="657225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3" name="Group 13"/>
          <p:cNvGrpSpPr/>
          <p:nvPr/>
        </p:nvGrpSpPr>
        <p:grpSpPr>
          <a:xfrm rot="-5400000">
            <a:off x="12016860" y="5762482"/>
            <a:ext cx="540500" cy="47625"/>
            <a:chOff x="0" y="0"/>
            <a:chExt cx="720667" cy="63500"/>
          </a:xfrm>
        </p:grpSpPr>
        <p:sp>
          <p:nvSpPr>
            <p:cNvPr id="14" name="Freeform 14"/>
            <p:cNvSpPr/>
            <p:nvPr/>
          </p:nvSpPr>
          <p:spPr>
            <a:xfrm>
              <a:off x="31750" y="0"/>
              <a:ext cx="657225" cy="63500"/>
            </a:xfrm>
            <a:custGeom>
              <a:avLst/>
              <a:gdLst/>
              <a:ahLst/>
              <a:cxnLst/>
              <a:rect l="l" t="t" r="r" b="b"/>
              <a:pathLst>
                <a:path w="657225" h="63500">
                  <a:moveTo>
                    <a:pt x="0" y="0"/>
                  </a:moveTo>
                  <a:lnTo>
                    <a:pt x="657225" y="0"/>
                  </a:lnTo>
                  <a:lnTo>
                    <a:pt x="657225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5" name="Group 15"/>
          <p:cNvGrpSpPr/>
          <p:nvPr/>
        </p:nvGrpSpPr>
        <p:grpSpPr>
          <a:xfrm rot="-5400000">
            <a:off x="15484840" y="5762482"/>
            <a:ext cx="540500" cy="47625"/>
            <a:chOff x="0" y="0"/>
            <a:chExt cx="720667" cy="63500"/>
          </a:xfrm>
        </p:grpSpPr>
        <p:sp>
          <p:nvSpPr>
            <p:cNvPr id="16" name="Freeform 16"/>
            <p:cNvSpPr/>
            <p:nvPr/>
          </p:nvSpPr>
          <p:spPr>
            <a:xfrm>
              <a:off x="31750" y="0"/>
              <a:ext cx="657225" cy="63500"/>
            </a:xfrm>
            <a:custGeom>
              <a:avLst/>
              <a:gdLst/>
              <a:ahLst/>
              <a:cxnLst/>
              <a:rect l="l" t="t" r="r" b="b"/>
              <a:pathLst>
                <a:path w="657225" h="63500">
                  <a:moveTo>
                    <a:pt x="0" y="0"/>
                  </a:moveTo>
                  <a:lnTo>
                    <a:pt x="657225" y="0"/>
                  </a:lnTo>
                  <a:lnTo>
                    <a:pt x="657225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66556" y="6342295"/>
            <a:ext cx="3162360" cy="3162360"/>
            <a:chOff x="0" y="0"/>
            <a:chExt cx="4216480" cy="421648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216527" cy="4216527"/>
            </a:xfrm>
            <a:custGeom>
              <a:avLst/>
              <a:gdLst/>
              <a:ahLst/>
              <a:cxnLst/>
              <a:rect l="l" t="t" r="r" b="b"/>
              <a:pathLst>
                <a:path w="4216527" h="4216527">
                  <a:moveTo>
                    <a:pt x="0" y="0"/>
                  </a:moveTo>
                  <a:lnTo>
                    <a:pt x="3252470" y="0"/>
                  </a:lnTo>
                  <a:cubicBezTo>
                    <a:pt x="3784219" y="0"/>
                    <a:pt x="4216527" y="432308"/>
                    <a:pt x="4216527" y="964057"/>
                  </a:cubicBezTo>
                  <a:lnTo>
                    <a:pt x="4216527" y="4216527"/>
                  </a:lnTo>
                  <a:lnTo>
                    <a:pt x="0" y="42165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48211" t="-30620" r="-48211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1215868" y="6342295"/>
            <a:ext cx="3162360" cy="3162360"/>
            <a:chOff x="0" y="0"/>
            <a:chExt cx="4216480" cy="421648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216527" cy="4216527"/>
            </a:xfrm>
            <a:custGeom>
              <a:avLst/>
              <a:gdLst/>
              <a:ahLst/>
              <a:cxnLst/>
              <a:rect l="l" t="t" r="r" b="b"/>
              <a:pathLst>
                <a:path w="4216527" h="4216527">
                  <a:moveTo>
                    <a:pt x="0" y="0"/>
                  </a:moveTo>
                  <a:lnTo>
                    <a:pt x="3252470" y="0"/>
                  </a:lnTo>
                  <a:cubicBezTo>
                    <a:pt x="3784219" y="0"/>
                    <a:pt x="4216527" y="432308"/>
                    <a:pt x="4216527" y="964057"/>
                  </a:cubicBezTo>
                  <a:lnTo>
                    <a:pt x="4216527" y="4216527"/>
                  </a:lnTo>
                  <a:lnTo>
                    <a:pt x="0" y="42165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4038" r="-4633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7700866" y="6342295"/>
            <a:ext cx="3162360" cy="3162360"/>
            <a:chOff x="0" y="0"/>
            <a:chExt cx="4216480" cy="421648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4216527" cy="4216527"/>
            </a:xfrm>
            <a:custGeom>
              <a:avLst/>
              <a:gdLst/>
              <a:ahLst/>
              <a:cxnLst/>
              <a:rect l="l" t="t" r="r" b="b"/>
              <a:pathLst>
                <a:path w="4216527" h="4216527">
                  <a:moveTo>
                    <a:pt x="0" y="0"/>
                  </a:moveTo>
                  <a:lnTo>
                    <a:pt x="3252470" y="0"/>
                  </a:lnTo>
                  <a:cubicBezTo>
                    <a:pt x="3784219" y="0"/>
                    <a:pt x="4216527" y="432308"/>
                    <a:pt x="4216527" y="964057"/>
                  </a:cubicBezTo>
                  <a:lnTo>
                    <a:pt x="4216527" y="4216527"/>
                  </a:lnTo>
                  <a:lnTo>
                    <a:pt x="0" y="42165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19908" t="-20920" b="-20920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4638401" y="6342295"/>
            <a:ext cx="3162360" cy="3162360"/>
            <a:chOff x="0" y="0"/>
            <a:chExt cx="4216480" cy="421648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4216527" cy="4216527"/>
            </a:xfrm>
            <a:custGeom>
              <a:avLst/>
              <a:gdLst/>
              <a:ahLst/>
              <a:cxnLst/>
              <a:rect l="l" t="t" r="r" b="b"/>
              <a:pathLst>
                <a:path w="4216527" h="4216527">
                  <a:moveTo>
                    <a:pt x="0" y="0"/>
                  </a:moveTo>
                  <a:lnTo>
                    <a:pt x="3252470" y="0"/>
                  </a:lnTo>
                  <a:cubicBezTo>
                    <a:pt x="3784219" y="0"/>
                    <a:pt x="4216527" y="432308"/>
                    <a:pt x="4216527" y="964057"/>
                  </a:cubicBezTo>
                  <a:lnTo>
                    <a:pt x="4216527" y="4216527"/>
                  </a:lnTo>
                  <a:lnTo>
                    <a:pt x="0" y="42165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24626" r="-24626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4143626" y="6342295"/>
            <a:ext cx="3162360" cy="3162360"/>
            <a:chOff x="0" y="0"/>
            <a:chExt cx="4216480" cy="4216480"/>
          </a:xfrm>
        </p:grpSpPr>
        <p:sp>
          <p:nvSpPr>
            <p:cNvPr id="26" name="Freeform 26"/>
            <p:cNvSpPr/>
            <p:nvPr/>
          </p:nvSpPr>
          <p:spPr>
            <a:xfrm flipH="1">
              <a:off x="0" y="0"/>
              <a:ext cx="4216527" cy="4216527"/>
            </a:xfrm>
            <a:custGeom>
              <a:avLst/>
              <a:gdLst/>
              <a:ahLst/>
              <a:cxnLst/>
              <a:rect l="l" t="t" r="r" b="b"/>
              <a:pathLst>
                <a:path w="4216527" h="4216527">
                  <a:moveTo>
                    <a:pt x="4216527" y="0"/>
                  </a:moveTo>
                  <a:lnTo>
                    <a:pt x="964057" y="0"/>
                  </a:lnTo>
                  <a:cubicBezTo>
                    <a:pt x="432308" y="0"/>
                    <a:pt x="0" y="432308"/>
                    <a:pt x="0" y="964057"/>
                  </a:cubicBezTo>
                  <a:lnTo>
                    <a:pt x="0" y="4216527"/>
                  </a:lnTo>
                  <a:lnTo>
                    <a:pt x="4216527" y="4216527"/>
                  </a:lnTo>
                  <a:lnTo>
                    <a:pt x="4216527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4370208" y="424129"/>
            <a:ext cx="9547584" cy="1731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30"/>
              </a:lnSpc>
            </a:pPr>
            <a:r>
              <a:rPr lang="en-US" sz="7275" b="1">
                <a:solidFill>
                  <a:srgbClr val="FFFFFF"/>
                </a:solidFill>
                <a:latin typeface="Rubik Semi-Bold"/>
                <a:ea typeface="Rubik Semi-Bold"/>
                <a:cs typeface="Rubik Semi-Bold"/>
                <a:sym typeface="Rubik Semi-Bold"/>
              </a:rPr>
              <a:t>LECCIÓN DE REPASO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80827" y="4933994"/>
            <a:ext cx="3357806" cy="323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82"/>
              </a:lnSpc>
            </a:pPr>
            <a:r>
              <a:rPr lang="en-US" sz="2152" b="1">
                <a:solidFill>
                  <a:srgbClr val="271C1A"/>
                </a:solidFill>
                <a:latin typeface="Rubik Bold"/>
                <a:ea typeface="Rubik Bold"/>
                <a:cs typeface="Rubik Bold"/>
                <a:sym typeface="Rubik Bold"/>
              </a:rPr>
              <a:t>PERDÓN Y PAZ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080406" y="3775036"/>
            <a:ext cx="2476050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</a:pPr>
            <a:r>
              <a:rPr lang="en-US" sz="2499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DOMINGO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4153216" y="4791063"/>
            <a:ext cx="3077508" cy="647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87"/>
              </a:lnSpc>
            </a:pPr>
            <a:r>
              <a:rPr lang="en-US" sz="2156" b="1">
                <a:solidFill>
                  <a:srgbClr val="271C1A"/>
                </a:solidFill>
                <a:latin typeface="Rubik Semi-Bold"/>
                <a:ea typeface="Rubik Semi-Bold"/>
                <a:cs typeface="Rubik Semi-Bold"/>
                <a:sym typeface="Rubik Semi-Bold"/>
              </a:rPr>
              <a:t>EL AMOR REDENTOR DEL PADRE 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0708850" y="4752998"/>
            <a:ext cx="3108894" cy="6572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54"/>
              </a:lnSpc>
            </a:pPr>
            <a:r>
              <a:rPr lang="en-US" sz="2129" b="1">
                <a:solidFill>
                  <a:srgbClr val="271C1A"/>
                </a:solidFill>
                <a:latin typeface="Rubik Semi-Bold"/>
                <a:ea typeface="Rubik Semi-Bold"/>
                <a:cs typeface="Rubik Semi-Bold"/>
                <a:sym typeface="Rubik Semi-Bold"/>
              </a:rPr>
              <a:t>CAMINANDO CON CRISTO 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7214079" y="4876800"/>
            <a:ext cx="3372402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22"/>
              </a:lnSpc>
            </a:pPr>
            <a:r>
              <a:rPr lang="en-US" sz="1935" b="1">
                <a:solidFill>
                  <a:srgbClr val="271C1A"/>
                </a:solidFill>
                <a:latin typeface="Rubik Bold"/>
                <a:ea typeface="Rubik Bold"/>
                <a:cs typeface="Rubik Bold"/>
                <a:sym typeface="Rubik Bold"/>
              </a:rPr>
              <a:t>ACEPTOS EN EL AMADO 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962458" y="4867308"/>
            <a:ext cx="3251621" cy="6571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58"/>
              </a:lnSpc>
            </a:pPr>
            <a:r>
              <a:rPr lang="en-US" sz="2132" b="1">
                <a:solidFill>
                  <a:srgbClr val="271C1A"/>
                </a:solidFill>
                <a:latin typeface="Rubik Bold"/>
                <a:ea typeface="Rubik Bold"/>
                <a:cs typeface="Rubik Bold"/>
                <a:sym typeface="Rubik Bold"/>
              </a:rPr>
              <a:t>VIDA A TRAVÉS DE CRISTO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185864" y="3775036"/>
            <a:ext cx="2490362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</a:pPr>
            <a:r>
              <a:rPr lang="en-US" sz="2499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LUNES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7666825" y="3775036"/>
            <a:ext cx="2476050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</a:pPr>
            <a:r>
              <a:rPr lang="en-US" sz="2499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MARTES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1072898" y="3775036"/>
            <a:ext cx="2476050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</a:pPr>
            <a:r>
              <a:rPr lang="en-US" sz="2499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MIERCOLES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4378229" y="3775036"/>
            <a:ext cx="2476050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</a:pPr>
            <a:r>
              <a:rPr lang="en-US" sz="2499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JUEVES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0" y="2241511"/>
            <a:ext cx="18288000" cy="762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70"/>
              </a:lnSpc>
            </a:pPr>
            <a:r>
              <a:rPr lang="en-US" sz="4975" b="1">
                <a:solidFill>
                  <a:srgbClr val="FFFFFF"/>
                </a:solidFill>
                <a:latin typeface="Rubik Semi-Bold"/>
                <a:ea typeface="Rubik Semi-Bold"/>
                <a:cs typeface="Rubik Semi-Bold"/>
                <a:sym typeface="Rubik Semi-Bold"/>
              </a:rPr>
              <a:t>Fe y Aceptación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19257" y="221469"/>
            <a:ext cx="7894263" cy="9837088"/>
          </a:xfrm>
          <a:custGeom>
            <a:avLst/>
            <a:gdLst/>
            <a:ahLst/>
            <a:cxnLst/>
            <a:rect l="l" t="t" r="r" b="b"/>
            <a:pathLst>
              <a:path w="7894263" h="9837088">
                <a:moveTo>
                  <a:pt x="0" y="0"/>
                </a:moveTo>
                <a:lnTo>
                  <a:pt x="7894262" y="0"/>
                </a:lnTo>
                <a:lnTo>
                  <a:pt x="7894262" y="9837088"/>
                </a:lnTo>
                <a:lnTo>
                  <a:pt x="0" y="98370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 dirty="0"/>
          </a:p>
        </p:txBody>
      </p:sp>
      <p:sp>
        <p:nvSpPr>
          <p:cNvPr id="3" name="Freeform 3"/>
          <p:cNvSpPr/>
          <p:nvPr/>
        </p:nvSpPr>
        <p:spPr>
          <a:xfrm>
            <a:off x="9885110" y="2336686"/>
            <a:ext cx="6655070" cy="5613628"/>
          </a:xfrm>
          <a:custGeom>
            <a:avLst/>
            <a:gdLst/>
            <a:ahLst/>
            <a:cxnLst/>
            <a:rect l="l" t="t" r="r" b="b"/>
            <a:pathLst>
              <a:path w="6655070" h="5613628">
                <a:moveTo>
                  <a:pt x="0" y="0"/>
                </a:moveTo>
                <a:lnTo>
                  <a:pt x="6655070" y="0"/>
                </a:lnTo>
                <a:lnTo>
                  <a:pt x="6655070" y="5613628"/>
                </a:lnTo>
                <a:lnTo>
                  <a:pt x="0" y="56136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4" name="TextBox 4"/>
          <p:cNvSpPr txBox="1"/>
          <p:nvPr/>
        </p:nvSpPr>
        <p:spPr>
          <a:xfrm>
            <a:off x="9371670" y="8524806"/>
            <a:ext cx="7681949" cy="371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8"/>
              </a:lnSpc>
              <a:spcBef>
                <a:spcPct val="0"/>
              </a:spcBef>
            </a:pPr>
            <a:r>
              <a:rPr lang="en-US" sz="2499" dirty="0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www.reformacolombia/donaciones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144000" y="1009650"/>
            <a:ext cx="7681949" cy="952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19"/>
              </a:lnSpc>
              <a:spcBef>
                <a:spcPct val="0"/>
              </a:spcBef>
            </a:pPr>
            <a:r>
              <a:rPr lang="en-US" sz="3098" b="1">
                <a:solidFill>
                  <a:srgbClr val="000000"/>
                </a:solidFill>
                <a:latin typeface="Rubik Bold"/>
                <a:ea typeface="Rubik Bold"/>
                <a:cs typeface="Rubik Bold"/>
                <a:sym typeface="Rubik Bold"/>
              </a:rPr>
              <a:t>AYUDA PARA LOS DAMNIFICADOS POR EL TERREMOTO EN COLOMBIA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AE6CFD-025D-F628-DD3C-DD9521A82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650E048-DDD1-5FD3-5F65-673E1A82A666}"/>
              </a:ext>
            </a:extLst>
          </p:cNvPr>
          <p:cNvSpPr/>
          <p:nvPr/>
        </p:nvSpPr>
        <p:spPr>
          <a:xfrm>
            <a:off x="0" y="0"/>
            <a:ext cx="18297525" cy="10287000"/>
          </a:xfrm>
          <a:custGeom>
            <a:avLst/>
            <a:gdLst/>
            <a:ahLst/>
            <a:cxnLst/>
            <a:rect l="l" t="t" r="r" b="b"/>
            <a:pathLst>
              <a:path w="18297525" h="10287000">
                <a:moveTo>
                  <a:pt x="0" y="0"/>
                </a:moveTo>
                <a:lnTo>
                  <a:pt x="18297525" y="0"/>
                </a:lnTo>
                <a:lnTo>
                  <a:pt x="1829752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141" b="-9141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70D7E6F-11BF-782C-71E3-C1F3FEA9E29C}"/>
              </a:ext>
            </a:extLst>
          </p:cNvPr>
          <p:cNvGrpSpPr/>
          <p:nvPr/>
        </p:nvGrpSpPr>
        <p:grpSpPr>
          <a:xfrm rot="-5400000">
            <a:off x="7609373" y="-570363"/>
            <a:ext cx="3247990" cy="18466736"/>
            <a:chOff x="0" y="0"/>
            <a:chExt cx="855438" cy="4863667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0084352A-5F51-63C2-6B0B-68B2B27E644C}"/>
                </a:ext>
              </a:extLst>
            </p:cNvPr>
            <p:cNvSpPr/>
            <p:nvPr/>
          </p:nvSpPr>
          <p:spPr>
            <a:xfrm>
              <a:off x="0" y="0"/>
              <a:ext cx="855438" cy="4863667"/>
            </a:xfrm>
            <a:custGeom>
              <a:avLst/>
              <a:gdLst/>
              <a:ahLst/>
              <a:cxnLst/>
              <a:rect l="l" t="t" r="r" b="b"/>
              <a:pathLst>
                <a:path w="855438" h="4863667">
                  <a:moveTo>
                    <a:pt x="0" y="0"/>
                  </a:moveTo>
                  <a:lnTo>
                    <a:pt x="855438" y="0"/>
                  </a:lnTo>
                  <a:lnTo>
                    <a:pt x="855438" y="4863667"/>
                  </a:lnTo>
                  <a:lnTo>
                    <a:pt x="0" y="4863667"/>
                  </a:ln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47955248-D1FD-CAC5-F4C7-66C2860B58A7}"/>
                </a:ext>
              </a:extLst>
            </p:cNvPr>
            <p:cNvSpPr txBox="1"/>
            <p:nvPr/>
          </p:nvSpPr>
          <p:spPr>
            <a:xfrm>
              <a:off x="0" y="0"/>
              <a:ext cx="855438" cy="48636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4A426F42-002A-0324-338C-3B66F8118C22}"/>
              </a:ext>
            </a:extLst>
          </p:cNvPr>
          <p:cNvGrpSpPr/>
          <p:nvPr/>
        </p:nvGrpSpPr>
        <p:grpSpPr>
          <a:xfrm>
            <a:off x="0" y="817589"/>
            <a:ext cx="4733917" cy="847724"/>
            <a:chOff x="0" y="0"/>
            <a:chExt cx="6311889" cy="1130299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A7845F84-E708-E909-F4CC-51CEC1C57842}"/>
                </a:ext>
              </a:extLst>
            </p:cNvPr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28A49EED-9ED0-1EDA-5D31-4A70932336D0}"/>
              </a:ext>
            </a:extLst>
          </p:cNvPr>
          <p:cNvGrpSpPr/>
          <p:nvPr/>
        </p:nvGrpSpPr>
        <p:grpSpPr>
          <a:xfrm>
            <a:off x="14989949" y="8941925"/>
            <a:ext cx="3118000" cy="1028700"/>
            <a:chOff x="0" y="0"/>
            <a:chExt cx="4157333" cy="1371600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FAA6E538-28BB-D764-197E-CAEDCBB9FEFE}"/>
                </a:ext>
              </a:extLst>
            </p:cNvPr>
            <p:cNvSpPr/>
            <p:nvPr/>
          </p:nvSpPr>
          <p:spPr>
            <a:xfrm>
              <a:off x="0" y="0"/>
              <a:ext cx="4157345" cy="1371600"/>
            </a:xfrm>
            <a:custGeom>
              <a:avLst/>
              <a:gdLst/>
              <a:ahLst/>
              <a:cxnLst/>
              <a:rect l="l" t="t" r="r" b="b"/>
              <a:pathLst>
                <a:path w="4157345" h="1371600">
                  <a:moveTo>
                    <a:pt x="0" y="0"/>
                  </a:moveTo>
                  <a:lnTo>
                    <a:pt x="4157345" y="0"/>
                  </a:lnTo>
                  <a:lnTo>
                    <a:pt x="415734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5247" b="-3524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ABA21B31-63AE-96D3-6F1C-ED7396AE996D}"/>
              </a:ext>
            </a:extLst>
          </p:cNvPr>
          <p:cNvSpPr txBox="1"/>
          <p:nvPr/>
        </p:nvSpPr>
        <p:spPr>
          <a:xfrm>
            <a:off x="50800" y="946189"/>
            <a:ext cx="4632317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8">
                <a:solidFill>
                  <a:srgbClr val="FEFEFE"/>
                </a:solidFill>
                <a:latin typeface="Bw Modelica 1"/>
                <a:ea typeface="Bw Modelica 1"/>
                <a:cs typeface="Bw Modelica 1"/>
                <a:sym typeface="Bw Modelica 1"/>
              </a:rPr>
              <a:t>LECCIÓN 7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3EB7D1CA-8DC7-D616-3BB7-940330001703}"/>
              </a:ext>
            </a:extLst>
          </p:cNvPr>
          <p:cNvSpPr txBox="1"/>
          <p:nvPr/>
        </p:nvSpPr>
        <p:spPr>
          <a:xfrm>
            <a:off x="1529970" y="7841195"/>
            <a:ext cx="15483073" cy="945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91"/>
              </a:lnSpc>
              <a:spcBef>
                <a:spcPct val="0"/>
              </a:spcBef>
            </a:pPr>
            <a:r>
              <a:rPr lang="en-US" sz="6575" dirty="0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w Modelica 1"/>
                <a:ea typeface="Bw Modelica 1"/>
                <a:cs typeface="Bw Modelica 1"/>
                <a:sym typeface="Bw Modelica 1"/>
              </a:rPr>
              <a:t>LA PRUEBA DE DISCIPULADO</a:t>
            </a:r>
          </a:p>
        </p:txBody>
      </p:sp>
    </p:spTree>
    <p:extLst>
      <p:ext uri="{BB962C8B-B14F-4D97-AF65-F5344CB8AC3E}">
        <p14:creationId xmlns:p14="http://schemas.microsoft.com/office/powerpoint/2010/main" val="3568911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192706" y="3930042"/>
            <a:ext cx="12486474" cy="6356958"/>
          </a:xfrm>
          <a:custGeom>
            <a:avLst/>
            <a:gdLst/>
            <a:ahLst/>
            <a:cxnLst/>
            <a:rect l="l" t="t" r="r" b="b"/>
            <a:pathLst>
              <a:path w="12486474" h="6356958">
                <a:moveTo>
                  <a:pt x="0" y="0"/>
                </a:moveTo>
                <a:lnTo>
                  <a:pt x="12486474" y="0"/>
                </a:lnTo>
                <a:lnTo>
                  <a:pt x="12486474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980" b="-5980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932296" y="-68704"/>
            <a:ext cx="2423407" cy="18288000"/>
            <a:chOff x="0" y="0"/>
            <a:chExt cx="638264" cy="481659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8264" cy="4816592"/>
            </a:xfrm>
            <a:custGeom>
              <a:avLst/>
              <a:gdLst/>
              <a:ahLst/>
              <a:cxnLst/>
              <a:rect l="l" t="t" r="r" b="b"/>
              <a:pathLst>
                <a:path w="638264" h="4816592">
                  <a:moveTo>
                    <a:pt x="0" y="0"/>
                  </a:moveTo>
                  <a:lnTo>
                    <a:pt x="638264" y="0"/>
                  </a:lnTo>
                  <a:lnTo>
                    <a:pt x="638264" y="4816592"/>
                  </a:lnTo>
                  <a:lnTo>
                    <a:pt x="0" y="4816592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638264" cy="4816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1028700"/>
            <a:ext cx="4733917" cy="847724"/>
            <a:chOff x="0" y="0"/>
            <a:chExt cx="6311889" cy="113029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5068508" y="8862778"/>
            <a:ext cx="2790780" cy="791044"/>
            <a:chOff x="0" y="0"/>
            <a:chExt cx="3721040" cy="105472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721100" cy="1054735"/>
            </a:xfrm>
            <a:custGeom>
              <a:avLst/>
              <a:gdLst/>
              <a:ahLst/>
              <a:cxnLst/>
              <a:rect l="l" t="t" r="r" b="b"/>
              <a:pathLst>
                <a:path w="3721100" h="1054735">
                  <a:moveTo>
                    <a:pt x="0" y="0"/>
                  </a:moveTo>
                  <a:lnTo>
                    <a:pt x="3721100" y="0"/>
                  </a:lnTo>
                  <a:lnTo>
                    <a:pt x="3721100" y="1054735"/>
                  </a:lnTo>
                  <a:lnTo>
                    <a:pt x="0" y="10547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49223" r="1" b="-49222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50800" y="1157300"/>
            <a:ext cx="4632317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8">
                <a:solidFill>
                  <a:srgbClr val="FFFFFF"/>
                </a:solidFill>
                <a:latin typeface="Bw Modelica 1"/>
                <a:ea typeface="Bw Modelica 1"/>
                <a:cs typeface="Bw Modelica 1"/>
                <a:sym typeface="Bw Modelica 1"/>
              </a:rPr>
              <a:t> DOMINGO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287475" y="1114434"/>
            <a:ext cx="12236164" cy="628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90"/>
              </a:lnSpc>
            </a:pPr>
            <a:r>
              <a:rPr lang="en-US" sz="4158">
                <a:solidFill>
                  <a:srgbClr val="271C1A"/>
                </a:solidFill>
                <a:latin typeface="Bw Modelica 1"/>
                <a:ea typeface="Bw Modelica 1"/>
                <a:cs typeface="Bw Modelica 1"/>
                <a:sym typeface="Bw Modelica 1"/>
              </a:rPr>
              <a:t>LA OBRA DEL ESPÍRITU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54937" y="2428880"/>
            <a:ext cx="17168702" cy="1178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52"/>
              </a:lnSpc>
            </a:pP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a. ¿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Qué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lección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enseñó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Cristo al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describir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la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obra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de la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conversión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? </a:t>
            </a:r>
            <a:r>
              <a:rPr lang="en-US" sz="2000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Juan 3:5–8.</a:t>
            </a:r>
            <a:endParaRPr lang="en-US" sz="4043" dirty="0">
              <a:solidFill>
                <a:srgbClr val="000000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4000"/>
            </a:blip>
            <a:stretch>
              <a:fillRect t="-666" b="-666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0" y="1028700"/>
            <a:ext cx="4733917" cy="847724"/>
            <a:chOff x="0" y="0"/>
            <a:chExt cx="6311889" cy="11302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040749" y="8743950"/>
            <a:ext cx="3118000" cy="1028700"/>
            <a:chOff x="0" y="0"/>
            <a:chExt cx="4157333" cy="1371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157345" cy="1371600"/>
            </a:xfrm>
            <a:custGeom>
              <a:avLst/>
              <a:gdLst/>
              <a:ahLst/>
              <a:cxnLst/>
              <a:rect l="l" t="t" r="r" b="b"/>
              <a:pathLst>
                <a:path w="4157345" h="1371600">
                  <a:moveTo>
                    <a:pt x="0" y="0"/>
                  </a:moveTo>
                  <a:lnTo>
                    <a:pt x="4157345" y="0"/>
                  </a:lnTo>
                  <a:lnTo>
                    <a:pt x="415734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5247" b="-3524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0800" y="1157300"/>
            <a:ext cx="4632317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8">
                <a:solidFill>
                  <a:srgbClr val="FFFFFF"/>
                </a:solidFill>
                <a:latin typeface="Bw Modelica 1"/>
                <a:ea typeface="Bw Modelica 1"/>
                <a:cs typeface="Bw Modelica 1"/>
                <a:sym typeface="Bw Modelica 1"/>
              </a:rPr>
              <a:t>DOMINGO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72487" y="5574406"/>
            <a:ext cx="17424541" cy="12287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52"/>
              </a:lnSpc>
            </a:pP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b. ¿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Qué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cambios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aparecerán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en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la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vida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del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verdaderamente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convertido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? </a:t>
            </a:r>
            <a:r>
              <a:rPr lang="en-US" sz="2000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Romanos 12:9–18; 2 </a:t>
            </a:r>
            <a:r>
              <a:rPr lang="en-US" sz="2000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Corintios</a:t>
            </a:r>
            <a:r>
              <a:rPr lang="en-US" sz="2000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5:17.</a:t>
            </a:r>
            <a:endParaRPr lang="en-US" sz="4043" dirty="0">
              <a:solidFill>
                <a:srgbClr val="271C1A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t="-9111" b="-9111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0" y="1028700"/>
            <a:ext cx="4378864" cy="847724"/>
            <a:chOff x="0" y="0"/>
            <a:chExt cx="5838486" cy="11302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838407" cy="1130300"/>
            </a:xfrm>
            <a:custGeom>
              <a:avLst/>
              <a:gdLst/>
              <a:ahLst/>
              <a:cxnLst/>
              <a:rect l="l" t="t" r="r" b="b"/>
              <a:pathLst>
                <a:path w="5838407" h="1130300">
                  <a:moveTo>
                    <a:pt x="0" y="0"/>
                  </a:moveTo>
                  <a:lnTo>
                    <a:pt x="5838407" y="0"/>
                  </a:lnTo>
                  <a:lnTo>
                    <a:pt x="5838407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068508" y="8862778"/>
            <a:ext cx="2790780" cy="791044"/>
            <a:chOff x="0" y="0"/>
            <a:chExt cx="3721040" cy="10547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721100" cy="1054735"/>
            </a:xfrm>
            <a:custGeom>
              <a:avLst/>
              <a:gdLst/>
              <a:ahLst/>
              <a:cxnLst/>
              <a:rect l="l" t="t" r="r" b="b"/>
              <a:pathLst>
                <a:path w="3721100" h="1054735">
                  <a:moveTo>
                    <a:pt x="0" y="0"/>
                  </a:moveTo>
                  <a:lnTo>
                    <a:pt x="3721100" y="0"/>
                  </a:lnTo>
                  <a:lnTo>
                    <a:pt x="3721100" y="1054735"/>
                  </a:lnTo>
                  <a:lnTo>
                    <a:pt x="0" y="10547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49223" r="1" b="-49222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0800" y="1157300"/>
            <a:ext cx="4328064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8">
                <a:solidFill>
                  <a:srgbClr val="FEFEFE"/>
                </a:solidFill>
                <a:latin typeface="Bw Modelica 1"/>
                <a:ea typeface="Bw Modelica 1"/>
                <a:cs typeface="Bw Modelica 1"/>
                <a:sym typeface="Bw Modelica 1"/>
              </a:rPr>
              <a:t>LUNES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82607" y="5047955"/>
            <a:ext cx="15876693" cy="1581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5"/>
              </a:lnSpc>
              <a:spcBef>
                <a:spcPct val="0"/>
              </a:spcBef>
            </a:pP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a. ¿</a:t>
            </a:r>
            <a:r>
              <a:rPr lang="en-US" sz="5245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Qué</a:t>
            </a: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5245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fruto</a:t>
            </a: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es </a:t>
            </a:r>
            <a:r>
              <a:rPr lang="en-US" sz="5245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producido</a:t>
            </a: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5245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por</a:t>
            </a: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5245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aquellos</a:t>
            </a: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5245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que</a:t>
            </a: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5245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están</a:t>
            </a: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5245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llenos</a:t>
            </a: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del Espíritu? </a:t>
            </a:r>
            <a:r>
              <a:rPr lang="en-US" sz="2800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Gálatas 5:22, 23.</a:t>
            </a:r>
            <a:endParaRPr lang="en-US" sz="5245" dirty="0">
              <a:solidFill>
                <a:srgbClr val="000000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274452" y="1204586"/>
            <a:ext cx="11363368" cy="590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31"/>
              </a:lnSpc>
            </a:pPr>
            <a:r>
              <a:rPr lang="en-US" sz="3860">
                <a:solidFill>
                  <a:srgbClr val="271C1A"/>
                </a:solidFill>
                <a:latin typeface="Bw Modelica 1"/>
                <a:ea typeface="Bw Modelica 1"/>
                <a:cs typeface="Bw Modelica 1"/>
                <a:sym typeface="Bw Modelica 1"/>
              </a:rPr>
              <a:t>SER UNA NUEVA CRIATURA 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028700"/>
            <a:ext cx="4378864" cy="847724"/>
            <a:chOff x="0" y="0"/>
            <a:chExt cx="5838486" cy="113029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38407" cy="1130300"/>
            </a:xfrm>
            <a:custGeom>
              <a:avLst/>
              <a:gdLst/>
              <a:ahLst/>
              <a:cxnLst/>
              <a:rect l="l" t="t" r="r" b="b"/>
              <a:pathLst>
                <a:path w="5838407" h="1130300">
                  <a:moveTo>
                    <a:pt x="0" y="0"/>
                  </a:moveTo>
                  <a:lnTo>
                    <a:pt x="5838407" y="0"/>
                  </a:lnTo>
                  <a:lnTo>
                    <a:pt x="5838407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5068508" y="8862778"/>
            <a:ext cx="2790780" cy="791044"/>
            <a:chOff x="0" y="0"/>
            <a:chExt cx="3721040" cy="105472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721100" cy="1054735"/>
            </a:xfrm>
            <a:custGeom>
              <a:avLst/>
              <a:gdLst/>
              <a:ahLst/>
              <a:cxnLst/>
              <a:rect l="l" t="t" r="r" b="b"/>
              <a:pathLst>
                <a:path w="3721100" h="1054735">
                  <a:moveTo>
                    <a:pt x="0" y="0"/>
                  </a:moveTo>
                  <a:lnTo>
                    <a:pt x="3721100" y="0"/>
                  </a:lnTo>
                  <a:lnTo>
                    <a:pt x="3721100" y="1054735"/>
                  </a:lnTo>
                  <a:lnTo>
                    <a:pt x="0" y="10547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49223" r="1" b="-49222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6" name="Freeform 6"/>
          <p:cNvSpPr/>
          <p:nvPr/>
        </p:nvSpPr>
        <p:spPr>
          <a:xfrm>
            <a:off x="781650" y="2025301"/>
            <a:ext cx="7501142" cy="7232999"/>
          </a:xfrm>
          <a:custGeom>
            <a:avLst/>
            <a:gdLst/>
            <a:ahLst/>
            <a:cxnLst/>
            <a:rect l="l" t="t" r="r" b="b"/>
            <a:pathLst>
              <a:path w="7501142" h="7232999">
                <a:moveTo>
                  <a:pt x="0" y="0"/>
                </a:moveTo>
                <a:lnTo>
                  <a:pt x="7501142" y="0"/>
                </a:lnTo>
                <a:lnTo>
                  <a:pt x="7501142" y="7232999"/>
                </a:lnTo>
                <a:lnTo>
                  <a:pt x="0" y="72329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2500" r="-22500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7" name="TextBox 7"/>
          <p:cNvSpPr txBox="1"/>
          <p:nvPr/>
        </p:nvSpPr>
        <p:spPr>
          <a:xfrm>
            <a:off x="50800" y="1157300"/>
            <a:ext cx="4328064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8">
                <a:solidFill>
                  <a:srgbClr val="FEFEFE"/>
                </a:solidFill>
                <a:latin typeface="Bw Modelica 1"/>
                <a:ea typeface="Bw Modelica 1"/>
                <a:cs typeface="Bw Modelica 1"/>
                <a:sym typeface="Bw Modelica 1"/>
              </a:rPr>
              <a:t>LUNES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723684" y="3813198"/>
            <a:ext cx="7548313" cy="21440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95"/>
              </a:lnSpc>
              <a:spcBef>
                <a:spcPct val="0"/>
              </a:spcBef>
            </a:pPr>
            <a:r>
              <a:rPr lang="en-US" sz="47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b. ¿Cuál es la </a:t>
            </a:r>
            <a:r>
              <a:rPr lang="en-US" sz="47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evidencia</a:t>
            </a:r>
            <a:r>
              <a:rPr lang="en-US" sz="47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del </a:t>
            </a:r>
            <a:r>
              <a:rPr lang="en-US" sz="47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arrepentimiento</a:t>
            </a:r>
            <a:r>
              <a:rPr lang="en-US" sz="47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7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genuino</a:t>
            </a:r>
            <a:r>
              <a:rPr lang="en-US" sz="47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? </a:t>
            </a:r>
            <a:r>
              <a:rPr lang="en-US" sz="200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Ezequiel 33:14, 15.</a:t>
            </a:r>
            <a:endParaRPr lang="en-US" sz="4745" dirty="0">
              <a:solidFill>
                <a:srgbClr val="302924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310</Words>
  <Application>Microsoft Office PowerPoint</Application>
  <PresentationFormat>Personalizado</PresentationFormat>
  <Paragraphs>45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5" baseType="lpstr">
      <vt:lpstr>Bw Modelica 1</vt:lpstr>
      <vt:lpstr>Bw Modelica 2</vt:lpstr>
      <vt:lpstr>Rubik</vt:lpstr>
      <vt:lpstr>Rubik Bold</vt:lpstr>
      <vt:lpstr>Arimo</vt:lpstr>
      <vt:lpstr>Calibri</vt:lpstr>
      <vt:lpstr>Rubik Semi-Bold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Point Lección  7, Agosto 15 de 2026</dc:title>
  <cp:lastModifiedBy>Asosur Tesorería</cp:lastModifiedBy>
  <cp:revision>5</cp:revision>
  <dcterms:created xsi:type="dcterms:W3CDTF">2006-08-16T00:00:00Z</dcterms:created>
  <dcterms:modified xsi:type="dcterms:W3CDTF">2026-08-14T18:22:37Z</dcterms:modified>
  <dc:identifier>DAHSSUKmsyA</dc:identifier>
</cp:coreProperties>
</file>