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8288000" cy="10287000"/>
  <p:notesSz cx="6858000" cy="9144000"/>
  <p:embeddedFontLst>
    <p:embeddedFont>
      <p:font typeface="Arimo" panose="020B0604020202020204" charset="0"/>
      <p:regular r:id="rId17"/>
    </p:embeddedFont>
    <p:embeddedFont>
      <p:font typeface="Bw Modelica 1" panose="020B0604020202020204" charset="0"/>
      <p:regular r:id="rId18"/>
    </p:embeddedFont>
    <p:embeddedFont>
      <p:font typeface="Bw Modelica 2" panose="020B0604020202020204" charset="0"/>
      <p:regular r:id="rId19"/>
    </p:embeddedFont>
    <p:embeddedFont>
      <p:font typeface="Rubik" panose="020B0604020202020204" charset="-79"/>
      <p:regular r:id="rId20"/>
    </p:embeddedFont>
    <p:embeddedFont>
      <p:font typeface="Rubik Bold" panose="020B0604020202020204" charset="-79"/>
      <p:regular r:id="rId21"/>
    </p:embeddedFont>
    <p:embeddedFont>
      <p:font typeface="Rubik Semi-Bold" panose="020B0604020202020204" charset="-79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74684" y="-5053"/>
            <a:ext cx="2117369" cy="18466736"/>
            <a:chOff x="0" y="0"/>
            <a:chExt cx="557661" cy="4863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7661" cy="4863667"/>
            </a:xfrm>
            <a:custGeom>
              <a:avLst/>
              <a:gdLst/>
              <a:ahLst/>
              <a:cxnLst/>
              <a:rect l="l" t="t" r="r" b="b"/>
              <a:pathLst>
                <a:path w="557661" h="4863667">
                  <a:moveTo>
                    <a:pt x="0" y="0"/>
                  </a:moveTo>
                  <a:lnTo>
                    <a:pt x="557661" y="0"/>
                  </a:lnTo>
                  <a:lnTo>
                    <a:pt x="557661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557661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41" b="-914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6" name="Group 6"/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4245" y="5952609"/>
            <a:ext cx="16048040" cy="1304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44"/>
              </a:lnSpc>
              <a:spcBef>
                <a:spcPct val="0"/>
              </a:spcBef>
            </a:pPr>
            <a:r>
              <a:rPr lang="en-US" sz="8536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CONSAGRACIÓN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545522" y="2918673"/>
            <a:ext cx="7960894" cy="5254080"/>
          </a:xfrm>
          <a:custGeom>
            <a:avLst/>
            <a:gdLst/>
            <a:ahLst/>
            <a:cxnLst/>
            <a:rect l="l" t="t" r="r" b="b"/>
            <a:pathLst>
              <a:path w="7960894" h="5254080">
                <a:moveTo>
                  <a:pt x="0" y="0"/>
                </a:moveTo>
                <a:lnTo>
                  <a:pt x="7960894" y="0"/>
                </a:lnTo>
                <a:lnTo>
                  <a:pt x="7960894" y="5254080"/>
                </a:lnTo>
                <a:lnTo>
                  <a:pt x="0" y="525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9" b="-37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60653" y="3723243"/>
            <a:ext cx="8121586" cy="2552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5"/>
              </a:lnSpc>
              <a:spcBef>
                <a:spcPct val="0"/>
              </a:spcBef>
            </a:pP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requiere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Jesús de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desean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ser sus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hijos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quieren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poder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recibir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su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Espíritu? </a:t>
            </a:r>
            <a:r>
              <a:rPr lang="en-US" sz="20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Proverbios</a:t>
            </a:r>
            <a:r>
              <a:rPr lang="en-US" sz="20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23:26.</a:t>
            </a:r>
            <a:endParaRPr lang="en-US" sz="42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t="-7333" b="-733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289"/>
            <a:ext cx="4328064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0986" y="5700964"/>
            <a:ext cx="12811889" cy="125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88"/>
              </a:lnSpc>
              <a:spcBef>
                <a:spcPct val="0"/>
              </a:spcBef>
            </a:pPr>
            <a:r>
              <a:rPr lang="en-US" sz="4156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¿Cuál era el </a:t>
            </a:r>
            <a:r>
              <a:rPr lang="en-US" sz="4156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deseo</a:t>
            </a:r>
            <a:r>
              <a:rPr lang="en-US" sz="4156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156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ferviente</a:t>
            </a:r>
            <a:r>
              <a:rPr lang="en-US" sz="4156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Pablo para </a:t>
            </a:r>
            <a:r>
              <a:rPr lang="en-US" sz="4156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156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156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creyentes</a:t>
            </a:r>
            <a:r>
              <a:rPr lang="en-US" sz="4156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Romanos 12:1; 1 </a:t>
            </a:r>
            <a:r>
              <a:rPr lang="en-US" sz="20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Tesalonicenses</a:t>
            </a:r>
            <a:r>
              <a:rPr lang="en-US" sz="20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5:23.</a:t>
            </a:r>
            <a:endParaRPr lang="en-US" sz="4156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96948" y="1147764"/>
            <a:ext cx="11643200" cy="752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4"/>
              </a:lnSpc>
              <a:spcBef>
                <a:spcPct val="0"/>
              </a:spcBef>
            </a:pPr>
            <a:r>
              <a:rPr lang="en-US" sz="4928">
                <a:solidFill>
                  <a:srgbClr val="302924"/>
                </a:solidFill>
                <a:latin typeface="Bw Modelica 1"/>
                <a:ea typeface="Bw Modelica 1"/>
                <a:cs typeface="Bw Modelica 1"/>
                <a:sym typeface="Bw Modelica 1"/>
              </a:rPr>
              <a:t>UNA RENDICIÓN COMPLETA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2758879" y="4342382"/>
            <a:ext cx="13184272" cy="5944618"/>
          </a:xfrm>
          <a:custGeom>
            <a:avLst/>
            <a:gdLst/>
            <a:ahLst/>
            <a:cxnLst/>
            <a:rect l="l" t="t" r="r" b="b"/>
            <a:pathLst>
              <a:path w="13184272" h="5944618">
                <a:moveTo>
                  <a:pt x="0" y="0"/>
                </a:moveTo>
                <a:lnTo>
                  <a:pt x="13184272" y="0"/>
                </a:lnTo>
                <a:lnTo>
                  <a:pt x="13184272" y="5944618"/>
                </a:lnTo>
                <a:lnTo>
                  <a:pt x="0" y="594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743" b="-2374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674" y="2123079"/>
            <a:ext cx="15574652" cy="183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Cuando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multitud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oyó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discurso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Pedro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día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Pentecostés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,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cuál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era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angustia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sus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corazones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Hechos</a:t>
            </a:r>
            <a:r>
              <a:rPr lang="en-US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2:37, 38.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9463" y="0"/>
            <a:ext cx="7658537" cy="10287000"/>
          </a:xfrm>
          <a:custGeom>
            <a:avLst/>
            <a:gdLst/>
            <a:ahLst/>
            <a:cxnLst/>
            <a:rect l="l" t="t" r="r" b="b"/>
            <a:pathLst>
              <a:path w="7658537" h="10287000">
                <a:moveTo>
                  <a:pt x="0" y="0"/>
                </a:moveTo>
                <a:lnTo>
                  <a:pt x="7658537" y="0"/>
                </a:lnTo>
                <a:lnTo>
                  <a:pt x="76585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993" r="-5099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3600450" cy="10287000"/>
            <a:chOff x="0" y="0"/>
            <a:chExt cx="9482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29463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9203" y="4260011"/>
            <a:ext cx="11557594" cy="2447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trae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convicción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podemos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plenamente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consagrados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Señor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capaces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reflejar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imagen de Cristo?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Filipenses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2:12, 13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8767" y="1157299"/>
            <a:ext cx="11294089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MANTENIENDO LA RENDICIÓN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2921372"/>
            <a:ext cx="18288000" cy="7365628"/>
          </a:xfrm>
          <a:custGeom>
            <a:avLst/>
            <a:gdLst/>
            <a:ahLst/>
            <a:cxnLst/>
            <a:rect l="l" t="t" r="r" b="b"/>
            <a:pathLst>
              <a:path w="18288000" h="7365628">
                <a:moveTo>
                  <a:pt x="0" y="0"/>
                </a:moveTo>
                <a:lnTo>
                  <a:pt x="18288000" y="0"/>
                </a:lnTo>
                <a:lnTo>
                  <a:pt x="18288000" y="7365628"/>
                </a:lnTo>
                <a:lnTo>
                  <a:pt x="0" y="736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073" b="-3007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5193149" y="88963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92764" y="759929"/>
            <a:ext cx="12071954" cy="149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pueden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mantenerse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firmeza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fe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la plena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entrega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principios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correctos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16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Gálatas 2:20; Mateo 16:24, 25.</a:t>
            </a:r>
            <a:endParaRPr lang="en-US" sz="34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4253" y="8862778"/>
            <a:ext cx="2790780" cy="791044"/>
            <a:chOff x="0" y="0"/>
            <a:chExt cx="3721040" cy="1054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9277" b="-927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3257769" y="3483421"/>
            <a:ext cx="11772462" cy="214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35"/>
              </a:lnSpc>
            </a:pPr>
            <a:r>
              <a:rPr lang="en-US" sz="1231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MISIONEROS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266" y="2668249"/>
            <a:ext cx="7501468" cy="123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7"/>
              </a:lnSpc>
            </a:pPr>
            <a:r>
              <a:rPr lang="en-US" sz="7005" spc="286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MINUTOS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94"/>
            <a:ext cx="18288000" cy="4111019"/>
          </a:xfrm>
          <a:custGeom>
            <a:avLst/>
            <a:gdLst/>
            <a:ahLst/>
            <a:cxnLst/>
            <a:rect l="l" t="t" r="r" b="b"/>
            <a:pathLst>
              <a:path w="18288000" h="4111019">
                <a:moveTo>
                  <a:pt x="0" y="0"/>
                </a:moveTo>
                <a:lnTo>
                  <a:pt x="18288000" y="0"/>
                </a:lnTo>
                <a:lnTo>
                  <a:pt x="18288000" y="4111019"/>
                </a:lnTo>
                <a:lnTo>
                  <a:pt x="0" y="4111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51" b="-8322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4110025"/>
            <a:chOff x="0" y="0"/>
            <a:chExt cx="24383999" cy="5480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5480067"/>
            </a:xfrm>
            <a:custGeom>
              <a:avLst/>
              <a:gdLst/>
              <a:ahLst/>
              <a:cxnLst/>
              <a:rect l="l" t="t" r="r" b="b"/>
              <a:pathLst>
                <a:path w="24384000" h="5480067">
                  <a:moveTo>
                    <a:pt x="0" y="0"/>
                  </a:moveTo>
                  <a:lnTo>
                    <a:pt x="24384000" y="0"/>
                  </a:lnTo>
                  <a:lnTo>
                    <a:pt x="24384000" y="5480067"/>
                  </a:lnTo>
                  <a:lnTo>
                    <a:pt x="0" y="5480067"/>
                  </a:lnTo>
                  <a:close/>
                </a:path>
              </a:pathLst>
            </a:custGeom>
            <a:solidFill>
              <a:srgbClr val="000000">
                <a:alpha val="70980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1318" y="5786294"/>
            <a:ext cx="16945363" cy="47625"/>
            <a:chOff x="0" y="0"/>
            <a:chExt cx="22593817" cy="63500"/>
          </a:xfrm>
        </p:grpSpPr>
        <p:sp>
          <p:nvSpPr>
            <p:cNvPr id="6" name="Freeform 6"/>
            <p:cNvSpPr/>
            <p:nvPr/>
          </p:nvSpPr>
          <p:spPr>
            <a:xfrm>
              <a:off x="31750" y="0"/>
              <a:ext cx="22530308" cy="63500"/>
            </a:xfrm>
            <a:custGeom>
              <a:avLst/>
              <a:gdLst/>
              <a:ahLst/>
              <a:cxnLst/>
              <a:rect l="l" t="t" r="r" b="b"/>
              <a:pathLst>
                <a:path w="22530308" h="63500">
                  <a:moveTo>
                    <a:pt x="0" y="0"/>
                  </a:moveTo>
                  <a:lnTo>
                    <a:pt x="22530308" y="0"/>
                  </a:lnTo>
                  <a:lnTo>
                    <a:pt x="225303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952635" y="5762482"/>
            <a:ext cx="540500" cy="47625"/>
            <a:chOff x="0" y="0"/>
            <a:chExt cx="720667" cy="63500"/>
          </a:xfrm>
        </p:grpSpPr>
        <p:sp>
          <p:nvSpPr>
            <p:cNvPr id="8" name="Freeform 8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5318018" y="5762482"/>
            <a:ext cx="540500" cy="47625"/>
            <a:chOff x="0" y="0"/>
            <a:chExt cx="720667" cy="63500"/>
          </a:xfrm>
        </p:grpSpPr>
        <p:sp>
          <p:nvSpPr>
            <p:cNvPr id="10" name="Freeform 10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718738" y="5762482"/>
            <a:ext cx="540500" cy="47625"/>
            <a:chOff x="0" y="0"/>
            <a:chExt cx="720667" cy="63500"/>
          </a:xfrm>
        </p:grpSpPr>
        <p:sp>
          <p:nvSpPr>
            <p:cNvPr id="12" name="Freeform 12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2016860" y="5762482"/>
            <a:ext cx="540500" cy="47625"/>
            <a:chOff x="0" y="0"/>
            <a:chExt cx="720667" cy="63500"/>
          </a:xfrm>
        </p:grpSpPr>
        <p:sp>
          <p:nvSpPr>
            <p:cNvPr id="14" name="Freeform 14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484840" y="5762482"/>
            <a:ext cx="540500" cy="47625"/>
            <a:chOff x="0" y="0"/>
            <a:chExt cx="720667" cy="63500"/>
          </a:xfrm>
        </p:grpSpPr>
        <p:sp>
          <p:nvSpPr>
            <p:cNvPr id="16" name="Freeform 16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556" y="6342295"/>
            <a:ext cx="3162360" cy="3162360"/>
            <a:chOff x="0" y="0"/>
            <a:chExt cx="4216480" cy="42164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15868" y="6342295"/>
            <a:ext cx="3162360" cy="3162360"/>
            <a:chOff x="0" y="0"/>
            <a:chExt cx="4216480" cy="42164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8686" r="-3168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00866" y="6342295"/>
            <a:ext cx="3162360" cy="3162360"/>
            <a:chOff x="0" y="0"/>
            <a:chExt cx="4216480" cy="4216480"/>
          </a:xfrm>
        </p:grpSpPr>
        <p:sp>
          <p:nvSpPr>
            <p:cNvPr id="22" name="Freeform 22"/>
            <p:cNvSpPr/>
            <p:nvPr/>
          </p:nvSpPr>
          <p:spPr>
            <a:xfrm flipH="1"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4216527" y="0"/>
                  </a:moveTo>
                  <a:lnTo>
                    <a:pt x="964057" y="0"/>
                  </a:lnTo>
                  <a:cubicBezTo>
                    <a:pt x="432308" y="0"/>
                    <a:pt x="0" y="432308"/>
                    <a:pt x="0" y="964057"/>
                  </a:cubicBezTo>
                  <a:lnTo>
                    <a:pt x="0" y="4216527"/>
                  </a:lnTo>
                  <a:lnTo>
                    <a:pt x="4216527" y="4216527"/>
                  </a:lnTo>
                  <a:lnTo>
                    <a:pt x="4216527" y="0"/>
                  </a:lnTo>
                  <a:close/>
                </a:path>
              </a:pathLst>
            </a:custGeom>
            <a:blipFill>
              <a:blip r:embed="rId5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38401" y="6342295"/>
            <a:ext cx="3162360" cy="3162360"/>
            <a:chOff x="0" y="0"/>
            <a:chExt cx="4216480" cy="42164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43626" y="6342295"/>
            <a:ext cx="3162360" cy="3162360"/>
            <a:chOff x="0" y="0"/>
            <a:chExt cx="4216480" cy="4216480"/>
          </a:xfrm>
        </p:grpSpPr>
        <p:sp>
          <p:nvSpPr>
            <p:cNvPr id="26" name="Freeform 26"/>
            <p:cNvSpPr/>
            <p:nvPr/>
          </p:nvSpPr>
          <p:spPr>
            <a:xfrm flipH="1"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4216527" y="0"/>
                  </a:moveTo>
                  <a:lnTo>
                    <a:pt x="964057" y="0"/>
                  </a:lnTo>
                  <a:cubicBezTo>
                    <a:pt x="432308" y="0"/>
                    <a:pt x="0" y="432308"/>
                    <a:pt x="0" y="964057"/>
                  </a:cubicBezTo>
                  <a:lnTo>
                    <a:pt x="0" y="4216527"/>
                  </a:lnTo>
                  <a:lnTo>
                    <a:pt x="4216527" y="4216527"/>
                  </a:lnTo>
                  <a:lnTo>
                    <a:pt x="4216527" y="0"/>
                  </a:lnTo>
                  <a:close/>
                </a:path>
              </a:pathLst>
            </a:custGeom>
            <a:blipFill>
              <a:blip r:embed="rId7"/>
              <a:stretch>
                <a:fillRect t="-25187" b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370208" y="424129"/>
            <a:ext cx="9547584" cy="173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30"/>
              </a:lnSpc>
            </a:pPr>
            <a:r>
              <a:rPr lang="en-US" sz="72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LECCIÓN DE REPASO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0827" y="4829207"/>
            <a:ext cx="3357806" cy="647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2"/>
              </a:lnSpc>
            </a:pPr>
            <a:r>
              <a:rPr lang="en-US" sz="215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LA MISERICORDIA DE DIOS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0406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DOMINGO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53216" y="4791063"/>
            <a:ext cx="3077508" cy="323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2156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CONFESIÓN SINCERA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08850" y="4752998"/>
            <a:ext cx="3108894" cy="3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4"/>
              </a:lnSpc>
            </a:pPr>
            <a:r>
              <a:rPr lang="en-US" sz="2129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UN PELIGRO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214079" y="4876800"/>
            <a:ext cx="3372402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935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ESPECÍFICO Y SINCERO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62458" y="4800667"/>
            <a:ext cx="3251621" cy="65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8"/>
              </a:lnSpc>
            </a:pPr>
            <a:r>
              <a:rPr lang="en-US" sz="213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CONFESAR Y PERDONAR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5864" y="3775036"/>
            <a:ext cx="249036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LUNES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66825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MARTES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72898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MIERCOLES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78229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JUEVES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0" y="2241511"/>
            <a:ext cx="1828800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9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La Confesión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089" y="0"/>
            <a:ext cx="6877843" cy="10274996"/>
          </a:xfrm>
          <a:custGeom>
            <a:avLst/>
            <a:gdLst/>
            <a:ahLst/>
            <a:cxnLst/>
            <a:rect l="l" t="t" r="r" b="b"/>
            <a:pathLst>
              <a:path w="6877843" h="10274996">
                <a:moveTo>
                  <a:pt x="0" y="0"/>
                </a:moveTo>
                <a:lnTo>
                  <a:pt x="6877843" y="0"/>
                </a:lnTo>
                <a:lnTo>
                  <a:pt x="6877843" y="10274996"/>
                </a:lnTo>
                <a:lnTo>
                  <a:pt x="0" y="102749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8253486" y="1051000"/>
            <a:ext cx="9584032" cy="8229600"/>
          </a:xfrm>
          <a:custGeom>
            <a:avLst/>
            <a:gdLst/>
            <a:ahLst/>
            <a:cxnLst/>
            <a:rect l="l" t="t" r="r" b="b"/>
            <a:pathLst>
              <a:path w="9584032" h="8229600">
                <a:moveTo>
                  <a:pt x="0" y="0"/>
                </a:moveTo>
                <a:lnTo>
                  <a:pt x="9584032" y="0"/>
                </a:lnTo>
                <a:lnTo>
                  <a:pt x="958403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335"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45B6F-5EFA-42A6-733D-F40187232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C3C967D-6BFE-3C26-EA29-7D06F56BD51C}"/>
              </a:ext>
            </a:extLst>
          </p:cNvPr>
          <p:cNvGrpSpPr/>
          <p:nvPr/>
        </p:nvGrpSpPr>
        <p:grpSpPr>
          <a:xfrm rot="-5400000">
            <a:off x="8174684" y="-5053"/>
            <a:ext cx="2117369" cy="18466736"/>
            <a:chOff x="0" y="0"/>
            <a:chExt cx="557661" cy="48636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992A228-36B8-1A08-C8CF-03DE4A115A87}"/>
                </a:ext>
              </a:extLst>
            </p:cNvPr>
            <p:cNvSpPr/>
            <p:nvPr/>
          </p:nvSpPr>
          <p:spPr>
            <a:xfrm>
              <a:off x="0" y="0"/>
              <a:ext cx="557661" cy="4863667"/>
            </a:xfrm>
            <a:custGeom>
              <a:avLst/>
              <a:gdLst/>
              <a:ahLst/>
              <a:cxnLst/>
              <a:rect l="l" t="t" r="r" b="b"/>
              <a:pathLst>
                <a:path w="557661" h="4863667">
                  <a:moveTo>
                    <a:pt x="0" y="0"/>
                  </a:moveTo>
                  <a:lnTo>
                    <a:pt x="557661" y="0"/>
                  </a:lnTo>
                  <a:lnTo>
                    <a:pt x="557661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848EE4B-932E-C765-66EB-B69E7924F988}"/>
                </a:ext>
              </a:extLst>
            </p:cNvPr>
            <p:cNvSpPr txBox="1"/>
            <p:nvPr/>
          </p:nvSpPr>
          <p:spPr>
            <a:xfrm>
              <a:off x="0" y="0"/>
              <a:ext cx="557661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AF26C97-F0A9-38F1-FA70-9631DB89C6FA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41" b="-914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35B67A0-0F0F-631E-7C5A-F807B50C3AF0}"/>
              </a:ext>
            </a:extLst>
          </p:cNvPr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AA5EF47-420F-9054-15FA-8712D58A132C}"/>
                </a:ext>
              </a:extLst>
            </p:cNvPr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C6B0F78-BA4D-32CB-78E6-D395FB1C8871}"/>
              </a:ext>
            </a:extLst>
          </p:cNvPr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78A5CD6-C894-7ACB-778F-D31F2BF1237D}"/>
                </a:ext>
              </a:extLst>
            </p:cNvPr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AA3EDD2E-0FAA-9010-9FFB-8E98E5B25732}"/>
              </a:ext>
            </a:extLst>
          </p:cNvPr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5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1A6BF23-5655-A61A-48C3-8A51D9E24E9D}"/>
              </a:ext>
            </a:extLst>
          </p:cNvPr>
          <p:cNvSpPr txBox="1"/>
          <p:nvPr/>
        </p:nvSpPr>
        <p:spPr>
          <a:xfrm>
            <a:off x="1124245" y="5952609"/>
            <a:ext cx="16048040" cy="1304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44"/>
              </a:lnSpc>
              <a:spcBef>
                <a:spcPct val="0"/>
              </a:spcBef>
            </a:pPr>
            <a:r>
              <a:rPr lang="en-US" sz="8536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CONSAGRACIÓN</a:t>
            </a:r>
          </a:p>
        </p:txBody>
      </p:sp>
    </p:spTree>
    <p:extLst>
      <p:ext uri="{BB962C8B-B14F-4D97-AF65-F5344CB8AC3E}">
        <p14:creationId xmlns:p14="http://schemas.microsoft.com/office/powerpoint/2010/main" val="42864601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62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 DOMINGO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7475" y="1114434"/>
            <a:ext cx="12236164" cy="628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4158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LA GUERRA CONTRA UNO MISMO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937" y="2428880"/>
            <a:ext cx="17168702" cy="1228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describió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Pablo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guerra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cristiana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equipo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necesario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ella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Efesios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6:12–18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DOMINGO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2487" y="5574406"/>
            <a:ext cx="17424541" cy="117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Dónde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está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Satanás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tratando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obtener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dominio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completo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Proverbios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4:23.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222" b="-222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2607" y="5047955"/>
            <a:ext cx="15876693" cy="158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5"/>
              </a:lnSpc>
              <a:spcBef>
                <a:spcPct val="0"/>
              </a:spcBef>
            </a:pP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¿A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renunciar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ser un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discípulo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Cristo? </a:t>
            </a:r>
            <a:r>
              <a:rPr lang="en-US" sz="28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Lucas 14:33; Mateo 6:24 .</a:t>
            </a:r>
            <a:endParaRPr lang="en-US" sz="5245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4452" y="1204586"/>
            <a:ext cx="11363368" cy="59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1"/>
              </a:lnSpc>
            </a:pPr>
            <a:r>
              <a:rPr lang="en-US" sz="3860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LA INVITACIÓN DIVINA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781650" y="2025301"/>
            <a:ext cx="7501142" cy="7232999"/>
          </a:xfrm>
          <a:custGeom>
            <a:avLst/>
            <a:gdLst/>
            <a:ahLst/>
            <a:cxnLst/>
            <a:rect l="l" t="t" r="r" b="b"/>
            <a:pathLst>
              <a:path w="7501142" h="7232999">
                <a:moveTo>
                  <a:pt x="0" y="0"/>
                </a:moveTo>
                <a:lnTo>
                  <a:pt x="7501142" y="0"/>
                </a:lnTo>
                <a:lnTo>
                  <a:pt x="7501142" y="7232999"/>
                </a:lnTo>
                <a:lnTo>
                  <a:pt x="0" y="7232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3" b="-185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68896" y="3128455"/>
            <a:ext cx="7548313" cy="5013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5"/>
              </a:lnSpc>
              <a:spcBef>
                <a:spcPct val="0"/>
              </a:spcBef>
            </a:pP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invitación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divina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extiende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Señor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desean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una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renovación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corazón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la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vida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8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Isaías 1:18; Jeremías 29:13; Santiago 4:7–10.</a:t>
            </a:r>
            <a:endParaRPr lang="en-US" sz="47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25" r="-6586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795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le ha dado a Cristo el derecho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llevar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sus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hijos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cielo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Colosenses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1:14;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Hebreos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7:25.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961058" y="1028700"/>
            <a:ext cx="12072075" cy="61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5"/>
              </a:lnSpc>
            </a:pPr>
            <a:r>
              <a:rPr lang="en-US" sz="4112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CRISTO LO DIO TODO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309</Words>
  <Application>Microsoft Office PowerPoint</Application>
  <PresentationFormat>Personalizado</PresentationFormat>
  <Paragraphs>43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Bw Modelica 1</vt:lpstr>
      <vt:lpstr>Bw Modelica 2</vt:lpstr>
      <vt:lpstr>Rubik</vt:lpstr>
      <vt:lpstr>Rubik Bold</vt:lpstr>
      <vt:lpstr>Arimo</vt:lpstr>
      <vt:lpstr>Arial</vt:lpstr>
      <vt:lpstr>Rubik Semi-Bold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Lección  5, Agosto 1 de 2026</dc:title>
  <cp:lastModifiedBy>Asosur Tesorería</cp:lastModifiedBy>
  <cp:revision>4</cp:revision>
  <dcterms:created xsi:type="dcterms:W3CDTF">2006-08-16T00:00:00Z</dcterms:created>
  <dcterms:modified xsi:type="dcterms:W3CDTF">2026-07-31T19:52:19Z</dcterms:modified>
  <dc:identifier>DAHQ-xhu1_U</dc:identifier>
</cp:coreProperties>
</file>