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</p:sldIdLst>
  <p:sldSz cx="18288000" cy="10287000"/>
  <p:notesSz cx="6858000" cy="9144000"/>
  <p:embeddedFontLst>
    <p:embeddedFont>
      <p:font typeface="Arimo" panose="020B0604020202020204" charset="0"/>
      <p:regular r:id="rId19"/>
    </p:embeddedFont>
    <p:embeddedFont>
      <p:font typeface="Bw Modelica 1" panose="020B0604020202020204" charset="0"/>
      <p:regular r:id="rId20"/>
    </p:embeddedFont>
    <p:embeddedFont>
      <p:font typeface="Bw Modelica 2" panose="020B0604020202020204" charset="0"/>
      <p:regular r:id="rId21"/>
    </p:embeddedFont>
    <p:embeddedFont>
      <p:font typeface="Rubik" panose="020B0604020202020204" charset="-79"/>
      <p:regular r:id="rId22"/>
    </p:embeddedFont>
    <p:embeddedFont>
      <p:font typeface="Rubik Bold" panose="020B0604020202020204" charset="-79"/>
      <p:regular r:id="rId23"/>
    </p:embeddedFont>
    <p:embeddedFont>
      <p:font typeface="Rubik Semi-Bold" panose="020B0604020202020204" charset="-79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5133975"/>
            <a:ext cx="16048040" cy="130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4"/>
              </a:lnSpc>
              <a:spcBef>
                <a:spcPct val="0"/>
              </a:spcBef>
            </a:pPr>
            <a:r>
              <a:rPr lang="en-US" sz="853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ARREPENTIMIENTO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0" y="0"/>
                </a:moveTo>
                <a:lnTo>
                  <a:pt x="7252498" y="0"/>
                </a:lnTo>
                <a:lnTo>
                  <a:pt x="725249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504" r="-4825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55506" y="4052996"/>
            <a:ext cx="11557594" cy="30976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naturaleza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arrepentimiento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Esaú,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Faraón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Judas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dieron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consecuencias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12:16, 17;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Éxodo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12:30–32; 14:3–5; Mateo 27:3–5.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961058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FALSO ARREPENTIMIENTO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918673"/>
            <a:ext cx="7960894" cy="5254080"/>
          </a:xfrm>
          <a:custGeom>
            <a:avLst/>
            <a:gdLst/>
            <a:ahLst/>
            <a:cxnLst/>
            <a:rect l="l" t="t" r="r" b="b"/>
            <a:pathLst>
              <a:path w="7960894" h="5254080">
                <a:moveTo>
                  <a:pt x="0" y="0"/>
                </a:moveTo>
                <a:lnTo>
                  <a:pt x="7960894" y="0"/>
                </a:lnTo>
                <a:lnTo>
                  <a:pt x="7960894" y="5254080"/>
                </a:lnTo>
                <a:lnTo>
                  <a:pt x="0" y="52540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9" b="-56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360653" y="3723243"/>
            <a:ext cx="8121586" cy="32194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95"/>
              </a:lnSpc>
              <a:spcBef>
                <a:spcPct val="0"/>
              </a:spcBef>
            </a:pP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acontece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un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pecador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se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arrepiente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retrasa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arrepentimiento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hasta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algún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momento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2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futuro</a:t>
            </a:r>
            <a:r>
              <a:rPr lang="en-US" sz="42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12:35, 36; </a:t>
            </a:r>
            <a:r>
              <a:rPr lang="en-US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3:12–15.</a:t>
            </a:r>
            <a:endParaRPr lang="en-US" sz="42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1999"/>
            </a:blip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387956" y="3885600"/>
            <a:ext cx="12811889" cy="12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88"/>
              </a:lnSpc>
              <a:spcBef>
                <a:spcPct val="0"/>
              </a:spcBef>
            </a:pP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¿Cuál es la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diferencia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entre el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el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publicano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15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historia</a:t>
            </a:r>
            <a:r>
              <a:rPr lang="en-US" sz="415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18:10–13.</a:t>
            </a:r>
            <a:endParaRPr lang="en-US" sz="415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96948" y="1147764"/>
            <a:ext cx="11643200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FARISEO Y EL PUBLICANO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3789" b="-23789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dijo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resultado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publicano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18:14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1035502" y="0"/>
            <a:ext cx="7252498" cy="10287000"/>
          </a:xfrm>
          <a:custGeom>
            <a:avLst/>
            <a:gdLst/>
            <a:ahLst/>
            <a:cxnLst/>
            <a:rect l="l" t="t" r="r" b="b"/>
            <a:pathLst>
              <a:path w="7252498" h="10287000">
                <a:moveTo>
                  <a:pt x="7252498" y="0"/>
                </a:moveTo>
                <a:lnTo>
                  <a:pt x="0" y="0"/>
                </a:lnTo>
                <a:lnTo>
                  <a:pt x="0" y="10287000"/>
                </a:lnTo>
                <a:lnTo>
                  <a:pt x="7252498" y="10287000"/>
                </a:lnTo>
                <a:lnTo>
                  <a:pt x="7252498" y="0"/>
                </a:lnTo>
                <a:close/>
              </a:path>
            </a:pathLst>
          </a:custGeom>
          <a:blipFill>
            <a:blip r:embed="rId2"/>
            <a:stretch>
              <a:fillRect t="-21454" b="-2145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4516664" cy="10287000"/>
            <a:chOff x="0" y="0"/>
            <a:chExt cx="1189574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89574" cy="2709333"/>
            </a:xfrm>
            <a:custGeom>
              <a:avLst/>
              <a:gdLst/>
              <a:ahLst/>
              <a:cxnLst/>
              <a:rect l="l" t="t" r="r" b="b"/>
              <a:pathLst>
                <a:path w="1189574" h="2709333">
                  <a:moveTo>
                    <a:pt x="0" y="0"/>
                  </a:moveTo>
                  <a:lnTo>
                    <a:pt x="1189574" y="0"/>
                  </a:lnTo>
                  <a:lnTo>
                    <a:pt x="1189574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1189574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562788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Al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historia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actitud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destructiva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corregir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18:9; 2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10:12;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Proverbios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16:18.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29463" y="0"/>
            <a:ext cx="7658537" cy="10287000"/>
          </a:xfrm>
          <a:custGeom>
            <a:avLst/>
            <a:gdLst/>
            <a:ahLst/>
            <a:cxnLst/>
            <a:rect l="l" t="t" r="r" b="b"/>
            <a:pathLst>
              <a:path w="7658537" h="10287000">
                <a:moveTo>
                  <a:pt x="0" y="0"/>
                </a:moveTo>
                <a:lnTo>
                  <a:pt x="7658537" y="0"/>
                </a:lnTo>
                <a:lnTo>
                  <a:pt x="765853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9541" r="-695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629463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03279" y="459442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¿Cuál es 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peligro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ignorar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convicción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demorar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responder?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6:2 ;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3:7, 8; Lucas 12:20, 21.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4488767" y="1157299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NO ENDUREZCAS TU CORAZÓN 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2921372"/>
            <a:ext cx="18288000" cy="7365628"/>
          </a:xfrm>
          <a:custGeom>
            <a:avLst/>
            <a:gdLst/>
            <a:ahLst/>
            <a:cxnLst/>
            <a:rect l="l" t="t" r="r" b="b"/>
            <a:pathLst>
              <a:path w="18288000" h="7365628">
                <a:moveTo>
                  <a:pt x="0" y="0"/>
                </a:moveTo>
                <a:lnTo>
                  <a:pt x="18288000" y="0"/>
                </a:lnTo>
                <a:lnTo>
                  <a:pt x="18288000" y="7365628"/>
                </a:lnTo>
                <a:lnTo>
                  <a:pt x="0" y="73656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2762" b="-32762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5" name="Group 5"/>
          <p:cNvGrpSpPr/>
          <p:nvPr/>
        </p:nvGrpSpPr>
        <p:grpSpPr>
          <a:xfrm>
            <a:off x="15193149" y="88963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392764" y="759929"/>
            <a:ext cx="12071954" cy="1581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2"/>
              </a:lnSpc>
            </a:pP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debemos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hacer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damos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nuestro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no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están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4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armonía</a:t>
            </a:r>
            <a:r>
              <a:rPr lang="en-US" sz="34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Dios?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139:23, 24; 51:10.</a:t>
            </a:r>
            <a:endParaRPr lang="en-US" sz="34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994"/>
            <a:ext cx="18288000" cy="4111019"/>
          </a:xfrm>
          <a:custGeom>
            <a:avLst/>
            <a:gdLst/>
            <a:ahLst/>
            <a:cxnLst/>
            <a:rect l="l" t="t" r="r" b="b"/>
            <a:pathLst>
              <a:path w="18288000" h="4111019">
                <a:moveTo>
                  <a:pt x="0" y="0"/>
                </a:moveTo>
                <a:lnTo>
                  <a:pt x="18288000" y="0"/>
                </a:lnTo>
                <a:lnTo>
                  <a:pt x="18288000" y="4111019"/>
                </a:lnTo>
                <a:lnTo>
                  <a:pt x="0" y="41110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7351" b="-8322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6873" r="-2687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44522" r="-44522" b="-2602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5"/>
              <a:stretch>
                <a:fillRect l="-7198" r="-4280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t="-17160" r="-14928" b="-1716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80827" y="4916034"/>
            <a:ext cx="3357806" cy="323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ESTADO DEL HOMBRE 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53216" y="4791063"/>
            <a:ext cx="3077508" cy="647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CONECTANDO EL CIELO Y LA TIERRA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08850" y="4752998"/>
            <a:ext cx="3108894" cy="657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SÚPLICA DEL PECADOR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4079" y="4876800"/>
            <a:ext cx="3372402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2"/>
              </a:lnSpc>
            </a:pPr>
            <a:r>
              <a:rPr lang="en-US" sz="19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NECESIDAD DE UN SALVADOR 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800667"/>
            <a:ext cx="3251621" cy="657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8"/>
              </a:lnSpc>
            </a:pPr>
            <a:r>
              <a:rPr lang="en-US" sz="21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HUYENDO DE LA PRESENCIA DE DIOS 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241511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Necesidad de Cristo del Pecador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 dirty="0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208845-D48C-DFF2-4B3A-DBAE2B010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BFD4E46E-4D59-53DD-500C-D9269478A705}"/>
              </a:ext>
            </a:extLst>
          </p:cNvPr>
          <p:cNvGrpSpPr/>
          <p:nvPr/>
        </p:nvGrpSpPr>
        <p:grpSpPr>
          <a:xfrm rot="-5400000">
            <a:off x="8174684" y="-5053"/>
            <a:ext cx="2117369" cy="18466736"/>
            <a:chOff x="0" y="0"/>
            <a:chExt cx="557661" cy="4863667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A107049-16C6-9A19-21F7-CDABEE79704A}"/>
                </a:ext>
              </a:extLst>
            </p:cNvPr>
            <p:cNvSpPr/>
            <p:nvPr/>
          </p:nvSpPr>
          <p:spPr>
            <a:xfrm>
              <a:off x="0" y="0"/>
              <a:ext cx="557661" cy="4863667"/>
            </a:xfrm>
            <a:custGeom>
              <a:avLst/>
              <a:gdLst/>
              <a:ahLst/>
              <a:cxnLst/>
              <a:rect l="l" t="t" r="r" b="b"/>
              <a:pathLst>
                <a:path w="557661" h="4863667">
                  <a:moveTo>
                    <a:pt x="0" y="0"/>
                  </a:moveTo>
                  <a:lnTo>
                    <a:pt x="557661" y="0"/>
                  </a:lnTo>
                  <a:lnTo>
                    <a:pt x="557661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AE53E860-786A-047C-F109-A3DCCE14DF30}"/>
                </a:ext>
              </a:extLst>
            </p:cNvPr>
            <p:cNvSpPr txBox="1"/>
            <p:nvPr/>
          </p:nvSpPr>
          <p:spPr>
            <a:xfrm>
              <a:off x="0" y="0"/>
              <a:ext cx="557661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A90945CC-EC5E-160A-9000-AEC7D9E36CA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A3EF01CA-E380-1515-4825-523D1924058A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0F5C246F-15D3-B2C2-B544-251A1A5B9E0C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7E2591DC-ED3D-7651-D82D-FB32EAA98000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1991127D-B219-CA13-A887-190358F78AAE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0BD4F1F9-2305-8CB8-C87A-DBD8D563E1F2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3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8BC0198-A920-2881-F617-671FC0ED17CB}"/>
              </a:ext>
            </a:extLst>
          </p:cNvPr>
          <p:cNvSpPr txBox="1"/>
          <p:nvPr/>
        </p:nvSpPr>
        <p:spPr>
          <a:xfrm>
            <a:off x="1028700" y="5133975"/>
            <a:ext cx="16048040" cy="13040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44"/>
              </a:lnSpc>
              <a:spcBef>
                <a:spcPct val="0"/>
              </a:spcBef>
            </a:pPr>
            <a:r>
              <a:rPr lang="en-US" sz="8536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EL ARREPENTIMIENTO</a:t>
            </a:r>
          </a:p>
        </p:txBody>
      </p:sp>
    </p:spTree>
    <p:extLst>
      <p:ext uri="{BB962C8B-B14F-4D97-AF65-F5344CB8AC3E}">
        <p14:creationId xmlns:p14="http://schemas.microsoft.com/office/powerpoint/2010/main" val="3757229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192706" y="3930042"/>
            <a:ext cx="12486474" cy="6356958"/>
          </a:xfrm>
          <a:custGeom>
            <a:avLst/>
            <a:gdLst/>
            <a:ahLst/>
            <a:cxnLst/>
            <a:rect l="l" t="t" r="r" b="b"/>
            <a:pathLst>
              <a:path w="12486474" h="6356958">
                <a:moveTo>
                  <a:pt x="0" y="0"/>
                </a:moveTo>
                <a:lnTo>
                  <a:pt x="12486474" y="0"/>
                </a:lnTo>
                <a:lnTo>
                  <a:pt x="12486474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70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14434"/>
            <a:ext cx="12236164" cy="628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0"/>
              </a:lnSpc>
            </a:pPr>
            <a:r>
              <a:rPr lang="en-US" sz="41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TRISTEZA POR EL PECADO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428880"/>
            <a:ext cx="1716870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evidencia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arrepentimiento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exigió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Juan el Bautista? 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Lucas 3:7–14.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t="-6407" b="-6407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DOMINGO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4236770"/>
            <a:ext cx="17424541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debe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saber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acerca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arrepentimiento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cambia el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corazón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vida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2 </a:t>
            </a:r>
            <a:r>
              <a:rPr lang="en-US" sz="2000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Corintios</a:t>
            </a:r>
            <a:r>
              <a:rPr lang="en-US" sz="20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7:9, 10.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82607" y="5047955"/>
            <a:ext cx="15876693" cy="15811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5"/>
              </a:lnSpc>
              <a:spcBef>
                <a:spcPct val="0"/>
              </a:spcBef>
            </a:pP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¿Cuál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súplica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David al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darse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cuenta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peso de </a:t>
            </a:r>
            <a:r>
              <a:rPr lang="en-US" sz="5245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5245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culpa?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51:1–4.</a:t>
            </a:r>
            <a:endParaRPr lang="en-US" sz="5245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274452" y="1204586"/>
            <a:ext cx="11363368" cy="59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1"/>
              </a:lnSpc>
            </a:pPr>
            <a:r>
              <a:rPr lang="en-US" sz="38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ARREPENTIMIENTO SINCERO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545522" y="2663885"/>
            <a:ext cx="7960894" cy="5970671"/>
          </a:xfrm>
          <a:custGeom>
            <a:avLst/>
            <a:gdLst/>
            <a:ahLst/>
            <a:cxnLst/>
            <a:rect l="l" t="t" r="r" b="b"/>
            <a:pathLst>
              <a:path w="7960894" h="5970671">
                <a:moveTo>
                  <a:pt x="0" y="0"/>
                </a:moveTo>
                <a:lnTo>
                  <a:pt x="7960894" y="0"/>
                </a:lnTo>
                <a:lnTo>
                  <a:pt x="7960894" y="5970671"/>
                </a:lnTo>
                <a:lnTo>
                  <a:pt x="0" y="59706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004" r="-6004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710987" y="3266467"/>
            <a:ext cx="7548313" cy="359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5"/>
              </a:lnSpc>
              <a:spcBef>
                <a:spcPct val="0"/>
              </a:spcBef>
            </a:pP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El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arrepentimiento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David ¿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lo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llevó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</a:t>
            </a:r>
            <a:r>
              <a:rPr lang="en-US" sz="4745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buscar</a:t>
            </a:r>
            <a:r>
              <a:rPr lang="en-US" sz="4745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David? 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Salmos 51:10–13.</a:t>
            </a:r>
            <a:endParaRPr lang="en-US" sz="4745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2551864" y="4342382"/>
            <a:ext cx="13184272" cy="5944618"/>
          </a:xfrm>
          <a:custGeom>
            <a:avLst/>
            <a:gdLst/>
            <a:ahLst/>
            <a:cxnLst/>
            <a:rect l="l" t="t" r="r" b="b"/>
            <a:pathLst>
              <a:path w="13184272" h="5944618">
                <a:moveTo>
                  <a:pt x="0" y="0"/>
                </a:moveTo>
                <a:lnTo>
                  <a:pt x="13184272" y="0"/>
                </a:lnTo>
                <a:lnTo>
                  <a:pt x="13184272" y="5944618"/>
                </a:lnTo>
                <a:lnTo>
                  <a:pt x="0" y="59446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659" b="-391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356674" y="2123079"/>
            <a:ext cx="15574652" cy="1228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enseña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Biblia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arrepentimiento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entrega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total a Cristo? 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2:4; </a:t>
            </a:r>
            <a:r>
              <a:rPr lang="en-US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Hechos</a:t>
            </a: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3:19; 5:31.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9" name="Group 9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392</Words>
  <Application>Microsoft Office PowerPoint</Application>
  <PresentationFormat>Personalizado</PresentationFormat>
  <Paragraphs>49</Paragraphs>
  <Slides>17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27" baseType="lpstr">
      <vt:lpstr>Rubik Semi-Bold</vt:lpstr>
      <vt:lpstr>Calibri</vt:lpstr>
      <vt:lpstr>Bw Modelica 1</vt:lpstr>
      <vt:lpstr>Bw Modelica 2</vt:lpstr>
      <vt:lpstr>Rubik</vt:lpstr>
      <vt:lpstr>Rubik Bold</vt:lpstr>
      <vt:lpstr>Trocchi</vt:lpstr>
      <vt:lpstr>Arimo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3, Julio 18 de 2026</dc:title>
  <cp:lastModifiedBy>Asosur Tesorería</cp:lastModifiedBy>
  <cp:revision>2</cp:revision>
  <dcterms:created xsi:type="dcterms:W3CDTF">2006-08-16T00:00:00Z</dcterms:created>
  <dcterms:modified xsi:type="dcterms:W3CDTF">2026-07-17T15:48:53Z</dcterms:modified>
  <dc:identifier>DAHPp9cvt0A</dc:identifier>
</cp:coreProperties>
</file>