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71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  <p:embeddedFont>
      <p:font typeface="Rubik Semi-Bold" panose="020B0604020202020204" charset="-79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174684" y="-5053"/>
            <a:ext cx="2117369" cy="18466736"/>
            <a:chOff x="0" y="0"/>
            <a:chExt cx="557661" cy="4863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7661" cy="4863667"/>
            </a:xfrm>
            <a:custGeom>
              <a:avLst/>
              <a:gdLst/>
              <a:ahLst/>
              <a:cxnLst/>
              <a:rect l="l" t="t" r="r" b="b"/>
              <a:pathLst>
                <a:path w="557661" h="4863667">
                  <a:moveTo>
                    <a:pt x="0" y="0"/>
                  </a:moveTo>
                  <a:lnTo>
                    <a:pt x="557661" y="0"/>
                  </a:lnTo>
                  <a:lnTo>
                    <a:pt x="557661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557661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133975"/>
            <a:ext cx="16048040" cy="235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43"/>
              </a:lnSpc>
            </a:pPr>
            <a:r>
              <a:rPr lang="en-US" sz="8536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LA NECESIDAD DE CRISTO </a:t>
            </a:r>
          </a:p>
          <a:p>
            <a:pPr algn="ctr">
              <a:lnSpc>
                <a:spcPts val="8275"/>
              </a:lnSpc>
              <a:spcBef>
                <a:spcPct val="0"/>
              </a:spcBef>
            </a:pPr>
            <a:r>
              <a:rPr lang="en-US" sz="6896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DEL PECADOR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0" y="0"/>
                </a:moveTo>
                <a:lnTo>
                  <a:pt x="7252498" y="0"/>
                </a:lnTo>
                <a:lnTo>
                  <a:pt x="72524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218" r="-14146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4516664" cy="10287000"/>
            <a:chOff x="0" y="0"/>
            <a:chExt cx="1189574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9574" cy="2709333"/>
            </a:xfrm>
            <a:custGeom>
              <a:avLst/>
              <a:gdLst/>
              <a:ahLst/>
              <a:cxnLst/>
              <a:rect l="l" t="t" r="r" b="b"/>
              <a:pathLst>
                <a:path w="1189574" h="2709333">
                  <a:moveTo>
                    <a:pt x="0" y="0"/>
                  </a:moveTo>
                  <a:lnTo>
                    <a:pt x="1189574" y="0"/>
                  </a:lnTo>
                  <a:lnTo>
                    <a:pt x="11895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1895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comprender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humano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14:1–3; Romanos 3:9–11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961058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NECESIDAD DE UN SALVADOR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918673"/>
            <a:ext cx="7960894" cy="5254080"/>
          </a:xfrm>
          <a:custGeom>
            <a:avLst/>
            <a:gdLst/>
            <a:ahLst/>
            <a:cxnLst/>
            <a:rect l="l" t="t" r="r" b="b"/>
            <a:pathLst>
              <a:path w="7960894" h="5254080">
                <a:moveTo>
                  <a:pt x="0" y="0"/>
                </a:moveTo>
                <a:lnTo>
                  <a:pt x="7960894" y="0"/>
                </a:lnTo>
                <a:lnTo>
                  <a:pt x="7960894" y="5254080"/>
                </a:lnTo>
                <a:lnTo>
                  <a:pt x="0" y="5254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66" r="-776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60653" y="3723243"/>
            <a:ext cx="8121586" cy="3190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5"/>
              </a:lnSpc>
              <a:spcBef>
                <a:spcPct val="0"/>
              </a:spcBef>
            </a:pP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¿Por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seres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humanos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somos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incapaces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discernir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el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reino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espiritual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el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reino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Dios? </a:t>
            </a:r>
            <a:b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1 </a:t>
            </a:r>
            <a:r>
              <a:rPr lang="en-US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2:14; 2 </a:t>
            </a:r>
            <a:r>
              <a:rPr lang="en-US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4:4</a:t>
            </a:r>
            <a:endParaRPr lang="en-US" sz="42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7252498" y="0"/>
                </a:moveTo>
                <a:lnTo>
                  <a:pt x="0" y="0"/>
                </a:lnTo>
                <a:lnTo>
                  <a:pt x="0" y="10287000"/>
                </a:lnTo>
                <a:lnTo>
                  <a:pt x="7252498" y="10287000"/>
                </a:lnTo>
                <a:lnTo>
                  <a:pt x="7252498" y="0"/>
                </a:lnTo>
                <a:close/>
              </a:path>
            </a:pathLst>
          </a:custGeom>
          <a:blipFill>
            <a:blip r:embed="rId2"/>
            <a:stretch>
              <a:fillRect l="-31130" r="-8163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4516664" cy="10287000"/>
            <a:chOff x="0" y="0"/>
            <a:chExt cx="1189574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9574" cy="2709333"/>
            </a:xfrm>
            <a:custGeom>
              <a:avLst/>
              <a:gdLst/>
              <a:ahLst/>
              <a:cxnLst/>
              <a:rect l="l" t="t" r="r" b="b"/>
              <a:pathLst>
                <a:path w="1189574" h="2709333">
                  <a:moveTo>
                    <a:pt x="0" y="0"/>
                  </a:moveTo>
                  <a:lnTo>
                    <a:pt x="1189574" y="0"/>
                  </a:lnTo>
                  <a:lnTo>
                    <a:pt x="11895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1895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784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Aunque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no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salvarnos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sí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11:28–30; Juan 3:3.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87956" y="3885600"/>
            <a:ext cx="12811889" cy="251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8"/>
              </a:lnSpc>
              <a:spcBef>
                <a:spcPct val="0"/>
              </a:spcBef>
            </a:pP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¿Cuál era el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problema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apóstol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Pablo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llegó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tener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pleno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conocimiento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condición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pecador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delante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Dios? </a:t>
            </a:r>
            <a:b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Romanos 7:12, 14, 24.</a:t>
            </a:r>
            <a:endParaRPr lang="en-US" sz="415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797508" y="1982679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SÚPLICA DEL PECADOR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2551864" y="4342382"/>
            <a:ext cx="13184272" cy="5944618"/>
          </a:xfrm>
          <a:custGeom>
            <a:avLst/>
            <a:gdLst/>
            <a:ahLst/>
            <a:cxnLst/>
            <a:rect l="l" t="t" r="r" b="b"/>
            <a:pathLst>
              <a:path w="13184272" h="5944618">
                <a:moveTo>
                  <a:pt x="0" y="0"/>
                </a:moveTo>
                <a:lnTo>
                  <a:pt x="13184272" y="0"/>
                </a:lnTo>
                <a:lnTo>
                  <a:pt x="13184272" y="5944618"/>
                </a:lnTo>
                <a:lnTo>
                  <a:pt x="0" y="59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633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123079"/>
            <a:ext cx="15574652" cy="184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manera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le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aseguró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Jacob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no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abandonado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huía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hermano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Esaú??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Génesis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28:10–13.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9463" y="0"/>
            <a:ext cx="7658537" cy="10287000"/>
          </a:xfrm>
          <a:custGeom>
            <a:avLst/>
            <a:gdLst/>
            <a:ahLst/>
            <a:cxnLst/>
            <a:rect l="l" t="t" r="r" b="b"/>
            <a:pathLst>
              <a:path w="7658537" h="10287000">
                <a:moveTo>
                  <a:pt x="0" y="0"/>
                </a:moveTo>
                <a:lnTo>
                  <a:pt x="7658537" y="0"/>
                </a:lnTo>
                <a:lnTo>
                  <a:pt x="76585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492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29463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¿Cuál es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lección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ser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aprendida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escalera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Jacob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desierto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Génesis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28:16, 17; Juan 1:51.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488767" y="1157299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CONECTANDO EL CIELO Y LA TIERRA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2921372"/>
            <a:ext cx="18288000" cy="7365628"/>
          </a:xfrm>
          <a:custGeom>
            <a:avLst/>
            <a:gdLst/>
            <a:ahLst/>
            <a:cxnLst/>
            <a:rect l="l" t="t" r="r" b="b"/>
            <a:pathLst>
              <a:path w="18288000" h="7365628">
                <a:moveTo>
                  <a:pt x="0" y="0"/>
                </a:moveTo>
                <a:lnTo>
                  <a:pt x="18288000" y="0"/>
                </a:lnTo>
                <a:lnTo>
                  <a:pt x="18288000" y="7365628"/>
                </a:lnTo>
                <a:lnTo>
                  <a:pt x="0" y="7365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831" b="-1983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5"/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70385" y="2352353"/>
            <a:ext cx="12071954" cy="1057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2"/>
              </a:lnSpc>
            </a:pP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conexión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mediación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ha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establecido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Romanos 3:23–26; </a:t>
            </a:r>
            <a:r>
              <a:rPr lang="en-US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1:14.</a:t>
            </a:r>
            <a:endParaRPr lang="en-US" sz="34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94"/>
            <a:ext cx="18288000" cy="4111019"/>
          </a:xfrm>
          <a:custGeom>
            <a:avLst/>
            <a:gdLst/>
            <a:ahLst/>
            <a:cxnLst/>
            <a:rect l="l" t="t" r="r" b="b"/>
            <a:pathLst>
              <a:path w="18288000" h="4111019">
                <a:moveTo>
                  <a:pt x="0" y="0"/>
                </a:moveTo>
                <a:lnTo>
                  <a:pt x="18288000" y="0"/>
                </a:lnTo>
                <a:lnTo>
                  <a:pt x="18288000" y="4111019"/>
                </a:lnTo>
                <a:lnTo>
                  <a:pt x="0" y="4111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351" b="-8322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168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056" r="-2827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324" b="-4267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0539" r="-1946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0827" y="4916034"/>
            <a:ext cx="3357806" cy="3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DIOS ES AMOR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53216" y="4791063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 PAGÓ EL PRECIO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752998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NUESTRO SUSTITUTO Y GARANTÍA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4079" y="4876800"/>
            <a:ext cx="3372402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2"/>
              </a:lnSpc>
            </a:pPr>
            <a:r>
              <a:rPr lang="en-US" sz="19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UNA VIDA DE ABNEGACIÓN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887349"/>
            <a:ext cx="3251621" cy="33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8"/>
              </a:lnSpc>
            </a:pPr>
            <a:r>
              <a:rPr lang="en-US" sz="21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MISIÓN DE JESÚS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241511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amor de Dios por el hombre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BCCB0-67A7-3395-A933-38F424F63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6575666-5761-D49A-F4E6-493B8546CEA3}"/>
              </a:ext>
            </a:extLst>
          </p:cNvPr>
          <p:cNvGrpSpPr/>
          <p:nvPr/>
        </p:nvGrpSpPr>
        <p:grpSpPr>
          <a:xfrm rot="-5400000">
            <a:off x="8174684" y="-5053"/>
            <a:ext cx="2117369" cy="18466736"/>
            <a:chOff x="0" y="0"/>
            <a:chExt cx="557661" cy="486366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6B88886-5124-1A8F-2FDB-21B44962F31C}"/>
                </a:ext>
              </a:extLst>
            </p:cNvPr>
            <p:cNvSpPr/>
            <p:nvPr/>
          </p:nvSpPr>
          <p:spPr>
            <a:xfrm>
              <a:off x="0" y="0"/>
              <a:ext cx="557661" cy="4863667"/>
            </a:xfrm>
            <a:custGeom>
              <a:avLst/>
              <a:gdLst/>
              <a:ahLst/>
              <a:cxnLst/>
              <a:rect l="l" t="t" r="r" b="b"/>
              <a:pathLst>
                <a:path w="557661" h="4863667">
                  <a:moveTo>
                    <a:pt x="0" y="0"/>
                  </a:moveTo>
                  <a:lnTo>
                    <a:pt x="557661" y="0"/>
                  </a:lnTo>
                  <a:lnTo>
                    <a:pt x="557661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5FE261E-F77D-9252-2544-F1D222BA5414}"/>
                </a:ext>
              </a:extLst>
            </p:cNvPr>
            <p:cNvSpPr txBox="1"/>
            <p:nvPr/>
          </p:nvSpPr>
          <p:spPr>
            <a:xfrm>
              <a:off x="0" y="0"/>
              <a:ext cx="557661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F0BAE8D-4123-5EE1-78D6-E999D49373C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40C4E3C-A446-938C-40E7-B39AA4D05F72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779A38D-87B9-9E5A-127B-88F9C9A779EB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A323694-B72C-EA23-3905-1CD95DC99C00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EE47772-A702-1DB8-15DE-718E0452B36B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9E36336C-DE3D-DE93-619D-D19A35D5952D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2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F2A9A6C-FA12-006F-5906-98AA3BCC7B59}"/>
              </a:ext>
            </a:extLst>
          </p:cNvPr>
          <p:cNvSpPr txBox="1"/>
          <p:nvPr/>
        </p:nvSpPr>
        <p:spPr>
          <a:xfrm>
            <a:off x="1028700" y="5133975"/>
            <a:ext cx="16048040" cy="235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43"/>
              </a:lnSpc>
            </a:pPr>
            <a:r>
              <a:rPr lang="en-US" sz="8536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LA NECESIDAD DE CRISTO </a:t>
            </a:r>
          </a:p>
          <a:p>
            <a:pPr algn="ctr">
              <a:lnSpc>
                <a:spcPts val="8275"/>
              </a:lnSpc>
              <a:spcBef>
                <a:spcPct val="0"/>
              </a:spcBef>
            </a:pPr>
            <a:r>
              <a:rPr lang="en-US" sz="6896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DEL PECADOR</a:t>
            </a:r>
          </a:p>
        </p:txBody>
      </p:sp>
    </p:spTree>
    <p:extLst>
      <p:ext uri="{BB962C8B-B14F-4D97-AF65-F5344CB8AC3E}">
        <p14:creationId xmlns:p14="http://schemas.microsoft.com/office/powerpoint/2010/main" val="2836382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92706" y="3930042"/>
            <a:ext cx="12486474" cy="6356958"/>
          </a:xfrm>
          <a:custGeom>
            <a:avLst/>
            <a:gdLst/>
            <a:ahLst/>
            <a:cxnLst/>
            <a:rect l="l" t="t" r="r" b="b"/>
            <a:pathLst>
              <a:path w="12486474" h="6356958">
                <a:moveTo>
                  <a:pt x="0" y="0"/>
                </a:moveTo>
                <a:lnTo>
                  <a:pt x="12486474" y="0"/>
                </a:lnTo>
                <a:lnTo>
                  <a:pt x="1248647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878" b="-1387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34"/>
            <a:ext cx="12236164" cy="62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0"/>
              </a:lnSpc>
            </a:pPr>
            <a:r>
              <a:rPr lang="en-US" sz="41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ESTADO DEL HOMBRE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original del ser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humano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el Edén.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Génesis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1:26, 27, 31; Salmos 8:4–6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4236770"/>
            <a:ext cx="17424541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obró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Satanás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frustrar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el plan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divino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creación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hombre? </a:t>
            </a:r>
            <a:r>
              <a:rPr lang="en-US" sz="20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Génesis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3:1–7; Romanos 6:16; 1 Juan 2:16.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2985" y="3487379"/>
            <a:ext cx="15876693" cy="1581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5"/>
              </a:lnSpc>
              <a:spcBef>
                <a:spcPct val="0"/>
              </a:spcBef>
            </a:pP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pecar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reaccionaron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Adán y Eva al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oír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voz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Dios? </a:t>
            </a:r>
            <a:r>
              <a:rPr lang="en-US" sz="28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Génesis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3:8–10.</a:t>
            </a:r>
            <a:endParaRPr lang="en-US" sz="5245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74452" y="1204586"/>
            <a:ext cx="11363368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HUYENDO DE LA PRESENCIA DE DIOS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66388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" r="-4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3266467"/>
            <a:ext cx="7548313" cy="3562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¿Por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seres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humanos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pecaminosos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no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pueden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presencia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Infinito? </a:t>
            </a:r>
            <a:r>
              <a:rPr lang="en-US" sz="2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Éxodo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33:20; </a:t>
            </a:r>
            <a:r>
              <a:rPr lang="en-US" sz="2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Deuteronomio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4:23, 24.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2551864" y="4342382"/>
            <a:ext cx="13184272" cy="5944618"/>
          </a:xfrm>
          <a:custGeom>
            <a:avLst/>
            <a:gdLst/>
            <a:ahLst/>
            <a:cxnLst/>
            <a:rect l="l" t="t" r="r" b="b"/>
            <a:pathLst>
              <a:path w="13184272" h="5944618">
                <a:moveTo>
                  <a:pt x="0" y="0"/>
                </a:moveTo>
                <a:lnTo>
                  <a:pt x="13184272" y="0"/>
                </a:lnTo>
                <a:lnTo>
                  <a:pt x="13184272" y="5944618"/>
                </a:lnTo>
                <a:lnTo>
                  <a:pt x="0" y="59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59" b="-391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123079"/>
            <a:ext cx="15574652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¿Por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imposible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el ser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humano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escape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sí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Job 14:4; Romanos 8:7, 8; Isaías 64:6.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407</Words>
  <Application>Microsoft Office PowerPoint</Application>
  <PresentationFormat>Personalizado</PresentationFormat>
  <Paragraphs>51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Bw Modelica 1</vt:lpstr>
      <vt:lpstr>Bw Modelica 2</vt:lpstr>
      <vt:lpstr>Rubik</vt:lpstr>
      <vt:lpstr>Rubik Bold</vt:lpstr>
      <vt:lpstr>Arimo</vt:lpstr>
      <vt:lpstr>Arial</vt:lpstr>
      <vt:lpstr>Rubik Semi-Bold</vt:lpstr>
      <vt:lpstr>Trocchi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2, Julio 11 de 2026</dc:title>
  <cp:lastModifiedBy>Asosur Tesorería</cp:lastModifiedBy>
  <cp:revision>4</cp:revision>
  <dcterms:created xsi:type="dcterms:W3CDTF">2006-08-16T00:00:00Z</dcterms:created>
  <dcterms:modified xsi:type="dcterms:W3CDTF">2026-07-10T17:05:40Z</dcterms:modified>
  <dc:identifier>DAHPAASdaPw</dc:identifier>
</cp:coreProperties>
</file>