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76" r:id="rId4"/>
    <p:sldId id="271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</p:sldIdLst>
  <p:sldSz cx="18288000" cy="10287000"/>
  <p:notesSz cx="6858000" cy="9144000"/>
  <p:embeddedFontLst>
    <p:embeddedFont>
      <p:font typeface="Arimo" panose="020B0604020202020204" charset="0"/>
      <p:regular r:id="rId19"/>
    </p:embeddedFont>
    <p:embeddedFont>
      <p:font typeface="Bw Modelica 1" panose="020B0604020202020204" charset="0"/>
      <p:regular r:id="rId20"/>
    </p:embeddedFont>
    <p:embeddedFont>
      <p:font typeface="Bw Modelica 2" panose="020B0604020202020204" charset="0"/>
      <p:regular r:id="rId21"/>
    </p:embeddedFont>
    <p:embeddedFont>
      <p:font typeface="Rubik" panose="020B0604020202020204" charset="-79"/>
      <p:regular r:id="rId22"/>
    </p:embeddedFont>
    <p:embeddedFont>
      <p:font typeface="Rubik Bold" panose="020B0604020202020204" charset="-79"/>
      <p:regular r:id="rId23"/>
    </p:embeddedFont>
    <p:embeddedFont>
      <p:font typeface="Rubik Semi-Bold" panose="020B0604020202020204" charset="-79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77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2508290" y="0"/>
            <a:ext cx="23323631" cy="10287000"/>
          </a:xfrm>
          <a:custGeom>
            <a:avLst/>
            <a:gdLst/>
            <a:ahLst/>
            <a:cxnLst/>
            <a:rect l="l" t="t" r="r" b="b"/>
            <a:pathLst>
              <a:path w="23323631" h="10287000">
                <a:moveTo>
                  <a:pt x="23323630" y="0"/>
                </a:moveTo>
                <a:lnTo>
                  <a:pt x="0" y="0"/>
                </a:lnTo>
                <a:lnTo>
                  <a:pt x="0" y="10287000"/>
                </a:lnTo>
                <a:lnTo>
                  <a:pt x="23323630" y="10287000"/>
                </a:lnTo>
                <a:lnTo>
                  <a:pt x="23323630" y="0"/>
                </a:lnTo>
                <a:close/>
              </a:path>
            </a:pathLst>
          </a:custGeom>
          <a:blipFill>
            <a:blip r:embed="rId2"/>
            <a:stretch>
              <a:fillRect t="-9046" b="-18334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5626804" y="-2514832"/>
            <a:ext cx="7213127" cy="18466736"/>
            <a:chOff x="0" y="0"/>
            <a:chExt cx="1899754" cy="48636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899754" cy="4863667"/>
            </a:xfrm>
            <a:custGeom>
              <a:avLst/>
              <a:gdLst/>
              <a:ahLst/>
              <a:cxnLst/>
              <a:rect l="l" t="t" r="r" b="b"/>
              <a:pathLst>
                <a:path w="1899754" h="4863667">
                  <a:moveTo>
                    <a:pt x="0" y="0"/>
                  </a:moveTo>
                  <a:lnTo>
                    <a:pt x="1899754" y="0"/>
                  </a:lnTo>
                  <a:lnTo>
                    <a:pt x="1899754" y="4863667"/>
                  </a:lnTo>
                  <a:lnTo>
                    <a:pt x="0" y="4863667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1899754" cy="486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817589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989949" y="8941925"/>
            <a:ext cx="3118000" cy="1028700"/>
            <a:chOff x="0" y="0"/>
            <a:chExt cx="4157333" cy="1371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0800" y="946189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LECCIÓN 9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68166" y="8084711"/>
            <a:ext cx="16291134" cy="857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03"/>
              </a:lnSpc>
              <a:spcBef>
                <a:spcPct val="0"/>
              </a:spcBef>
            </a:pPr>
            <a:r>
              <a:rPr lang="en-US" sz="5585" dirty="0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EL DRAGÓN, LA MUJER Y EL REMANENTE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035502" y="0"/>
            <a:ext cx="7252498" cy="10287000"/>
          </a:xfrm>
          <a:custGeom>
            <a:avLst/>
            <a:gdLst/>
            <a:ahLst/>
            <a:cxnLst/>
            <a:rect l="l" t="t" r="r" b="b"/>
            <a:pathLst>
              <a:path w="7252498" h="10287000">
                <a:moveTo>
                  <a:pt x="0" y="0"/>
                </a:moveTo>
                <a:lnTo>
                  <a:pt x="7252498" y="0"/>
                </a:lnTo>
                <a:lnTo>
                  <a:pt x="725249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6283" r="-56283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524084" y="0"/>
            <a:ext cx="3600450" cy="10287000"/>
            <a:chOff x="0" y="0"/>
            <a:chExt cx="948267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562788" y="0"/>
            <a:ext cx="2745885" cy="10287000"/>
            <a:chOff x="0" y="0"/>
            <a:chExt cx="723196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23196" cy="2709333"/>
            </a:xfrm>
            <a:custGeom>
              <a:avLst/>
              <a:gdLst/>
              <a:ahLst/>
              <a:cxnLst/>
              <a:rect l="l" t="t" r="r" b="b"/>
              <a:pathLst>
                <a:path w="723196" h="2709333">
                  <a:moveTo>
                    <a:pt x="0" y="0"/>
                  </a:moveTo>
                  <a:lnTo>
                    <a:pt x="723196" y="0"/>
                  </a:lnTo>
                  <a:lnTo>
                    <a:pt x="723196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723196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03279" y="4594420"/>
            <a:ext cx="11557594" cy="1228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visión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del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pasado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fue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revelada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Juan, y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significa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4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Apocalipsis</a:t>
            </a: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12:7–9.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16" name="Group 16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3961058" y="1028700"/>
            <a:ext cx="12072075" cy="6190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35"/>
              </a:lnSpc>
            </a:pPr>
            <a:r>
              <a:rPr lang="en-US" sz="4112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GUERRA EN EL CIELO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8000"/>
            </a:blip>
            <a:stretch>
              <a:fillRect t="-16666" b="-16666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916296" y="-263440"/>
            <a:ext cx="2634144" cy="18466736"/>
            <a:chOff x="0" y="0"/>
            <a:chExt cx="693766" cy="48636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3766" cy="4863667"/>
            </a:xfrm>
            <a:custGeom>
              <a:avLst/>
              <a:gdLst/>
              <a:ahLst/>
              <a:cxnLst/>
              <a:rect l="l" t="t" r="r" b="b"/>
              <a:pathLst>
                <a:path w="693766" h="4863667">
                  <a:moveTo>
                    <a:pt x="0" y="0"/>
                  </a:moveTo>
                  <a:lnTo>
                    <a:pt x="693766" y="0"/>
                  </a:lnTo>
                  <a:lnTo>
                    <a:pt x="693766" y="4863667"/>
                  </a:lnTo>
                  <a:lnTo>
                    <a:pt x="0" y="4863667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693766" cy="486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441559" cy="847724"/>
            <a:chOff x="0" y="0"/>
            <a:chExt cx="592207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922137" cy="1130300"/>
            </a:xfrm>
            <a:custGeom>
              <a:avLst/>
              <a:gdLst/>
              <a:ahLst/>
              <a:cxnLst/>
              <a:rect l="l" t="t" r="r" b="b"/>
              <a:pathLst>
                <a:path w="5922137" h="1130300">
                  <a:moveTo>
                    <a:pt x="0" y="0"/>
                  </a:moveTo>
                  <a:lnTo>
                    <a:pt x="5922137" y="0"/>
                  </a:lnTo>
                  <a:lnTo>
                    <a:pt x="592213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221409" y="6287071"/>
            <a:ext cx="16482151" cy="2228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97"/>
              </a:lnSpc>
              <a:spcBef>
                <a:spcPct val="0"/>
              </a:spcBef>
            </a:pP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anuncio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 </a:t>
            </a:r>
            <a:r>
              <a:rPr lang="en-US" sz="2800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Apocalipsis</a:t>
            </a:r>
            <a:r>
              <a:rPr lang="en-US" sz="28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12:10, 11   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indica la completa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expulsión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Satanás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durante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ministerio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Jesús?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0800" y="1157300"/>
            <a:ext cx="4339959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6000"/>
            </a:blip>
            <a:stretch>
              <a:fillRect t="-9151" b="-9151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0800" y="1157289"/>
            <a:ext cx="4328064" cy="5905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4765773"/>
            <a:ext cx="15715796" cy="15525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18"/>
              </a:lnSpc>
              <a:spcBef>
                <a:spcPct val="0"/>
              </a:spcBef>
            </a:pPr>
            <a:r>
              <a:rPr lang="en-US" sz="5098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5098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5098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098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acrecentado</a:t>
            </a:r>
            <a:r>
              <a:rPr lang="en-US" sz="5098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098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peligro</a:t>
            </a:r>
            <a:r>
              <a:rPr lang="en-US" sz="5098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se </a:t>
            </a:r>
            <a:r>
              <a:rPr lang="en-US" sz="5098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presentaría</a:t>
            </a:r>
            <a:r>
              <a:rPr lang="en-US" sz="5098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098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ahora</a:t>
            </a:r>
            <a:r>
              <a:rPr lang="en-US" sz="5098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la </a:t>
            </a:r>
            <a:r>
              <a:rPr lang="en-US" sz="5098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iglesia</a:t>
            </a:r>
            <a:r>
              <a:rPr lang="en-US" sz="5098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320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Apocalipsis</a:t>
            </a:r>
            <a:r>
              <a:rPr lang="en-US" sz="32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12:12, 13.</a:t>
            </a:r>
            <a:endParaRPr lang="en-US" sz="5098" dirty="0">
              <a:solidFill>
                <a:srgbClr val="302924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616100" y="995376"/>
            <a:ext cx="11643200" cy="752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14"/>
              </a:lnSpc>
              <a:spcBef>
                <a:spcPct val="0"/>
              </a:spcBef>
            </a:pPr>
            <a:r>
              <a:rPr lang="en-US" sz="4928">
                <a:solidFill>
                  <a:srgbClr val="302924"/>
                </a:solidFill>
                <a:latin typeface="Bw Modelica 1"/>
                <a:ea typeface="Bw Modelica 1"/>
                <a:cs typeface="Bw Modelica 1"/>
                <a:sym typeface="Bw Modelica 1"/>
              </a:rPr>
              <a:t>GUERRA EN LA TIERRA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3663001" y="4342382"/>
            <a:ext cx="11512226" cy="5944618"/>
          </a:xfrm>
          <a:custGeom>
            <a:avLst/>
            <a:gdLst/>
            <a:ahLst/>
            <a:cxnLst/>
            <a:rect l="l" t="t" r="r" b="b"/>
            <a:pathLst>
              <a:path w="11512226" h="5944618">
                <a:moveTo>
                  <a:pt x="0" y="0"/>
                </a:moveTo>
                <a:lnTo>
                  <a:pt x="11512227" y="0"/>
                </a:lnTo>
                <a:lnTo>
                  <a:pt x="11512227" y="5944618"/>
                </a:lnTo>
                <a:lnTo>
                  <a:pt x="0" y="59446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51" b="-351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56674" y="2123079"/>
            <a:ext cx="15574652" cy="1228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Describa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experiencia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la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iglesia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durante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1,260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años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opresión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y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persecución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Apocalipsis</a:t>
            </a:r>
            <a:r>
              <a:rPr lang="en-US" sz="28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12:6, 14.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035502" y="0"/>
            <a:ext cx="7252498" cy="10287000"/>
          </a:xfrm>
          <a:custGeom>
            <a:avLst/>
            <a:gdLst/>
            <a:ahLst/>
            <a:cxnLst/>
            <a:rect l="l" t="t" r="r" b="b"/>
            <a:pathLst>
              <a:path w="7252498" h="10287000">
                <a:moveTo>
                  <a:pt x="0" y="0"/>
                </a:moveTo>
                <a:lnTo>
                  <a:pt x="7252498" y="0"/>
                </a:lnTo>
                <a:lnTo>
                  <a:pt x="725249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8969" r="-53838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524084" y="0"/>
            <a:ext cx="3600450" cy="10287000"/>
            <a:chOff x="0" y="0"/>
            <a:chExt cx="948267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562788" y="0"/>
            <a:ext cx="2745885" cy="10287000"/>
            <a:chOff x="0" y="0"/>
            <a:chExt cx="723196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23196" cy="2709333"/>
            </a:xfrm>
            <a:custGeom>
              <a:avLst/>
              <a:gdLst/>
              <a:ahLst/>
              <a:cxnLst/>
              <a:rect l="l" t="t" r="r" b="b"/>
              <a:pathLst>
                <a:path w="723196" h="2709333">
                  <a:moveTo>
                    <a:pt x="0" y="0"/>
                  </a:moveTo>
                  <a:lnTo>
                    <a:pt x="723196" y="0"/>
                  </a:lnTo>
                  <a:lnTo>
                    <a:pt x="723196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723196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03279" y="4594420"/>
            <a:ext cx="11557594" cy="1838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c.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ayuda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vino para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desviar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ataque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agentes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humanos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usados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por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dragón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contra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fieles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0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Apocalipsis</a:t>
            </a: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12:15, 16.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16" name="Group 16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29463" y="0"/>
            <a:ext cx="7658537" cy="10287000"/>
          </a:xfrm>
          <a:custGeom>
            <a:avLst/>
            <a:gdLst/>
            <a:ahLst/>
            <a:cxnLst/>
            <a:rect l="l" t="t" r="r" b="b"/>
            <a:pathLst>
              <a:path w="7658537" h="10287000">
                <a:moveTo>
                  <a:pt x="0" y="0"/>
                </a:moveTo>
                <a:lnTo>
                  <a:pt x="7658537" y="0"/>
                </a:lnTo>
                <a:lnTo>
                  <a:pt x="765853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0097" r="-41383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524084" y="0"/>
            <a:ext cx="3600450" cy="10287000"/>
            <a:chOff x="0" y="0"/>
            <a:chExt cx="948267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629463" y="0"/>
            <a:ext cx="2745885" cy="10287000"/>
            <a:chOff x="0" y="0"/>
            <a:chExt cx="723196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23196" cy="2709333"/>
            </a:xfrm>
            <a:custGeom>
              <a:avLst/>
              <a:gdLst/>
              <a:ahLst/>
              <a:cxnLst/>
              <a:rect l="l" t="t" r="r" b="b"/>
              <a:pathLst>
                <a:path w="723196" h="2709333">
                  <a:moveTo>
                    <a:pt x="0" y="0"/>
                  </a:moveTo>
                  <a:lnTo>
                    <a:pt x="723196" y="0"/>
                  </a:lnTo>
                  <a:lnTo>
                    <a:pt x="723196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723196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JUEVES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03279" y="4594420"/>
            <a:ext cx="11557594" cy="1838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Mientras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ira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del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dragón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alcanza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su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punto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máximo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,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se describe 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fieles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4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Apocalipsis</a:t>
            </a: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12:17.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4982418" y="1157299"/>
            <a:ext cx="11294089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  <a:spcBef>
                <a:spcPct val="0"/>
              </a:spcBef>
            </a:pPr>
            <a:r>
              <a:rPr lang="en-US" sz="3899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EL REMANENTE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4" name="Freeform 4"/>
          <p:cNvSpPr/>
          <p:nvPr/>
        </p:nvSpPr>
        <p:spPr>
          <a:xfrm>
            <a:off x="0" y="2921372"/>
            <a:ext cx="18288000" cy="7365628"/>
          </a:xfrm>
          <a:custGeom>
            <a:avLst/>
            <a:gdLst/>
            <a:ahLst/>
            <a:cxnLst/>
            <a:rect l="l" t="t" r="r" b="b"/>
            <a:pathLst>
              <a:path w="18288000" h="7365628">
                <a:moveTo>
                  <a:pt x="0" y="0"/>
                </a:moveTo>
                <a:lnTo>
                  <a:pt x="18288000" y="0"/>
                </a:lnTo>
                <a:lnTo>
                  <a:pt x="18288000" y="7365628"/>
                </a:lnTo>
                <a:lnTo>
                  <a:pt x="0" y="73656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9831" b="-19831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5" name="TextBox 5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JUEVES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456461" y="823910"/>
            <a:ext cx="12071954" cy="1838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las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características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del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remanente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describen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iglesia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últimos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días? </a:t>
            </a:r>
            <a:b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24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Apocalipsis</a:t>
            </a: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14:12; 19:10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15193149" y="8896350"/>
            <a:ext cx="3118000" cy="1028700"/>
            <a:chOff x="0" y="0"/>
            <a:chExt cx="4157333" cy="13716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4" name="Freeform 4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0999"/>
            </a:blip>
            <a:stretch>
              <a:fillRect t="-9277" b="-9277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5" name="TextBox 5"/>
          <p:cNvSpPr txBox="1"/>
          <p:nvPr/>
        </p:nvSpPr>
        <p:spPr>
          <a:xfrm>
            <a:off x="3257769" y="3483421"/>
            <a:ext cx="11772462" cy="2148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35"/>
              </a:lnSpc>
            </a:pPr>
            <a:r>
              <a:rPr lang="en-US" sz="1231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MISIONEROS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393266" y="2668249"/>
            <a:ext cx="7501468" cy="1231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7"/>
              </a:lnSpc>
            </a:pPr>
            <a:r>
              <a:rPr lang="en-US" sz="7005" spc="286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MINUTOS</a:t>
            </a:r>
          </a:p>
        </p:txBody>
      </p:sp>
    </p:spTree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994"/>
            <a:ext cx="18288000" cy="4111019"/>
          </a:xfrm>
          <a:custGeom>
            <a:avLst/>
            <a:gdLst/>
            <a:ahLst/>
            <a:cxnLst/>
            <a:rect l="l" t="t" r="r" b="b"/>
            <a:pathLst>
              <a:path w="18288000" h="4111019">
                <a:moveTo>
                  <a:pt x="0" y="0"/>
                </a:moveTo>
                <a:lnTo>
                  <a:pt x="18288000" y="0"/>
                </a:lnTo>
                <a:lnTo>
                  <a:pt x="18288000" y="4111019"/>
                </a:lnTo>
                <a:lnTo>
                  <a:pt x="0" y="41110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47351" b="-83229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288000" cy="4110025"/>
            <a:chOff x="0" y="0"/>
            <a:chExt cx="24383999" cy="54800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5480067"/>
            </a:xfrm>
            <a:custGeom>
              <a:avLst/>
              <a:gdLst/>
              <a:ahLst/>
              <a:cxnLst/>
              <a:rect l="l" t="t" r="r" b="b"/>
              <a:pathLst>
                <a:path w="24384000" h="5480067">
                  <a:moveTo>
                    <a:pt x="0" y="0"/>
                  </a:moveTo>
                  <a:lnTo>
                    <a:pt x="24384000" y="0"/>
                  </a:lnTo>
                  <a:lnTo>
                    <a:pt x="24384000" y="5480067"/>
                  </a:lnTo>
                  <a:lnTo>
                    <a:pt x="0" y="5480067"/>
                  </a:lnTo>
                  <a:close/>
                </a:path>
              </a:pathLst>
            </a:custGeom>
            <a:solidFill>
              <a:srgbClr val="000000">
                <a:alpha val="70980"/>
              </a:srgbClr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71318" y="5786294"/>
            <a:ext cx="16945363" cy="47625"/>
            <a:chOff x="0" y="0"/>
            <a:chExt cx="22593817" cy="63500"/>
          </a:xfrm>
        </p:grpSpPr>
        <p:sp>
          <p:nvSpPr>
            <p:cNvPr id="6" name="Freeform 6"/>
            <p:cNvSpPr/>
            <p:nvPr/>
          </p:nvSpPr>
          <p:spPr>
            <a:xfrm>
              <a:off x="31750" y="0"/>
              <a:ext cx="22530308" cy="63500"/>
            </a:xfrm>
            <a:custGeom>
              <a:avLst/>
              <a:gdLst/>
              <a:ahLst/>
              <a:cxnLst/>
              <a:rect l="l" t="t" r="r" b="b"/>
              <a:pathLst>
                <a:path w="22530308" h="63500">
                  <a:moveTo>
                    <a:pt x="0" y="0"/>
                  </a:moveTo>
                  <a:lnTo>
                    <a:pt x="22530308" y="0"/>
                  </a:lnTo>
                  <a:lnTo>
                    <a:pt x="22530308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7" name="Group 7"/>
          <p:cNvGrpSpPr/>
          <p:nvPr/>
        </p:nvGrpSpPr>
        <p:grpSpPr>
          <a:xfrm rot="-5400000">
            <a:off x="1952635" y="5762482"/>
            <a:ext cx="540500" cy="47625"/>
            <a:chOff x="0" y="0"/>
            <a:chExt cx="720667" cy="63500"/>
          </a:xfrm>
        </p:grpSpPr>
        <p:sp>
          <p:nvSpPr>
            <p:cNvPr id="8" name="Freeform 8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9" name="Group 9"/>
          <p:cNvGrpSpPr/>
          <p:nvPr/>
        </p:nvGrpSpPr>
        <p:grpSpPr>
          <a:xfrm rot="-5400000">
            <a:off x="5318018" y="5762482"/>
            <a:ext cx="540500" cy="47625"/>
            <a:chOff x="0" y="0"/>
            <a:chExt cx="720667" cy="63500"/>
          </a:xfrm>
        </p:grpSpPr>
        <p:sp>
          <p:nvSpPr>
            <p:cNvPr id="10" name="Freeform 10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1" name="Group 11"/>
          <p:cNvGrpSpPr/>
          <p:nvPr/>
        </p:nvGrpSpPr>
        <p:grpSpPr>
          <a:xfrm rot="-5400000">
            <a:off x="8718738" y="5762482"/>
            <a:ext cx="540500" cy="47625"/>
            <a:chOff x="0" y="0"/>
            <a:chExt cx="720667" cy="63500"/>
          </a:xfrm>
        </p:grpSpPr>
        <p:sp>
          <p:nvSpPr>
            <p:cNvPr id="12" name="Freeform 12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3" name="Group 13"/>
          <p:cNvGrpSpPr/>
          <p:nvPr/>
        </p:nvGrpSpPr>
        <p:grpSpPr>
          <a:xfrm rot="-5400000">
            <a:off x="12016860" y="5762482"/>
            <a:ext cx="540500" cy="47625"/>
            <a:chOff x="0" y="0"/>
            <a:chExt cx="720667" cy="63500"/>
          </a:xfrm>
        </p:grpSpPr>
        <p:sp>
          <p:nvSpPr>
            <p:cNvPr id="14" name="Freeform 14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5" name="Group 15"/>
          <p:cNvGrpSpPr/>
          <p:nvPr/>
        </p:nvGrpSpPr>
        <p:grpSpPr>
          <a:xfrm rot="-5400000">
            <a:off x="15484840" y="5762482"/>
            <a:ext cx="540500" cy="47625"/>
            <a:chOff x="0" y="0"/>
            <a:chExt cx="720667" cy="63500"/>
          </a:xfrm>
        </p:grpSpPr>
        <p:sp>
          <p:nvSpPr>
            <p:cNvPr id="16" name="Freeform 16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666556" y="6342295"/>
            <a:ext cx="3162360" cy="3162360"/>
            <a:chOff x="0" y="0"/>
            <a:chExt cx="4216480" cy="421648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8124" r="-28124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1215868" y="6342295"/>
            <a:ext cx="3162360" cy="3162360"/>
            <a:chOff x="0" y="0"/>
            <a:chExt cx="4216480" cy="4216480"/>
          </a:xfrm>
        </p:grpSpPr>
        <p:sp>
          <p:nvSpPr>
            <p:cNvPr id="20" name="Freeform 20"/>
            <p:cNvSpPr/>
            <p:nvPr/>
          </p:nvSpPr>
          <p:spPr>
            <a:xfrm flipH="1"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4216527" y="0"/>
                  </a:moveTo>
                  <a:lnTo>
                    <a:pt x="964057" y="0"/>
                  </a:lnTo>
                  <a:cubicBezTo>
                    <a:pt x="432308" y="0"/>
                    <a:pt x="0" y="432308"/>
                    <a:pt x="0" y="964057"/>
                  </a:cubicBezTo>
                  <a:lnTo>
                    <a:pt x="0" y="4216527"/>
                  </a:lnTo>
                  <a:lnTo>
                    <a:pt x="4216527" y="4216527"/>
                  </a:lnTo>
                  <a:lnTo>
                    <a:pt x="4216527" y="0"/>
                  </a:lnTo>
                  <a:close/>
                </a:path>
              </a:pathLst>
            </a:custGeom>
            <a:blipFill>
              <a:blip r:embed="rId4"/>
              <a:stretch>
                <a:fillRect l="-567" r="-32765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7700866" y="6342295"/>
            <a:ext cx="3162360" cy="3162360"/>
            <a:chOff x="0" y="0"/>
            <a:chExt cx="4216480" cy="421648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36750" r="-36750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4638401" y="6342295"/>
            <a:ext cx="3162360" cy="3162360"/>
            <a:chOff x="0" y="0"/>
            <a:chExt cx="4216480" cy="421648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24999" r="-24999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4143626" y="6342295"/>
            <a:ext cx="3162360" cy="3162360"/>
            <a:chOff x="0" y="0"/>
            <a:chExt cx="4216480" cy="421648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37579" r="-37579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4370208" y="424129"/>
            <a:ext cx="9547584" cy="1731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30"/>
              </a:lnSpc>
            </a:pPr>
            <a:r>
              <a:rPr lang="en-US" sz="7275" b="1">
                <a:solidFill>
                  <a:srgbClr val="FFFFFF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LECCIÓN DE REPASO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80827" y="4800647"/>
            <a:ext cx="3357806" cy="647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82"/>
              </a:lnSpc>
            </a:pPr>
            <a:r>
              <a:rPr lang="en-US" sz="2152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EL DISCÍPULO A QUIEN JESÚS AMÓ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080406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DOMINGO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4153216" y="4752934"/>
            <a:ext cx="3077508" cy="647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87"/>
              </a:lnSpc>
            </a:pPr>
            <a:r>
              <a:rPr lang="en-US" sz="2156" b="1">
                <a:solidFill>
                  <a:srgbClr val="271C1A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LA PRESENCIA DE CRISTO ASEGURADA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708850" y="4800623"/>
            <a:ext cx="3108894" cy="657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54"/>
              </a:lnSpc>
            </a:pPr>
            <a:r>
              <a:rPr lang="en-US" sz="2129" b="1">
                <a:solidFill>
                  <a:srgbClr val="271C1A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UN ENCUENTRO CON CRISTO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214079" y="4858797"/>
            <a:ext cx="3372402" cy="333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62"/>
              </a:lnSpc>
            </a:pPr>
            <a:r>
              <a:rPr lang="en-US" sz="2135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DESTERRADO A PATMOS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3962458" y="4791122"/>
            <a:ext cx="3251621" cy="676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78"/>
              </a:lnSpc>
            </a:pPr>
            <a:r>
              <a:rPr lang="en-US" sz="2232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UN CARÁCTER TRANSFORMADO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4185864" y="3775036"/>
            <a:ext cx="2490362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LUNES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7666825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MARTES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1072898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MIERCOLES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4378229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JUEVES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0" y="2067204"/>
            <a:ext cx="18288000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70"/>
              </a:lnSpc>
            </a:pPr>
            <a:r>
              <a:rPr lang="en-US" sz="4975" b="1">
                <a:solidFill>
                  <a:srgbClr val="FFFFFF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Primera Visión de Daniel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85" r="-1685" b="-22512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" name="Freeform 3"/>
          <p:cNvSpPr/>
          <p:nvPr/>
        </p:nvSpPr>
        <p:spPr>
          <a:xfrm>
            <a:off x="12657005" y="698103"/>
            <a:ext cx="4958887" cy="5296326"/>
          </a:xfrm>
          <a:custGeom>
            <a:avLst/>
            <a:gdLst/>
            <a:ahLst/>
            <a:cxnLst/>
            <a:rect l="l" t="t" r="r" b="b"/>
            <a:pathLst>
              <a:path w="4958887" h="5296326">
                <a:moveTo>
                  <a:pt x="0" y="0"/>
                </a:moveTo>
                <a:lnTo>
                  <a:pt x="4958887" y="0"/>
                </a:lnTo>
                <a:lnTo>
                  <a:pt x="4958887" y="5296325"/>
                </a:lnTo>
                <a:lnTo>
                  <a:pt x="0" y="52963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4" name="TextBox 4"/>
          <p:cNvSpPr txBox="1"/>
          <p:nvPr/>
        </p:nvSpPr>
        <p:spPr>
          <a:xfrm>
            <a:off x="1702000" y="4285905"/>
            <a:ext cx="6284378" cy="455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79"/>
              </a:lnSpc>
              <a:spcBef>
                <a:spcPct val="0"/>
              </a:spcBef>
            </a:pPr>
            <a:r>
              <a:rPr lang="en-US" sz="2699">
                <a:solidFill>
                  <a:srgbClr val="000000"/>
                </a:solidFill>
                <a:latin typeface="Trocchi"/>
                <a:ea typeface="Trocchi"/>
                <a:cs typeface="Trocchi"/>
                <a:sym typeface="Trocchi"/>
              </a:rPr>
              <a:t>Sigue Nuestro Canal de Whatsapp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76439" y="4802187"/>
            <a:ext cx="8935502" cy="695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739"/>
              </a:lnSpc>
              <a:spcBef>
                <a:spcPct val="0"/>
              </a:spcBef>
            </a:pPr>
            <a:r>
              <a:rPr lang="en-US" sz="4099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ESCUELA SABATICA ASDMR</a:t>
            </a:r>
          </a:p>
        </p:txBody>
      </p:sp>
    </p:spTree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83EC81-D703-18E9-72AD-4F5A1D2521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DB41244-0811-8DA5-B2D8-2C34D058B77B}"/>
              </a:ext>
            </a:extLst>
          </p:cNvPr>
          <p:cNvSpPr/>
          <p:nvPr/>
        </p:nvSpPr>
        <p:spPr>
          <a:xfrm flipH="1">
            <a:off x="-2508290" y="0"/>
            <a:ext cx="23323631" cy="10287000"/>
          </a:xfrm>
          <a:custGeom>
            <a:avLst/>
            <a:gdLst/>
            <a:ahLst/>
            <a:cxnLst/>
            <a:rect l="l" t="t" r="r" b="b"/>
            <a:pathLst>
              <a:path w="23323631" h="10287000">
                <a:moveTo>
                  <a:pt x="23323630" y="0"/>
                </a:moveTo>
                <a:lnTo>
                  <a:pt x="0" y="0"/>
                </a:lnTo>
                <a:lnTo>
                  <a:pt x="0" y="10287000"/>
                </a:lnTo>
                <a:lnTo>
                  <a:pt x="23323630" y="10287000"/>
                </a:lnTo>
                <a:lnTo>
                  <a:pt x="23323630" y="0"/>
                </a:lnTo>
                <a:close/>
              </a:path>
            </a:pathLst>
          </a:custGeom>
          <a:blipFill>
            <a:blip r:embed="rId2"/>
            <a:stretch>
              <a:fillRect t="-9046" b="-18334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1B6DE31A-5FC2-BD2D-3B60-987B4083E676}"/>
              </a:ext>
            </a:extLst>
          </p:cNvPr>
          <p:cNvGrpSpPr/>
          <p:nvPr/>
        </p:nvGrpSpPr>
        <p:grpSpPr>
          <a:xfrm rot="-5400000">
            <a:off x="5626804" y="-2514832"/>
            <a:ext cx="7213127" cy="18466736"/>
            <a:chOff x="0" y="0"/>
            <a:chExt cx="1899754" cy="4863667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937A3721-B76F-A25E-A5CF-01F54A7015EC}"/>
                </a:ext>
              </a:extLst>
            </p:cNvPr>
            <p:cNvSpPr/>
            <p:nvPr/>
          </p:nvSpPr>
          <p:spPr>
            <a:xfrm>
              <a:off x="0" y="0"/>
              <a:ext cx="1899754" cy="4863667"/>
            </a:xfrm>
            <a:custGeom>
              <a:avLst/>
              <a:gdLst/>
              <a:ahLst/>
              <a:cxnLst/>
              <a:rect l="l" t="t" r="r" b="b"/>
              <a:pathLst>
                <a:path w="1899754" h="4863667">
                  <a:moveTo>
                    <a:pt x="0" y="0"/>
                  </a:moveTo>
                  <a:lnTo>
                    <a:pt x="1899754" y="0"/>
                  </a:lnTo>
                  <a:lnTo>
                    <a:pt x="1899754" y="4863667"/>
                  </a:lnTo>
                  <a:lnTo>
                    <a:pt x="0" y="4863667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EEAC101F-F238-7879-FCB4-CD8B0FF0CB00}"/>
                </a:ext>
              </a:extLst>
            </p:cNvPr>
            <p:cNvSpPr txBox="1"/>
            <p:nvPr/>
          </p:nvSpPr>
          <p:spPr>
            <a:xfrm>
              <a:off x="0" y="0"/>
              <a:ext cx="1899754" cy="486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A8C60924-A72D-BD2F-2345-1E305EE5F51C}"/>
              </a:ext>
            </a:extLst>
          </p:cNvPr>
          <p:cNvGrpSpPr/>
          <p:nvPr/>
        </p:nvGrpSpPr>
        <p:grpSpPr>
          <a:xfrm>
            <a:off x="0" y="817589"/>
            <a:ext cx="4733917" cy="847724"/>
            <a:chOff x="0" y="0"/>
            <a:chExt cx="6311889" cy="1130299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E7217C64-89A3-89C3-290F-B4540BC691D6}"/>
                </a:ext>
              </a:extLst>
            </p:cNvPr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59696386-9A12-6AAE-2BA5-32711B25F6C9}"/>
              </a:ext>
            </a:extLst>
          </p:cNvPr>
          <p:cNvGrpSpPr/>
          <p:nvPr/>
        </p:nvGrpSpPr>
        <p:grpSpPr>
          <a:xfrm>
            <a:off x="14989949" y="8941925"/>
            <a:ext cx="3118000" cy="1028700"/>
            <a:chOff x="0" y="0"/>
            <a:chExt cx="4157333" cy="1371600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5E3A1ED3-FB92-3A3C-2CB6-E9EE1E5540C8}"/>
                </a:ext>
              </a:extLst>
            </p:cNvPr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80263F29-D1C6-863E-6A3D-F0A7ED8A37DC}"/>
              </a:ext>
            </a:extLst>
          </p:cNvPr>
          <p:cNvSpPr txBox="1"/>
          <p:nvPr/>
        </p:nvSpPr>
        <p:spPr>
          <a:xfrm>
            <a:off x="50800" y="946189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LECCIÓN 9</a:t>
            </a: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5E00864E-7BAB-90CA-4B2A-27262841C1E7}"/>
              </a:ext>
            </a:extLst>
          </p:cNvPr>
          <p:cNvSpPr txBox="1"/>
          <p:nvPr/>
        </p:nvSpPr>
        <p:spPr>
          <a:xfrm>
            <a:off x="968166" y="8084711"/>
            <a:ext cx="16291134" cy="857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03"/>
              </a:lnSpc>
              <a:spcBef>
                <a:spcPct val="0"/>
              </a:spcBef>
            </a:pPr>
            <a:r>
              <a:rPr lang="en-US" sz="5585" dirty="0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EL DRAGÓN, LA MUJER Y EL REMANENTE</a:t>
            </a:r>
          </a:p>
        </p:txBody>
      </p:sp>
    </p:spTree>
    <p:extLst>
      <p:ext uri="{BB962C8B-B14F-4D97-AF65-F5344CB8AC3E}">
        <p14:creationId xmlns:p14="http://schemas.microsoft.com/office/powerpoint/2010/main" val="182520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33464" y="3930042"/>
            <a:ext cx="12773110" cy="6356958"/>
          </a:xfrm>
          <a:custGeom>
            <a:avLst/>
            <a:gdLst/>
            <a:ahLst/>
            <a:cxnLst/>
            <a:rect l="l" t="t" r="r" b="b"/>
            <a:pathLst>
              <a:path w="12773110" h="6356958">
                <a:moveTo>
                  <a:pt x="0" y="0"/>
                </a:moveTo>
                <a:lnTo>
                  <a:pt x="12773110" y="0"/>
                </a:lnTo>
                <a:lnTo>
                  <a:pt x="12773110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7037" b="-17037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932296" y="-68704"/>
            <a:ext cx="2423407" cy="18288000"/>
            <a:chOff x="0" y="0"/>
            <a:chExt cx="638264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8264" cy="4816592"/>
            </a:xfrm>
            <a:custGeom>
              <a:avLst/>
              <a:gdLst/>
              <a:ahLst/>
              <a:cxnLst/>
              <a:rect l="l" t="t" r="r" b="b"/>
              <a:pathLst>
                <a:path w="638264" h="4816592">
                  <a:moveTo>
                    <a:pt x="0" y="0"/>
                  </a:moveTo>
                  <a:lnTo>
                    <a:pt x="638264" y="0"/>
                  </a:lnTo>
                  <a:lnTo>
                    <a:pt x="638264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638264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 DOMINGO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287475" y="1114434"/>
            <a:ext cx="12236164" cy="628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90"/>
              </a:lnSpc>
            </a:pPr>
            <a:r>
              <a:rPr lang="en-US" sz="4158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LA IGLESIA REVELADA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54937" y="2428880"/>
            <a:ext cx="17168702" cy="11673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es visto al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inicio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la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cuarta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visión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Juan? </a:t>
            </a:r>
            <a:b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24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Apocalipsis</a:t>
            </a: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12:1.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</a:blip>
            <a:stretch>
              <a:fillRect l="-11970" t="-11895" r="-13409" b="-13332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DOMINGO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31729" y="6243225"/>
            <a:ext cx="17424541" cy="1178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En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simbolismo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bíblico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, ¿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representa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una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mujer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b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24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2 </a:t>
            </a:r>
            <a:r>
              <a:rPr lang="en-US" sz="2400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Corintios</a:t>
            </a:r>
            <a:r>
              <a:rPr lang="en-US" sz="24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11:2; Ezequiel 23:2–4; </a:t>
            </a:r>
            <a:r>
              <a:rPr lang="en-US" sz="2400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Apocalipsis</a:t>
            </a:r>
            <a:r>
              <a:rPr lang="en-US" sz="24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17:3–6.</a:t>
            </a:r>
            <a:endParaRPr lang="en-US" sz="4043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33" b="-9333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39288" y="5143500"/>
            <a:ext cx="7548313" cy="28723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95"/>
              </a:lnSpc>
              <a:spcBef>
                <a:spcPct val="0"/>
              </a:spcBef>
            </a:pP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sufrió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iglesia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expectativa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del Mesías? </a:t>
            </a:r>
            <a:r>
              <a:rPr lang="en-US" sz="240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Apocalipsis</a:t>
            </a:r>
            <a:r>
              <a:rPr lang="en-US" sz="24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12:2; Isaías 9:6; Lucas 2:25–32.</a:t>
            </a:r>
            <a:endParaRPr lang="en-US" sz="4745" dirty="0">
              <a:solidFill>
                <a:srgbClr val="302924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-919645" y="2660578"/>
            <a:ext cx="11363368" cy="5905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31"/>
              </a:lnSpc>
            </a:pPr>
            <a:r>
              <a:rPr lang="en-US" sz="386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LA IGLESIA EN CONFLICTO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545522" y="2663885"/>
            <a:ext cx="7960894" cy="5970671"/>
          </a:xfrm>
          <a:custGeom>
            <a:avLst/>
            <a:gdLst/>
            <a:ahLst/>
            <a:cxnLst/>
            <a:rect l="l" t="t" r="r" b="b"/>
            <a:pathLst>
              <a:path w="7960894" h="5970671">
                <a:moveTo>
                  <a:pt x="0" y="0"/>
                </a:moveTo>
                <a:lnTo>
                  <a:pt x="7960894" y="0"/>
                </a:lnTo>
                <a:lnTo>
                  <a:pt x="7960894" y="5970671"/>
                </a:lnTo>
                <a:lnTo>
                  <a:pt x="0" y="59706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390" r="-6390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710987" y="3505330"/>
            <a:ext cx="7548313" cy="2820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95"/>
              </a:lnSpc>
              <a:spcBef>
                <a:spcPct val="0"/>
              </a:spcBef>
            </a:pP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poder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civil es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representado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por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gran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dragón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rojo? </a:t>
            </a:r>
            <a:b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280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Apocalipsis</a:t>
            </a:r>
            <a:r>
              <a:rPr lang="en-US" sz="28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12:3.</a:t>
            </a:r>
            <a:endParaRPr lang="en-US" sz="4745" dirty="0">
              <a:solidFill>
                <a:srgbClr val="302924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3663001" y="4342382"/>
            <a:ext cx="11512226" cy="5944618"/>
          </a:xfrm>
          <a:custGeom>
            <a:avLst/>
            <a:gdLst/>
            <a:ahLst/>
            <a:cxnLst/>
            <a:rect l="l" t="t" r="r" b="b"/>
            <a:pathLst>
              <a:path w="11512226" h="5944618">
                <a:moveTo>
                  <a:pt x="0" y="0"/>
                </a:moveTo>
                <a:lnTo>
                  <a:pt x="11512227" y="0"/>
                </a:lnTo>
                <a:lnTo>
                  <a:pt x="11512227" y="5944618"/>
                </a:lnTo>
                <a:lnTo>
                  <a:pt x="0" y="59446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2817" b="-12817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56674" y="2123079"/>
            <a:ext cx="15574652" cy="1228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c.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Debido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este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poder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semejante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al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dragón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,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peligro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enfrentaron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iglesia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y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Mesías? </a:t>
            </a:r>
            <a:r>
              <a:rPr lang="en-US" sz="20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Apocalipsis</a:t>
            </a: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12:4.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353</Words>
  <Application>Microsoft Office PowerPoint</Application>
  <PresentationFormat>Personalizado</PresentationFormat>
  <Paragraphs>49</Paragraphs>
  <Slides>17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7" baseType="lpstr">
      <vt:lpstr>Calibri</vt:lpstr>
      <vt:lpstr>Bw Modelica 1</vt:lpstr>
      <vt:lpstr>Arimo</vt:lpstr>
      <vt:lpstr>Arial</vt:lpstr>
      <vt:lpstr>Rubik Bold</vt:lpstr>
      <vt:lpstr>Rubik</vt:lpstr>
      <vt:lpstr>Rubik Semi-Bold</vt:lpstr>
      <vt:lpstr>Trocchi</vt:lpstr>
      <vt:lpstr>Bw Modelica 2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 Point Lección  9, Mayo 30 de 2026</dc:title>
  <cp:lastModifiedBy>Asosur Tesorería</cp:lastModifiedBy>
  <cp:revision>5</cp:revision>
  <dcterms:created xsi:type="dcterms:W3CDTF">2006-08-16T00:00:00Z</dcterms:created>
  <dcterms:modified xsi:type="dcterms:W3CDTF">2026-05-29T13:11:11Z</dcterms:modified>
  <dc:identifier>DAHLDJap--A</dc:identifier>
</cp:coreProperties>
</file>