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76" r:id="rId4"/>
    <p:sldId id="271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</p:sldIdLst>
  <p:sldSz cx="18288000" cy="10287000"/>
  <p:notesSz cx="6858000" cy="9144000"/>
  <p:embeddedFontLst>
    <p:embeddedFont>
      <p:font typeface="Arimo" panose="020B0604020202020204" charset="0"/>
      <p:regular r:id="rId19"/>
    </p:embeddedFont>
    <p:embeddedFont>
      <p:font typeface="Bw Modelica 1" panose="020B0604020202020204" charset="0"/>
      <p:regular r:id="rId20"/>
    </p:embeddedFont>
    <p:embeddedFont>
      <p:font typeface="Bw Modelica 2" panose="020B0604020202020204" charset="0"/>
      <p:regular r:id="rId21"/>
    </p:embeddedFont>
    <p:embeddedFont>
      <p:font typeface="Rubik" panose="020B0604020202020204" charset="-79"/>
      <p:regular r:id="rId22"/>
    </p:embeddedFont>
    <p:embeddedFont>
      <p:font typeface="Rubik Bold" panose="020B0604020202020204" charset="-79"/>
      <p:regular r:id="rId23"/>
    </p:embeddedFont>
    <p:embeddedFont>
      <p:font typeface="Rubik Semi-Bold" panose="020B0604020202020204" charset="-79"/>
      <p:regular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0" d="100"/>
          <a:sy n="70" d="100"/>
        </p:scale>
        <p:origin x="77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95545" y="0"/>
            <a:ext cx="18562282" cy="10287000"/>
          </a:xfrm>
          <a:custGeom>
            <a:avLst/>
            <a:gdLst/>
            <a:ahLst/>
            <a:cxnLst/>
            <a:rect l="l" t="t" r="r" b="b"/>
            <a:pathLst>
              <a:path w="18562282" h="10287000">
                <a:moveTo>
                  <a:pt x="0" y="0"/>
                </a:moveTo>
                <a:lnTo>
                  <a:pt x="18562281" y="0"/>
                </a:lnTo>
                <a:lnTo>
                  <a:pt x="1856228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000" b="-2000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6948518" y="-1421721"/>
            <a:ext cx="4569703" cy="18923938"/>
            <a:chOff x="0" y="0"/>
            <a:chExt cx="1203543" cy="48636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203543" cy="4863667"/>
            </a:xfrm>
            <a:custGeom>
              <a:avLst/>
              <a:gdLst/>
              <a:ahLst/>
              <a:cxnLst/>
              <a:rect l="l" t="t" r="r" b="b"/>
              <a:pathLst>
                <a:path w="1203543" h="4863667">
                  <a:moveTo>
                    <a:pt x="0" y="0"/>
                  </a:moveTo>
                  <a:lnTo>
                    <a:pt x="1203543" y="0"/>
                  </a:lnTo>
                  <a:lnTo>
                    <a:pt x="1203543" y="4863667"/>
                  </a:lnTo>
                  <a:lnTo>
                    <a:pt x="0" y="4863667"/>
                  </a:ln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1203543" cy="4863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817589"/>
            <a:ext cx="4733917" cy="847724"/>
            <a:chOff x="0" y="0"/>
            <a:chExt cx="631188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4935200" y="8763000"/>
            <a:ext cx="3118000" cy="1028700"/>
            <a:chOff x="0" y="0"/>
            <a:chExt cx="4157333" cy="1371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50800" y="946189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LECCIÓN 8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98433" y="8541913"/>
            <a:ext cx="16291134" cy="857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03"/>
              </a:lnSpc>
              <a:spcBef>
                <a:spcPct val="0"/>
              </a:spcBef>
            </a:pPr>
            <a:r>
              <a:rPr lang="en-US" sz="5585" dirty="0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EL PROFETA DE PATMOS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1035502" y="0"/>
            <a:ext cx="7252498" cy="10287000"/>
          </a:xfrm>
          <a:custGeom>
            <a:avLst/>
            <a:gdLst/>
            <a:ahLst/>
            <a:cxnLst/>
            <a:rect l="l" t="t" r="r" b="b"/>
            <a:pathLst>
              <a:path w="7252498" h="10287000">
                <a:moveTo>
                  <a:pt x="7252498" y="0"/>
                </a:moveTo>
                <a:lnTo>
                  <a:pt x="0" y="0"/>
                </a:lnTo>
                <a:lnTo>
                  <a:pt x="0" y="10287000"/>
                </a:lnTo>
                <a:lnTo>
                  <a:pt x="7252498" y="10287000"/>
                </a:lnTo>
                <a:lnTo>
                  <a:pt x="7252498" y="0"/>
                </a:lnTo>
                <a:close/>
              </a:path>
            </a:pathLst>
          </a:custGeom>
          <a:blipFill>
            <a:blip r:embed="rId2"/>
            <a:stretch>
              <a:fillRect l="-21725" r="-67395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524084" y="0"/>
            <a:ext cx="3600450" cy="10287000"/>
            <a:chOff x="0" y="0"/>
            <a:chExt cx="948267" cy="27093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562788" y="0"/>
            <a:ext cx="2745885" cy="10287000"/>
            <a:chOff x="0" y="0"/>
            <a:chExt cx="723196" cy="270933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23196" cy="2709333"/>
            </a:xfrm>
            <a:custGeom>
              <a:avLst/>
              <a:gdLst/>
              <a:ahLst/>
              <a:cxnLst/>
              <a:rect l="l" t="t" r="r" b="b"/>
              <a:pathLst>
                <a:path w="723196" h="2709333">
                  <a:moveTo>
                    <a:pt x="0" y="0"/>
                  </a:moveTo>
                  <a:lnTo>
                    <a:pt x="723196" y="0"/>
                  </a:lnTo>
                  <a:lnTo>
                    <a:pt x="723196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0"/>
              <a:ext cx="723196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MARTES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03279" y="4594420"/>
            <a:ext cx="11557594" cy="18383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Tras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intentos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fallidos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quitarle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vida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Juan, ¿a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dónde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fue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finalmente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enviado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400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Apocalipsis</a:t>
            </a:r>
            <a:r>
              <a:rPr lang="en-US" sz="24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1:9.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grpSp>
        <p:nvGrpSpPr>
          <p:cNvPr id="16" name="Group 16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3961058" y="1028700"/>
            <a:ext cx="12072075" cy="6190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35"/>
              </a:lnSpc>
            </a:pPr>
            <a:r>
              <a:rPr lang="en-US" sz="4112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DESTERRADO A PATMOS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1999"/>
            </a:blip>
            <a:stretch>
              <a:fillRect t="-1232" b="-1232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7916296" y="-263440"/>
            <a:ext cx="2634144" cy="18466736"/>
            <a:chOff x="0" y="0"/>
            <a:chExt cx="693766" cy="48636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93766" cy="4863667"/>
            </a:xfrm>
            <a:custGeom>
              <a:avLst/>
              <a:gdLst/>
              <a:ahLst/>
              <a:cxnLst/>
              <a:rect l="l" t="t" r="r" b="b"/>
              <a:pathLst>
                <a:path w="693766" h="4863667">
                  <a:moveTo>
                    <a:pt x="0" y="0"/>
                  </a:moveTo>
                  <a:lnTo>
                    <a:pt x="693766" y="0"/>
                  </a:lnTo>
                  <a:lnTo>
                    <a:pt x="693766" y="4863667"/>
                  </a:lnTo>
                  <a:lnTo>
                    <a:pt x="0" y="4863667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693766" cy="4863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1028700"/>
            <a:ext cx="4441559" cy="847724"/>
            <a:chOff x="0" y="0"/>
            <a:chExt cx="592207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922137" cy="1130300"/>
            </a:xfrm>
            <a:custGeom>
              <a:avLst/>
              <a:gdLst/>
              <a:ahLst/>
              <a:cxnLst/>
              <a:rect l="l" t="t" r="r" b="b"/>
              <a:pathLst>
                <a:path w="5922137" h="1130300">
                  <a:moveTo>
                    <a:pt x="0" y="0"/>
                  </a:moveTo>
                  <a:lnTo>
                    <a:pt x="5922137" y="0"/>
                  </a:lnTo>
                  <a:lnTo>
                    <a:pt x="592213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221409" y="6287071"/>
            <a:ext cx="16482151" cy="14256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97"/>
              </a:lnSpc>
              <a:spcBef>
                <a:spcPct val="0"/>
              </a:spcBef>
            </a:pP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privilegio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precioso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le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dio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su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destierro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800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Apocalipsis</a:t>
            </a:r>
            <a:r>
              <a:rPr lang="en-US" sz="28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1:1–3, 10, 11.</a:t>
            </a:r>
            <a:endParaRPr lang="en-US" sz="4914" dirty="0">
              <a:solidFill>
                <a:srgbClr val="271C1A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50800" y="1157300"/>
            <a:ext cx="4339959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MARTES</a:t>
            </a:r>
          </a:p>
        </p:txBody>
      </p:sp>
      <p:grpSp>
        <p:nvGrpSpPr>
          <p:cNvPr id="12" name="Group 4">
            <a:extLst>
              <a:ext uri="{FF2B5EF4-FFF2-40B4-BE49-F238E27FC236}">
                <a16:creationId xmlns:a16="http://schemas.microsoft.com/office/drawing/2014/main" id="{34BD1E4F-E859-D383-5FE8-B4A2158FDF8E}"/>
              </a:ext>
            </a:extLst>
          </p:cNvPr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992FCF1C-4D6F-5F2C-339B-E0A4C4A94893}"/>
                </a:ext>
              </a:extLst>
            </p:cNvPr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6000"/>
            </a:blip>
            <a:stretch>
              <a:fillRect t="-4607" b="-4607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50800" y="1157289"/>
            <a:ext cx="4328064" cy="5905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MIERCOLES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4765773"/>
            <a:ext cx="15715796" cy="15525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18"/>
              </a:lnSpc>
              <a:spcBef>
                <a:spcPct val="0"/>
              </a:spcBef>
            </a:pPr>
            <a:r>
              <a:rPr lang="en-US" sz="5098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5098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5098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098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apareció</a:t>
            </a:r>
            <a:r>
              <a:rPr lang="en-US" sz="5098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Cristo a Juan </a:t>
            </a:r>
            <a:r>
              <a:rPr lang="en-US" sz="5098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5098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098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visión</a:t>
            </a:r>
            <a:r>
              <a:rPr lang="en-US" sz="5098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098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5098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Patmos? </a:t>
            </a:r>
            <a:r>
              <a:rPr lang="en-US" sz="3200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Apocalipsis</a:t>
            </a:r>
            <a:r>
              <a:rPr lang="en-US" sz="32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1:12–16.</a:t>
            </a:r>
            <a:endParaRPr lang="en-US" sz="5098" dirty="0">
              <a:solidFill>
                <a:srgbClr val="302924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5616100" y="995376"/>
            <a:ext cx="11643200" cy="7524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14"/>
              </a:lnSpc>
              <a:spcBef>
                <a:spcPct val="0"/>
              </a:spcBef>
            </a:pPr>
            <a:r>
              <a:rPr lang="en-US" sz="4928">
                <a:solidFill>
                  <a:srgbClr val="302924"/>
                </a:solidFill>
                <a:latin typeface="Bw Modelica 1"/>
                <a:ea typeface="Bw Modelica 1"/>
                <a:cs typeface="Bw Modelica 1"/>
                <a:sym typeface="Bw Modelica 1"/>
              </a:rPr>
              <a:t>UN ENCUENTRO CON CRISTO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6" name="Freeform 6"/>
          <p:cNvSpPr/>
          <p:nvPr/>
        </p:nvSpPr>
        <p:spPr>
          <a:xfrm>
            <a:off x="3663001" y="4342382"/>
            <a:ext cx="11512226" cy="5944618"/>
          </a:xfrm>
          <a:custGeom>
            <a:avLst/>
            <a:gdLst/>
            <a:ahLst/>
            <a:cxnLst/>
            <a:rect l="l" t="t" r="r" b="b"/>
            <a:pathLst>
              <a:path w="11512226" h="5944618">
                <a:moveTo>
                  <a:pt x="0" y="0"/>
                </a:moveTo>
                <a:lnTo>
                  <a:pt x="11512227" y="0"/>
                </a:lnTo>
                <a:lnTo>
                  <a:pt x="11512227" y="5944618"/>
                </a:lnTo>
                <a:lnTo>
                  <a:pt x="0" y="59446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808" b="-5808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MIERCOLES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356674" y="2123079"/>
            <a:ext cx="15574652" cy="1178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Cuál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fue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reacción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Juan, y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comisión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le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dio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Jesús? </a:t>
            </a:r>
            <a:r>
              <a:rPr lang="en-US" sz="2400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Apocalipsis</a:t>
            </a:r>
            <a:r>
              <a:rPr lang="en-US" sz="24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1:17–19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grpSp>
        <p:nvGrpSpPr>
          <p:cNvPr id="9" name="Group 4">
            <a:extLst>
              <a:ext uri="{FF2B5EF4-FFF2-40B4-BE49-F238E27FC236}">
                <a16:creationId xmlns:a16="http://schemas.microsoft.com/office/drawing/2014/main" id="{A9E55599-AC01-A3CD-80E7-0DD8185D3CA4}"/>
              </a:ext>
            </a:extLst>
          </p:cNvPr>
          <p:cNvGrpSpPr/>
          <p:nvPr/>
        </p:nvGrpSpPr>
        <p:grpSpPr>
          <a:xfrm>
            <a:off x="15068508" y="8953500"/>
            <a:ext cx="2790780" cy="791044"/>
            <a:chOff x="0" y="0"/>
            <a:chExt cx="3721040" cy="1054725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2BB941CB-2A9B-EF19-D42E-D1C0BBFF7411}"/>
                </a:ext>
              </a:extLst>
            </p:cNvPr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1035502" y="0"/>
            <a:ext cx="7252498" cy="10287000"/>
          </a:xfrm>
          <a:custGeom>
            <a:avLst/>
            <a:gdLst/>
            <a:ahLst/>
            <a:cxnLst/>
            <a:rect l="l" t="t" r="r" b="b"/>
            <a:pathLst>
              <a:path w="7252498" h="10287000">
                <a:moveTo>
                  <a:pt x="7252498" y="0"/>
                </a:moveTo>
                <a:lnTo>
                  <a:pt x="0" y="0"/>
                </a:lnTo>
                <a:lnTo>
                  <a:pt x="0" y="10287000"/>
                </a:lnTo>
                <a:lnTo>
                  <a:pt x="7252498" y="10287000"/>
                </a:lnTo>
                <a:lnTo>
                  <a:pt x="7252498" y="0"/>
                </a:lnTo>
                <a:close/>
              </a:path>
            </a:pathLst>
          </a:custGeom>
          <a:blipFill>
            <a:blip r:embed="rId2"/>
            <a:stretch>
              <a:fillRect l="-71497" r="-41197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524084" y="0"/>
            <a:ext cx="3600450" cy="10287000"/>
            <a:chOff x="0" y="0"/>
            <a:chExt cx="948267" cy="27093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562788" y="0"/>
            <a:ext cx="2745885" cy="10287000"/>
            <a:chOff x="0" y="0"/>
            <a:chExt cx="723196" cy="270933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23196" cy="2709333"/>
            </a:xfrm>
            <a:custGeom>
              <a:avLst/>
              <a:gdLst/>
              <a:ahLst/>
              <a:cxnLst/>
              <a:rect l="l" t="t" r="r" b="b"/>
              <a:pathLst>
                <a:path w="723196" h="2709333">
                  <a:moveTo>
                    <a:pt x="0" y="0"/>
                  </a:moveTo>
                  <a:lnTo>
                    <a:pt x="723196" y="0"/>
                  </a:lnTo>
                  <a:lnTo>
                    <a:pt x="723196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0"/>
              <a:ext cx="723196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MARTES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03279" y="4594420"/>
            <a:ext cx="11557594" cy="18383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c. ¿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libro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Apocalipsis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es un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mensaje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personal para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nosotros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b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2800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Apocalipsis</a:t>
            </a:r>
            <a:r>
              <a:rPr lang="en-US" sz="28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1:4–6; 3:22.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grpSp>
        <p:nvGrpSpPr>
          <p:cNvPr id="16" name="Group 16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629463" y="0"/>
            <a:ext cx="7658537" cy="10287000"/>
          </a:xfrm>
          <a:custGeom>
            <a:avLst/>
            <a:gdLst/>
            <a:ahLst/>
            <a:cxnLst/>
            <a:rect l="l" t="t" r="r" b="b"/>
            <a:pathLst>
              <a:path w="7658537" h="10287000">
                <a:moveTo>
                  <a:pt x="0" y="0"/>
                </a:moveTo>
                <a:lnTo>
                  <a:pt x="7658537" y="0"/>
                </a:lnTo>
                <a:lnTo>
                  <a:pt x="765853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0097" r="-41383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524084" y="0"/>
            <a:ext cx="3600450" cy="10287000"/>
            <a:chOff x="0" y="0"/>
            <a:chExt cx="948267" cy="27093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629463" y="0"/>
            <a:ext cx="2745885" cy="10287000"/>
            <a:chOff x="0" y="0"/>
            <a:chExt cx="723196" cy="270933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23196" cy="2709333"/>
            </a:xfrm>
            <a:custGeom>
              <a:avLst/>
              <a:gdLst/>
              <a:ahLst/>
              <a:cxnLst/>
              <a:rect l="l" t="t" r="r" b="b"/>
              <a:pathLst>
                <a:path w="723196" h="2709333">
                  <a:moveTo>
                    <a:pt x="0" y="0"/>
                  </a:moveTo>
                  <a:lnTo>
                    <a:pt x="723196" y="0"/>
                  </a:lnTo>
                  <a:lnTo>
                    <a:pt x="723196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0"/>
              <a:ext cx="723196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JUEVES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03279" y="4594420"/>
            <a:ext cx="11557594" cy="17957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significaba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visión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Cristo entre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siete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candeleros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oro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b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2400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Apocalipsis</a:t>
            </a:r>
            <a:r>
              <a:rPr lang="en-US" sz="24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1:20.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4982418" y="1157299"/>
            <a:ext cx="11294089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  <a:spcBef>
                <a:spcPct val="0"/>
              </a:spcBef>
            </a:pPr>
            <a:r>
              <a:rPr lang="en-US" sz="3899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LA PRESENCIA DE CRISTO ASEGURADA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6" name="Freeform 6"/>
          <p:cNvSpPr/>
          <p:nvPr/>
        </p:nvSpPr>
        <p:spPr>
          <a:xfrm>
            <a:off x="0" y="4385683"/>
            <a:ext cx="18297525" cy="5901317"/>
          </a:xfrm>
          <a:custGeom>
            <a:avLst/>
            <a:gdLst/>
            <a:ahLst/>
            <a:cxnLst/>
            <a:rect l="l" t="t" r="r" b="b"/>
            <a:pathLst>
              <a:path w="18297525" h="5901317">
                <a:moveTo>
                  <a:pt x="0" y="0"/>
                </a:moveTo>
                <a:lnTo>
                  <a:pt x="18297525" y="0"/>
                </a:lnTo>
                <a:lnTo>
                  <a:pt x="18297525" y="5901317"/>
                </a:lnTo>
                <a:lnTo>
                  <a:pt x="0" y="59013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23079" b="-9745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Freeform 7"/>
          <p:cNvSpPr/>
          <p:nvPr/>
        </p:nvSpPr>
        <p:spPr>
          <a:xfrm>
            <a:off x="0" y="2921372"/>
            <a:ext cx="18288000" cy="7365628"/>
          </a:xfrm>
          <a:custGeom>
            <a:avLst/>
            <a:gdLst/>
            <a:ahLst/>
            <a:cxnLst/>
            <a:rect l="l" t="t" r="r" b="b"/>
            <a:pathLst>
              <a:path w="18288000" h="7365628">
                <a:moveTo>
                  <a:pt x="0" y="0"/>
                </a:moveTo>
                <a:lnTo>
                  <a:pt x="18288000" y="0"/>
                </a:lnTo>
                <a:lnTo>
                  <a:pt x="18288000" y="7365628"/>
                </a:lnTo>
                <a:lnTo>
                  <a:pt x="0" y="73656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2762" b="-32762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8" name="TextBox 8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JUEVES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456461" y="823910"/>
            <a:ext cx="12071954" cy="18383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Describa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propósito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mensajes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Dios a la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iglesia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como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un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todo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,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representada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por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las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siete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iglesias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Apocalipsis</a:t>
            </a:r>
            <a:r>
              <a:rPr lang="en-US" sz="24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2 y 3.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grpSp>
        <p:nvGrpSpPr>
          <p:cNvPr id="10" name="Group 14">
            <a:extLst>
              <a:ext uri="{FF2B5EF4-FFF2-40B4-BE49-F238E27FC236}">
                <a16:creationId xmlns:a16="http://schemas.microsoft.com/office/drawing/2014/main" id="{53BB19D7-CF71-E536-FB85-33D6C58064DF}"/>
              </a:ext>
            </a:extLst>
          </p:cNvPr>
          <p:cNvGrpSpPr/>
          <p:nvPr/>
        </p:nvGrpSpPr>
        <p:grpSpPr>
          <a:xfrm>
            <a:off x="15193149" y="8896350"/>
            <a:ext cx="3118000" cy="1028700"/>
            <a:chOff x="0" y="0"/>
            <a:chExt cx="4157333" cy="1371600"/>
          </a:xfrm>
        </p:grpSpPr>
        <p:sp>
          <p:nvSpPr>
            <p:cNvPr id="11" name="Freeform 15">
              <a:extLst>
                <a:ext uri="{FF2B5EF4-FFF2-40B4-BE49-F238E27FC236}">
                  <a16:creationId xmlns:a16="http://schemas.microsoft.com/office/drawing/2014/main" id="{F7B79A33-C343-8783-1D3A-8126C7F22A58}"/>
                </a:ext>
              </a:extLst>
            </p:cNvPr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4" name="Freeform 4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0999"/>
            </a:blip>
            <a:stretch>
              <a:fillRect t="-9277" b="-9277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5" name="TextBox 5"/>
          <p:cNvSpPr txBox="1"/>
          <p:nvPr/>
        </p:nvSpPr>
        <p:spPr>
          <a:xfrm>
            <a:off x="3257769" y="3483421"/>
            <a:ext cx="11772462" cy="2148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235"/>
              </a:lnSpc>
            </a:pPr>
            <a:r>
              <a:rPr lang="en-US" sz="1231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MISIONEROS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393266" y="2668249"/>
            <a:ext cx="7501468" cy="1231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07"/>
              </a:lnSpc>
            </a:pPr>
            <a:r>
              <a:rPr lang="en-US" sz="7005" spc="2865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MINUTOS</a:t>
            </a:r>
          </a:p>
        </p:txBody>
      </p:sp>
    </p:spTree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994"/>
            <a:ext cx="18288000" cy="4111019"/>
          </a:xfrm>
          <a:custGeom>
            <a:avLst/>
            <a:gdLst/>
            <a:ahLst/>
            <a:cxnLst/>
            <a:rect l="l" t="t" r="r" b="b"/>
            <a:pathLst>
              <a:path w="18288000" h="4111019">
                <a:moveTo>
                  <a:pt x="0" y="0"/>
                </a:moveTo>
                <a:lnTo>
                  <a:pt x="18288000" y="0"/>
                </a:lnTo>
                <a:lnTo>
                  <a:pt x="18288000" y="4111019"/>
                </a:lnTo>
                <a:lnTo>
                  <a:pt x="0" y="41110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47351" b="-83229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8288000" cy="4110025"/>
            <a:chOff x="0" y="0"/>
            <a:chExt cx="24383999" cy="54800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384000" cy="5480067"/>
            </a:xfrm>
            <a:custGeom>
              <a:avLst/>
              <a:gdLst/>
              <a:ahLst/>
              <a:cxnLst/>
              <a:rect l="l" t="t" r="r" b="b"/>
              <a:pathLst>
                <a:path w="24384000" h="5480067">
                  <a:moveTo>
                    <a:pt x="0" y="0"/>
                  </a:moveTo>
                  <a:lnTo>
                    <a:pt x="24384000" y="0"/>
                  </a:lnTo>
                  <a:lnTo>
                    <a:pt x="24384000" y="5480067"/>
                  </a:lnTo>
                  <a:lnTo>
                    <a:pt x="0" y="5480067"/>
                  </a:lnTo>
                  <a:close/>
                </a:path>
              </a:pathLst>
            </a:custGeom>
            <a:solidFill>
              <a:srgbClr val="000000">
                <a:alpha val="70980"/>
              </a:srgbClr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71318" y="5786294"/>
            <a:ext cx="16945363" cy="47625"/>
            <a:chOff x="0" y="0"/>
            <a:chExt cx="22593817" cy="63500"/>
          </a:xfrm>
        </p:grpSpPr>
        <p:sp>
          <p:nvSpPr>
            <p:cNvPr id="6" name="Freeform 6"/>
            <p:cNvSpPr/>
            <p:nvPr/>
          </p:nvSpPr>
          <p:spPr>
            <a:xfrm>
              <a:off x="31750" y="0"/>
              <a:ext cx="22530308" cy="63500"/>
            </a:xfrm>
            <a:custGeom>
              <a:avLst/>
              <a:gdLst/>
              <a:ahLst/>
              <a:cxnLst/>
              <a:rect l="l" t="t" r="r" b="b"/>
              <a:pathLst>
                <a:path w="22530308" h="63500">
                  <a:moveTo>
                    <a:pt x="0" y="0"/>
                  </a:moveTo>
                  <a:lnTo>
                    <a:pt x="22530308" y="0"/>
                  </a:lnTo>
                  <a:lnTo>
                    <a:pt x="22530308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7" name="Group 7"/>
          <p:cNvGrpSpPr/>
          <p:nvPr/>
        </p:nvGrpSpPr>
        <p:grpSpPr>
          <a:xfrm rot="-5400000">
            <a:off x="1952635" y="5762482"/>
            <a:ext cx="540500" cy="47625"/>
            <a:chOff x="0" y="0"/>
            <a:chExt cx="720667" cy="63500"/>
          </a:xfrm>
        </p:grpSpPr>
        <p:sp>
          <p:nvSpPr>
            <p:cNvPr id="8" name="Freeform 8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9" name="Group 9"/>
          <p:cNvGrpSpPr/>
          <p:nvPr/>
        </p:nvGrpSpPr>
        <p:grpSpPr>
          <a:xfrm rot="-5400000">
            <a:off x="5318018" y="5762482"/>
            <a:ext cx="540500" cy="47625"/>
            <a:chOff x="0" y="0"/>
            <a:chExt cx="720667" cy="63500"/>
          </a:xfrm>
        </p:grpSpPr>
        <p:sp>
          <p:nvSpPr>
            <p:cNvPr id="10" name="Freeform 10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1" name="Group 11"/>
          <p:cNvGrpSpPr/>
          <p:nvPr/>
        </p:nvGrpSpPr>
        <p:grpSpPr>
          <a:xfrm rot="-5400000">
            <a:off x="8718738" y="5762482"/>
            <a:ext cx="540500" cy="47625"/>
            <a:chOff x="0" y="0"/>
            <a:chExt cx="720667" cy="63500"/>
          </a:xfrm>
        </p:grpSpPr>
        <p:sp>
          <p:nvSpPr>
            <p:cNvPr id="12" name="Freeform 12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3" name="Group 13"/>
          <p:cNvGrpSpPr/>
          <p:nvPr/>
        </p:nvGrpSpPr>
        <p:grpSpPr>
          <a:xfrm rot="-5400000">
            <a:off x="12016860" y="5762482"/>
            <a:ext cx="540500" cy="47625"/>
            <a:chOff x="0" y="0"/>
            <a:chExt cx="720667" cy="63500"/>
          </a:xfrm>
        </p:grpSpPr>
        <p:sp>
          <p:nvSpPr>
            <p:cNvPr id="14" name="Freeform 14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5" name="Group 15"/>
          <p:cNvGrpSpPr/>
          <p:nvPr/>
        </p:nvGrpSpPr>
        <p:grpSpPr>
          <a:xfrm rot="-5400000">
            <a:off x="15484840" y="5762482"/>
            <a:ext cx="540500" cy="47625"/>
            <a:chOff x="0" y="0"/>
            <a:chExt cx="720667" cy="63500"/>
          </a:xfrm>
        </p:grpSpPr>
        <p:sp>
          <p:nvSpPr>
            <p:cNvPr id="16" name="Freeform 16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666556" y="6342295"/>
            <a:ext cx="3162360" cy="3162360"/>
            <a:chOff x="0" y="0"/>
            <a:chExt cx="4216480" cy="421648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45486" r="-45486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1215868" y="6342295"/>
            <a:ext cx="3162360" cy="3162360"/>
            <a:chOff x="0" y="0"/>
            <a:chExt cx="4216480" cy="421648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24999" r="-24999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7700866" y="6342295"/>
            <a:ext cx="3162360" cy="3162360"/>
            <a:chOff x="0" y="0"/>
            <a:chExt cx="4216480" cy="421648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99999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4638401" y="6342295"/>
            <a:ext cx="3162360" cy="3162360"/>
            <a:chOff x="0" y="0"/>
            <a:chExt cx="4216480" cy="421648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31965" r="-18034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4143626" y="6342295"/>
            <a:ext cx="3162360" cy="3162360"/>
            <a:chOff x="0" y="0"/>
            <a:chExt cx="4216480" cy="4216480"/>
          </a:xfrm>
        </p:grpSpPr>
        <p:sp>
          <p:nvSpPr>
            <p:cNvPr id="26" name="Freeform 26"/>
            <p:cNvSpPr/>
            <p:nvPr/>
          </p:nvSpPr>
          <p:spPr>
            <a:xfrm flipH="1"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4216527" y="0"/>
                  </a:moveTo>
                  <a:lnTo>
                    <a:pt x="964057" y="0"/>
                  </a:lnTo>
                  <a:cubicBezTo>
                    <a:pt x="432308" y="0"/>
                    <a:pt x="0" y="432308"/>
                    <a:pt x="0" y="964057"/>
                  </a:cubicBezTo>
                  <a:lnTo>
                    <a:pt x="0" y="4216527"/>
                  </a:lnTo>
                  <a:lnTo>
                    <a:pt x="4216527" y="4216527"/>
                  </a:lnTo>
                  <a:lnTo>
                    <a:pt x="4216527" y="0"/>
                  </a:lnTo>
                  <a:close/>
                </a:path>
              </a:pathLst>
            </a:custGeom>
            <a:blipFill>
              <a:blip r:embed="rId7"/>
              <a:stretch>
                <a:fillRect l="-4543" r="-45410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4370208" y="424129"/>
            <a:ext cx="9547584" cy="1731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30"/>
              </a:lnSpc>
            </a:pPr>
            <a:r>
              <a:rPr lang="en-US" sz="7275" b="1">
                <a:solidFill>
                  <a:srgbClr val="FFFFFF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LECCIÓN DE REPASO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480827" y="4800647"/>
            <a:ext cx="3357806" cy="647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82"/>
              </a:lnSpc>
            </a:pPr>
            <a:r>
              <a:rPr lang="en-US" sz="2152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LOS SABIOS RESPLANDECERÁN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080406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DOMINGO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4378228" y="4849272"/>
            <a:ext cx="3077508" cy="3238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87"/>
              </a:lnSpc>
            </a:pPr>
            <a:r>
              <a:rPr lang="en-US" sz="2156" b="1">
                <a:solidFill>
                  <a:srgbClr val="271C1A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ENTRE LOS SABIOS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0708850" y="4896943"/>
            <a:ext cx="3108894" cy="3333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54"/>
              </a:lnSpc>
            </a:pPr>
            <a:r>
              <a:rPr lang="en-US" sz="2129" b="1">
                <a:solidFill>
                  <a:srgbClr val="271C1A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EL LIBRO DESELLADO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7214079" y="4810125"/>
            <a:ext cx="3372402" cy="333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62"/>
              </a:lnSpc>
            </a:pPr>
            <a:r>
              <a:rPr lang="en-US" sz="2135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EL TIEMPO DEL FIN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3962458" y="4839840"/>
            <a:ext cx="3251621" cy="342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78"/>
              </a:lnSpc>
            </a:pPr>
            <a:r>
              <a:rPr lang="en-US" sz="2232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EL LIBRO SELLADO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4185864" y="3775036"/>
            <a:ext cx="2490362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LUNES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7666825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MARTES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1072898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MIERCOLES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4378229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JUEVES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0" y="2067204"/>
            <a:ext cx="18288000" cy="76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70"/>
              </a:lnSpc>
            </a:pPr>
            <a:r>
              <a:rPr lang="en-US" sz="4975" b="1">
                <a:solidFill>
                  <a:srgbClr val="FFFFFF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Primera Visión de Daniel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85" r="-1685" b="-22512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3" name="Freeform 3"/>
          <p:cNvSpPr/>
          <p:nvPr/>
        </p:nvSpPr>
        <p:spPr>
          <a:xfrm>
            <a:off x="12657005" y="698103"/>
            <a:ext cx="4958887" cy="5296326"/>
          </a:xfrm>
          <a:custGeom>
            <a:avLst/>
            <a:gdLst/>
            <a:ahLst/>
            <a:cxnLst/>
            <a:rect l="l" t="t" r="r" b="b"/>
            <a:pathLst>
              <a:path w="4958887" h="5296326">
                <a:moveTo>
                  <a:pt x="0" y="0"/>
                </a:moveTo>
                <a:lnTo>
                  <a:pt x="4958887" y="0"/>
                </a:lnTo>
                <a:lnTo>
                  <a:pt x="4958887" y="5296325"/>
                </a:lnTo>
                <a:lnTo>
                  <a:pt x="0" y="52963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4" name="TextBox 4"/>
          <p:cNvSpPr txBox="1"/>
          <p:nvPr/>
        </p:nvSpPr>
        <p:spPr>
          <a:xfrm>
            <a:off x="1702000" y="4285905"/>
            <a:ext cx="6284378" cy="4552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779"/>
              </a:lnSpc>
              <a:spcBef>
                <a:spcPct val="0"/>
              </a:spcBef>
            </a:pPr>
            <a:r>
              <a:rPr lang="en-US" sz="2699">
                <a:solidFill>
                  <a:srgbClr val="000000"/>
                </a:solidFill>
                <a:latin typeface="Trocchi"/>
                <a:ea typeface="Trocchi"/>
                <a:cs typeface="Trocchi"/>
                <a:sym typeface="Trocchi"/>
              </a:rPr>
              <a:t>Sigue Nuestro Canal de Whatsapp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76439" y="4802187"/>
            <a:ext cx="8935502" cy="6959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739"/>
              </a:lnSpc>
              <a:spcBef>
                <a:spcPct val="0"/>
              </a:spcBef>
            </a:pPr>
            <a:r>
              <a:rPr lang="en-US" sz="4099" dirty="0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ESCUELA SABATICA ASDMR</a:t>
            </a:r>
          </a:p>
        </p:txBody>
      </p:sp>
    </p:spTree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A924BD-C8C4-10D5-DE80-CE928B623A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025F787-5EAC-BAA3-FAA1-4B3E4BD8C53F}"/>
              </a:ext>
            </a:extLst>
          </p:cNvPr>
          <p:cNvSpPr/>
          <p:nvPr/>
        </p:nvSpPr>
        <p:spPr>
          <a:xfrm>
            <a:off x="-95545" y="0"/>
            <a:ext cx="18562282" cy="10287000"/>
          </a:xfrm>
          <a:custGeom>
            <a:avLst/>
            <a:gdLst/>
            <a:ahLst/>
            <a:cxnLst/>
            <a:rect l="l" t="t" r="r" b="b"/>
            <a:pathLst>
              <a:path w="18562282" h="10287000">
                <a:moveTo>
                  <a:pt x="0" y="0"/>
                </a:moveTo>
                <a:lnTo>
                  <a:pt x="18562281" y="0"/>
                </a:lnTo>
                <a:lnTo>
                  <a:pt x="1856228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000" b="-2000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06DF92FB-3800-3A5B-FBBC-8216E7E7B6B0}"/>
              </a:ext>
            </a:extLst>
          </p:cNvPr>
          <p:cNvGrpSpPr/>
          <p:nvPr/>
        </p:nvGrpSpPr>
        <p:grpSpPr>
          <a:xfrm rot="-5400000">
            <a:off x="6948518" y="-1421721"/>
            <a:ext cx="4569703" cy="18923938"/>
            <a:chOff x="0" y="0"/>
            <a:chExt cx="1203543" cy="4863667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FB0165B8-C198-40F2-3193-A66D81E8285B}"/>
                </a:ext>
              </a:extLst>
            </p:cNvPr>
            <p:cNvSpPr/>
            <p:nvPr/>
          </p:nvSpPr>
          <p:spPr>
            <a:xfrm>
              <a:off x="0" y="0"/>
              <a:ext cx="1203543" cy="4863667"/>
            </a:xfrm>
            <a:custGeom>
              <a:avLst/>
              <a:gdLst/>
              <a:ahLst/>
              <a:cxnLst/>
              <a:rect l="l" t="t" r="r" b="b"/>
              <a:pathLst>
                <a:path w="1203543" h="4863667">
                  <a:moveTo>
                    <a:pt x="0" y="0"/>
                  </a:moveTo>
                  <a:lnTo>
                    <a:pt x="1203543" y="0"/>
                  </a:lnTo>
                  <a:lnTo>
                    <a:pt x="1203543" y="4863667"/>
                  </a:lnTo>
                  <a:lnTo>
                    <a:pt x="0" y="4863667"/>
                  </a:ln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9890DAA4-BEAB-DCC9-03D7-3B1F012FB1AE}"/>
                </a:ext>
              </a:extLst>
            </p:cNvPr>
            <p:cNvSpPr txBox="1"/>
            <p:nvPr/>
          </p:nvSpPr>
          <p:spPr>
            <a:xfrm>
              <a:off x="0" y="0"/>
              <a:ext cx="1203543" cy="4863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4B04EB90-EA62-8D6E-B74F-3C37AB07B6BA}"/>
              </a:ext>
            </a:extLst>
          </p:cNvPr>
          <p:cNvGrpSpPr/>
          <p:nvPr/>
        </p:nvGrpSpPr>
        <p:grpSpPr>
          <a:xfrm>
            <a:off x="0" y="817589"/>
            <a:ext cx="4733917" cy="847724"/>
            <a:chOff x="0" y="0"/>
            <a:chExt cx="6311889" cy="1130299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ADF05FF3-B8D5-DEC6-B933-6F2E9560C69A}"/>
                </a:ext>
              </a:extLst>
            </p:cNvPr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D06C4178-E6D7-FB0C-69C5-5BBACCBBBEFB}"/>
              </a:ext>
            </a:extLst>
          </p:cNvPr>
          <p:cNvGrpSpPr/>
          <p:nvPr/>
        </p:nvGrpSpPr>
        <p:grpSpPr>
          <a:xfrm>
            <a:off x="14935200" y="8763000"/>
            <a:ext cx="3118000" cy="1028700"/>
            <a:chOff x="0" y="0"/>
            <a:chExt cx="4157333" cy="1371600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E25C8341-EECF-7156-6DCC-69EBF4A402D7}"/>
                </a:ext>
              </a:extLst>
            </p:cNvPr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0" name="TextBox 10">
            <a:extLst>
              <a:ext uri="{FF2B5EF4-FFF2-40B4-BE49-F238E27FC236}">
                <a16:creationId xmlns:a16="http://schemas.microsoft.com/office/drawing/2014/main" id="{790D0E1E-9FCE-566B-B921-CBA3A08FC0FC}"/>
              </a:ext>
            </a:extLst>
          </p:cNvPr>
          <p:cNvSpPr txBox="1"/>
          <p:nvPr/>
        </p:nvSpPr>
        <p:spPr>
          <a:xfrm>
            <a:off x="50800" y="946189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LECCIÓN 8</a:t>
            </a: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E08E7C56-8FD9-E2CA-54EE-285B548BF4B6}"/>
              </a:ext>
            </a:extLst>
          </p:cNvPr>
          <p:cNvSpPr txBox="1"/>
          <p:nvPr/>
        </p:nvSpPr>
        <p:spPr>
          <a:xfrm>
            <a:off x="998433" y="8541913"/>
            <a:ext cx="16291134" cy="857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03"/>
              </a:lnSpc>
              <a:spcBef>
                <a:spcPct val="0"/>
              </a:spcBef>
            </a:pPr>
            <a:r>
              <a:rPr lang="en-US" sz="5585" dirty="0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EL PROFETA DE PATMOS</a:t>
            </a:r>
          </a:p>
        </p:txBody>
      </p:sp>
    </p:spTree>
    <p:extLst>
      <p:ext uri="{BB962C8B-B14F-4D97-AF65-F5344CB8AC3E}">
        <p14:creationId xmlns:p14="http://schemas.microsoft.com/office/powerpoint/2010/main" val="25350398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033464" y="3930042"/>
            <a:ext cx="12773110" cy="6356958"/>
          </a:xfrm>
          <a:custGeom>
            <a:avLst/>
            <a:gdLst/>
            <a:ahLst/>
            <a:cxnLst/>
            <a:rect l="l" t="t" r="r" b="b"/>
            <a:pathLst>
              <a:path w="12773110" h="6356958">
                <a:moveTo>
                  <a:pt x="0" y="0"/>
                </a:moveTo>
                <a:lnTo>
                  <a:pt x="12773110" y="0"/>
                </a:lnTo>
                <a:lnTo>
                  <a:pt x="12773110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4297" b="-14297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7932296" y="-68704"/>
            <a:ext cx="2423407" cy="18288000"/>
            <a:chOff x="0" y="0"/>
            <a:chExt cx="638264" cy="48165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8264" cy="4816592"/>
            </a:xfrm>
            <a:custGeom>
              <a:avLst/>
              <a:gdLst/>
              <a:ahLst/>
              <a:cxnLst/>
              <a:rect l="l" t="t" r="r" b="b"/>
              <a:pathLst>
                <a:path w="638264" h="4816592">
                  <a:moveTo>
                    <a:pt x="0" y="0"/>
                  </a:moveTo>
                  <a:lnTo>
                    <a:pt x="638264" y="0"/>
                  </a:lnTo>
                  <a:lnTo>
                    <a:pt x="638264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638264" cy="4816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 DOMINGO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287475" y="1114434"/>
            <a:ext cx="12236164" cy="628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90"/>
              </a:lnSpc>
            </a:pPr>
            <a:r>
              <a:rPr lang="en-US" sz="4158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EL DISCÍPULO A QUIEN JESÚS AMÓ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54937" y="2428880"/>
            <a:ext cx="17168702" cy="1178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ejemplos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revelan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cercanía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del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discípulo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Juan con Jesús? </a:t>
            </a:r>
            <a:r>
              <a:rPr lang="en-US" sz="24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Mateo 17:1; Marcos 14:33; Lucas 8:51.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5000"/>
            </a:blip>
            <a:stretch>
              <a:fillRect t="-747" b="-747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DOMINGO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31729" y="6243225"/>
            <a:ext cx="17424541" cy="1178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se distingue Juan entre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discípulos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b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24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13:23; 21:20 (</a:t>
            </a:r>
            <a:r>
              <a:rPr lang="en-US" sz="2400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primera</a:t>
            </a:r>
            <a:r>
              <a:rPr lang="en-US" sz="24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2400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parte</a:t>
            </a:r>
            <a:r>
              <a:rPr lang="en-US" sz="24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), 24.</a:t>
            </a:r>
            <a:endParaRPr lang="en-US" sz="4043" dirty="0">
              <a:solidFill>
                <a:srgbClr val="271C1A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6" name="Freeform 6"/>
          <p:cNvSpPr/>
          <p:nvPr/>
        </p:nvSpPr>
        <p:spPr>
          <a:xfrm>
            <a:off x="545522" y="2663885"/>
            <a:ext cx="7960894" cy="5970671"/>
          </a:xfrm>
          <a:custGeom>
            <a:avLst/>
            <a:gdLst/>
            <a:ahLst/>
            <a:cxnLst/>
            <a:rect l="l" t="t" r="r" b="b"/>
            <a:pathLst>
              <a:path w="7960894" h="5970671">
                <a:moveTo>
                  <a:pt x="0" y="0"/>
                </a:moveTo>
                <a:lnTo>
                  <a:pt x="7960894" y="0"/>
                </a:lnTo>
                <a:lnTo>
                  <a:pt x="7960894" y="5970671"/>
                </a:lnTo>
                <a:lnTo>
                  <a:pt x="0" y="59706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5684" r="-15684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/>
          <p:cNvSpPr txBox="1"/>
          <p:nvPr/>
        </p:nvSpPr>
        <p:spPr>
          <a:xfrm>
            <a:off x="50800" y="1157300"/>
            <a:ext cx="4328064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LUNES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710987" y="3505330"/>
            <a:ext cx="7548313" cy="3590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95"/>
              </a:lnSpc>
              <a:spcBef>
                <a:spcPct val="0"/>
              </a:spcBef>
            </a:pP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47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7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significa</a:t>
            </a: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7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7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nombre</a:t>
            </a: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7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que</a:t>
            </a: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Jesús les </a:t>
            </a:r>
            <a:r>
              <a:rPr lang="en-US" sz="47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dió</a:t>
            </a: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Juan y a </a:t>
            </a:r>
            <a:r>
              <a:rPr lang="en-US" sz="47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su</a:t>
            </a: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7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hermano</a:t>
            </a: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Santiago? </a:t>
            </a:r>
            <a:b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24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Marcos 3:17.</a:t>
            </a:r>
            <a:endParaRPr lang="en-US" sz="4745" dirty="0">
              <a:solidFill>
                <a:srgbClr val="302924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5895932" y="1147775"/>
            <a:ext cx="11363368" cy="5905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31"/>
              </a:lnSpc>
            </a:pPr>
            <a:r>
              <a:rPr lang="en-US" sz="3860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UN CARÁCTER TRANSFORMADO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4000"/>
            </a:blip>
            <a:stretch>
              <a:fillRect l="-3710" r="-3710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LUNES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31729" y="5574406"/>
            <a:ext cx="17424541" cy="1228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aprendió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Juan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una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nueva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manera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relacionarse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con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demás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0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13:34; 1 Juan 4:7, 8.</a:t>
            </a:r>
            <a:endParaRPr lang="en-US" sz="4043" dirty="0">
              <a:solidFill>
                <a:srgbClr val="271C1A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grpSp>
        <p:nvGrpSpPr>
          <p:cNvPr id="9" name="Group 4">
            <a:extLst>
              <a:ext uri="{FF2B5EF4-FFF2-40B4-BE49-F238E27FC236}">
                <a16:creationId xmlns:a16="http://schemas.microsoft.com/office/drawing/2014/main" id="{90B42BD9-D6E6-59E1-B442-C385B9FA9F3E}"/>
              </a:ext>
            </a:extLst>
          </p:cNvPr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D396ED0E-F036-25E8-BD2F-995D12C63C3D}"/>
                </a:ext>
              </a:extLst>
            </p:cNvPr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6" name="Freeform 6"/>
          <p:cNvSpPr/>
          <p:nvPr/>
        </p:nvSpPr>
        <p:spPr>
          <a:xfrm>
            <a:off x="545522" y="2663885"/>
            <a:ext cx="7960894" cy="5970671"/>
          </a:xfrm>
          <a:custGeom>
            <a:avLst/>
            <a:gdLst/>
            <a:ahLst/>
            <a:cxnLst/>
            <a:rect l="l" t="t" r="r" b="b"/>
            <a:pathLst>
              <a:path w="7960894" h="5970671">
                <a:moveTo>
                  <a:pt x="0" y="0"/>
                </a:moveTo>
                <a:lnTo>
                  <a:pt x="7960894" y="0"/>
                </a:lnTo>
                <a:lnTo>
                  <a:pt x="7960894" y="5970671"/>
                </a:lnTo>
                <a:lnTo>
                  <a:pt x="0" y="59706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444" r="-6444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/>
          <p:cNvSpPr txBox="1"/>
          <p:nvPr/>
        </p:nvSpPr>
        <p:spPr>
          <a:xfrm>
            <a:off x="50800" y="1157300"/>
            <a:ext cx="4328064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LUNES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710987" y="3505330"/>
            <a:ext cx="7548313" cy="3590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95"/>
              </a:lnSpc>
              <a:spcBef>
                <a:spcPct val="0"/>
              </a:spcBef>
            </a:pP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c. </a:t>
            </a:r>
            <a:r>
              <a:rPr lang="en-US" sz="47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Describa</a:t>
            </a: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7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7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resultados</a:t>
            </a: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un </a:t>
            </a:r>
            <a:r>
              <a:rPr lang="en-US" sz="47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corazón</a:t>
            </a: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7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lleno</a:t>
            </a: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amor </a:t>
            </a:r>
            <a:r>
              <a:rPr lang="en-US" sz="47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hacia</a:t>
            </a: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7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7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prójimo</a:t>
            </a: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. </a:t>
            </a:r>
            <a:b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28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1 Juan 3:10, 11; Juan 13:35.</a:t>
            </a:r>
            <a:endParaRPr lang="en-US" sz="4745" dirty="0">
              <a:solidFill>
                <a:srgbClr val="302924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347</Words>
  <Application>Microsoft Office PowerPoint</Application>
  <PresentationFormat>Personalizado</PresentationFormat>
  <Paragraphs>49</Paragraphs>
  <Slides>17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27" baseType="lpstr">
      <vt:lpstr>Bw Modelica 1</vt:lpstr>
      <vt:lpstr>Calibri</vt:lpstr>
      <vt:lpstr>Bw Modelica 2</vt:lpstr>
      <vt:lpstr>Trocchi</vt:lpstr>
      <vt:lpstr>Rubik Bold</vt:lpstr>
      <vt:lpstr>Arial</vt:lpstr>
      <vt:lpstr>Rubik Semi-Bold</vt:lpstr>
      <vt:lpstr>Arimo</vt:lpstr>
      <vt:lpstr>Rubik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 Point Lección  8, Mayo 22 de 2026</dc:title>
  <cp:lastModifiedBy>Asosur Tesorería</cp:lastModifiedBy>
  <cp:revision>4</cp:revision>
  <dcterms:created xsi:type="dcterms:W3CDTF">2006-08-16T00:00:00Z</dcterms:created>
  <dcterms:modified xsi:type="dcterms:W3CDTF">2026-05-22T21:45:44Z</dcterms:modified>
  <dc:identifier>DAHKbVr9baA</dc:identifier>
</cp:coreProperties>
</file>