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76" r:id="rId4"/>
    <p:sldId id="27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</p:sldIdLst>
  <p:sldSz cx="18288000" cy="10287000"/>
  <p:notesSz cx="6858000" cy="9144000"/>
  <p:embeddedFontLst>
    <p:embeddedFont>
      <p:font typeface="Arimo" panose="020B0604020202020204" charset="0"/>
      <p:regular r:id="rId19"/>
    </p:embeddedFont>
    <p:embeddedFont>
      <p:font typeface="Bw Modelica 1" panose="020B0604020202020204" charset="0"/>
      <p:regular r:id="rId20"/>
    </p:embeddedFont>
    <p:embeddedFont>
      <p:font typeface="Bw Modelica 2" panose="020B0604020202020204" charset="0"/>
      <p:regular r:id="rId21"/>
    </p:embeddedFont>
    <p:embeddedFont>
      <p:font typeface="Rubik" panose="020B0604020202020204" charset="-79"/>
      <p:regular r:id="rId22"/>
    </p:embeddedFont>
    <p:embeddedFont>
      <p:font typeface="Rubik Bold" panose="020B0604020202020204" charset="-79"/>
      <p:regular r:id="rId23"/>
    </p:embeddedFont>
    <p:embeddedFont>
      <p:font typeface="Rubik Semi-Bold" panose="020B0604020202020204" charset="-79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77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5545" y="0"/>
            <a:ext cx="18562282" cy="10287000"/>
          </a:xfrm>
          <a:custGeom>
            <a:avLst/>
            <a:gdLst/>
            <a:ahLst/>
            <a:cxnLst/>
            <a:rect l="l" t="t" r="r" b="b"/>
            <a:pathLst>
              <a:path w="18562282" h="10287000">
                <a:moveTo>
                  <a:pt x="0" y="0"/>
                </a:moveTo>
                <a:lnTo>
                  <a:pt x="18562281" y="0"/>
                </a:lnTo>
                <a:lnTo>
                  <a:pt x="1856228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17" r="-2917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6796117" y="-1193120"/>
            <a:ext cx="4569703" cy="18466736"/>
            <a:chOff x="0" y="0"/>
            <a:chExt cx="1203543" cy="48636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03543" cy="4863667"/>
            </a:xfrm>
            <a:custGeom>
              <a:avLst/>
              <a:gdLst/>
              <a:ahLst/>
              <a:cxnLst/>
              <a:rect l="l" t="t" r="r" b="b"/>
              <a:pathLst>
                <a:path w="1203543" h="4863667">
                  <a:moveTo>
                    <a:pt x="0" y="0"/>
                  </a:moveTo>
                  <a:lnTo>
                    <a:pt x="1203543" y="0"/>
                  </a:lnTo>
                  <a:lnTo>
                    <a:pt x="1203543" y="4863667"/>
                  </a:lnTo>
                  <a:lnTo>
                    <a:pt x="0" y="4863667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1203543" cy="486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817589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989949" y="8941925"/>
            <a:ext cx="3118000" cy="1028700"/>
            <a:chOff x="0" y="0"/>
            <a:chExt cx="4157333" cy="1371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0800" y="946189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LECCIÓN 7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98433" y="8541913"/>
            <a:ext cx="16291134" cy="857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03"/>
              </a:lnSpc>
              <a:spcBef>
                <a:spcPct val="0"/>
              </a:spcBef>
            </a:pPr>
            <a:r>
              <a:rPr lang="en-US" sz="5585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1"/>
                <a:ea typeface="Bw Modelica 1"/>
                <a:cs typeface="Bw Modelica 1"/>
                <a:sym typeface="Bw Modelica 1"/>
              </a:rPr>
              <a:t>UN LIBRO SELLADO REABIERTO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 t="-9313" b="-9313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916296" y="-263440"/>
            <a:ext cx="2634144" cy="18466736"/>
            <a:chOff x="0" y="0"/>
            <a:chExt cx="693766" cy="48636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3766" cy="4863667"/>
            </a:xfrm>
            <a:custGeom>
              <a:avLst/>
              <a:gdLst/>
              <a:ahLst/>
              <a:cxnLst/>
              <a:rect l="l" t="t" r="r" b="b"/>
              <a:pathLst>
                <a:path w="693766" h="4863667">
                  <a:moveTo>
                    <a:pt x="0" y="0"/>
                  </a:moveTo>
                  <a:lnTo>
                    <a:pt x="693766" y="0"/>
                  </a:lnTo>
                  <a:lnTo>
                    <a:pt x="693766" y="4863667"/>
                  </a:lnTo>
                  <a:lnTo>
                    <a:pt x="0" y="4863667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693766" cy="486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441559" cy="847724"/>
            <a:chOff x="0" y="0"/>
            <a:chExt cx="592207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922137" cy="1130300"/>
            </a:xfrm>
            <a:custGeom>
              <a:avLst/>
              <a:gdLst/>
              <a:ahLst/>
              <a:cxnLst/>
              <a:rect l="l" t="t" r="r" b="b"/>
              <a:pathLst>
                <a:path w="5922137" h="1130300">
                  <a:moveTo>
                    <a:pt x="0" y="0"/>
                  </a:moveTo>
                  <a:lnTo>
                    <a:pt x="5922137" y="0"/>
                  </a:lnTo>
                  <a:lnTo>
                    <a:pt x="592213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221409" y="6287071"/>
            <a:ext cx="16482151" cy="2228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97"/>
              </a:lnSpc>
              <a:spcBef>
                <a:spcPct val="0"/>
              </a:spcBef>
            </a:pP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Comparando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con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otros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pasajes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,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identifique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tiempo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este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período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profético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. </a:t>
            </a:r>
            <a:b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28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Daniel 7:25; </a:t>
            </a:r>
            <a:r>
              <a:rPr lang="en-US" sz="2800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Apocalipsis</a:t>
            </a:r>
            <a:r>
              <a:rPr lang="en-US" sz="28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11:2, 3; 12:6, 14; 13:5.</a:t>
            </a:r>
            <a:endParaRPr lang="en-US" sz="4914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50800" y="1157300"/>
            <a:ext cx="4339959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  <p:grpSp>
        <p:nvGrpSpPr>
          <p:cNvPr id="12" name="Group 8">
            <a:extLst>
              <a:ext uri="{FF2B5EF4-FFF2-40B4-BE49-F238E27FC236}">
                <a16:creationId xmlns:a16="http://schemas.microsoft.com/office/drawing/2014/main" id="{99402494-E6B8-8803-0A35-323B909CC67E}"/>
              </a:ext>
            </a:extLst>
          </p:cNvPr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AF9E0FAD-4B0D-CE41-352A-94FE9E089DCB}"/>
                </a:ext>
              </a:extLst>
            </p:cNvPr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1035502" y="0"/>
            <a:ext cx="7252498" cy="10287000"/>
          </a:xfrm>
          <a:custGeom>
            <a:avLst/>
            <a:gdLst/>
            <a:ahLst/>
            <a:cxnLst/>
            <a:rect l="l" t="t" r="r" b="b"/>
            <a:pathLst>
              <a:path w="7252498" h="10287000">
                <a:moveTo>
                  <a:pt x="7252498" y="0"/>
                </a:moveTo>
                <a:lnTo>
                  <a:pt x="0" y="0"/>
                </a:lnTo>
                <a:lnTo>
                  <a:pt x="0" y="10287000"/>
                </a:lnTo>
                <a:lnTo>
                  <a:pt x="7252498" y="10287000"/>
                </a:lnTo>
                <a:lnTo>
                  <a:pt x="7252498" y="0"/>
                </a:lnTo>
                <a:close/>
              </a:path>
            </a:pathLst>
          </a:custGeom>
          <a:blipFill>
            <a:blip r:embed="rId2"/>
            <a:stretch>
              <a:fillRect l="-27364" r="-85330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524084" y="0"/>
            <a:ext cx="3600450" cy="10287000"/>
            <a:chOff x="0" y="0"/>
            <a:chExt cx="948267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562788" y="0"/>
            <a:ext cx="2745885" cy="10287000"/>
            <a:chOff x="0" y="0"/>
            <a:chExt cx="723196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23196" cy="2709333"/>
            </a:xfrm>
            <a:custGeom>
              <a:avLst/>
              <a:gdLst/>
              <a:ahLst/>
              <a:cxnLst/>
              <a:rect l="l" t="t" r="r" b="b"/>
              <a:pathLst>
                <a:path w="723196" h="2709333">
                  <a:moveTo>
                    <a:pt x="0" y="0"/>
                  </a:moveTo>
                  <a:lnTo>
                    <a:pt x="723196" y="0"/>
                  </a:lnTo>
                  <a:lnTo>
                    <a:pt x="723196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723196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03279" y="4594420"/>
            <a:ext cx="11557594" cy="1228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c.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describió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ángel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período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1,260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años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Daniel 12:10 (</a:t>
            </a:r>
            <a:r>
              <a:rPr lang="en-US" sz="20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primera</a:t>
            </a: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parte</a:t>
            </a: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).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16" name="Group 16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0000"/>
            </a:blip>
            <a:stretch>
              <a:fillRect t="-9277" b="-9277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0800" y="1157289"/>
            <a:ext cx="4328064" cy="590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338118" y="4510985"/>
            <a:ext cx="10657621" cy="15791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49"/>
              </a:lnSpc>
              <a:spcBef>
                <a:spcPct val="0"/>
              </a:spcBef>
            </a:pPr>
            <a:r>
              <a:rPr lang="en-US" sz="3457" dirty="0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</a:t>
            </a:r>
            <a:r>
              <a:rPr lang="en-US" sz="3457" dirty="0" err="1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Notando</a:t>
            </a:r>
            <a:r>
              <a:rPr lang="en-US" sz="3457" dirty="0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457" dirty="0" err="1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3457" dirty="0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457" dirty="0" err="1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paralelo</a:t>
            </a:r>
            <a:r>
              <a:rPr lang="en-US" sz="3457" dirty="0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 con Daniel 12:7, ¿</a:t>
            </a:r>
            <a:r>
              <a:rPr lang="en-US" sz="3457" dirty="0" err="1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3457" dirty="0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457" dirty="0" err="1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vio</a:t>
            </a:r>
            <a:r>
              <a:rPr lang="en-US" sz="3457" dirty="0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457" dirty="0" err="1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3457" dirty="0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457" dirty="0" err="1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profeta</a:t>
            </a:r>
            <a:r>
              <a:rPr lang="en-US" sz="3457" dirty="0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 Juan la apertura de la </a:t>
            </a:r>
            <a:r>
              <a:rPr lang="en-US" sz="3457" dirty="0" err="1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visión</a:t>
            </a:r>
            <a:r>
              <a:rPr lang="en-US" sz="3457" dirty="0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457" dirty="0" err="1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sellada</a:t>
            </a:r>
            <a:r>
              <a:rPr lang="en-US" sz="3457" dirty="0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Daniel? </a:t>
            </a:r>
            <a:r>
              <a:rPr lang="en-US" dirty="0" err="1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Apocalipsis</a:t>
            </a:r>
            <a:r>
              <a:rPr lang="en-US" dirty="0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 10:1, 2, 5, 6</a:t>
            </a:r>
            <a:endParaRPr lang="en-US" sz="3457" dirty="0">
              <a:solidFill>
                <a:srgbClr val="FEFEFE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616100" y="995376"/>
            <a:ext cx="11643200" cy="752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14"/>
              </a:lnSpc>
              <a:spcBef>
                <a:spcPct val="0"/>
              </a:spcBef>
            </a:pPr>
            <a:r>
              <a:rPr lang="en-US" sz="492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EL LIBRO DESELLADO</a:t>
            </a:r>
          </a:p>
        </p:txBody>
      </p:sp>
      <p:grpSp>
        <p:nvGrpSpPr>
          <p:cNvPr id="12" name="Group 14">
            <a:extLst>
              <a:ext uri="{FF2B5EF4-FFF2-40B4-BE49-F238E27FC236}">
                <a16:creationId xmlns:a16="http://schemas.microsoft.com/office/drawing/2014/main" id="{32D5F326-23FB-7AB4-EAA8-D849F89CEC7F}"/>
              </a:ext>
            </a:extLst>
          </p:cNvPr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3" name="Freeform 15">
              <a:extLst>
                <a:ext uri="{FF2B5EF4-FFF2-40B4-BE49-F238E27FC236}">
                  <a16:creationId xmlns:a16="http://schemas.microsoft.com/office/drawing/2014/main" id="{1DC99F4E-5D6F-4E54-D3BC-A95035A89B53}"/>
                </a:ext>
              </a:extLst>
            </p:cNvPr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3663001" y="4342382"/>
            <a:ext cx="11512226" cy="5944618"/>
          </a:xfrm>
          <a:custGeom>
            <a:avLst/>
            <a:gdLst/>
            <a:ahLst/>
            <a:cxnLst/>
            <a:rect l="l" t="t" r="r" b="b"/>
            <a:pathLst>
              <a:path w="11512226" h="5944618">
                <a:moveTo>
                  <a:pt x="0" y="0"/>
                </a:moveTo>
                <a:lnTo>
                  <a:pt x="11512227" y="0"/>
                </a:lnTo>
                <a:lnTo>
                  <a:pt x="11512227" y="5944618"/>
                </a:lnTo>
                <a:lnTo>
                  <a:pt x="0" y="59446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4552" b="-14552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56674" y="2123079"/>
            <a:ext cx="15574652" cy="1838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Explique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experiencia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Juan al comer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librito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fue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un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paralelo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con la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experiencia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del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movimiento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adventista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1840. </a:t>
            </a:r>
            <a:r>
              <a:rPr lang="en-US" sz="20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Apocalipsis</a:t>
            </a: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10:9–11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44A1122-4332-8488-93B6-C938B238BAED}"/>
              </a:ext>
            </a:extLst>
          </p:cNvPr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05F39FB9-C6CD-7408-483E-A0A7CE195A49}"/>
                </a:ext>
              </a:extLst>
            </p:cNvPr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29463" y="0"/>
            <a:ext cx="7658537" cy="10287000"/>
          </a:xfrm>
          <a:custGeom>
            <a:avLst/>
            <a:gdLst/>
            <a:ahLst/>
            <a:cxnLst/>
            <a:rect l="l" t="t" r="r" b="b"/>
            <a:pathLst>
              <a:path w="7658537" h="10287000">
                <a:moveTo>
                  <a:pt x="0" y="0"/>
                </a:moveTo>
                <a:lnTo>
                  <a:pt x="7658537" y="0"/>
                </a:lnTo>
                <a:lnTo>
                  <a:pt x="765853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0097" r="-41383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524084" y="0"/>
            <a:ext cx="3600450" cy="10287000"/>
            <a:chOff x="0" y="0"/>
            <a:chExt cx="948267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629463" y="0"/>
            <a:ext cx="2745885" cy="10287000"/>
            <a:chOff x="0" y="0"/>
            <a:chExt cx="723196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23196" cy="2709333"/>
            </a:xfrm>
            <a:custGeom>
              <a:avLst/>
              <a:gdLst/>
              <a:ahLst/>
              <a:cxnLst/>
              <a:rect l="l" t="t" r="r" b="b"/>
              <a:pathLst>
                <a:path w="723196" h="2709333">
                  <a:moveTo>
                    <a:pt x="0" y="0"/>
                  </a:moveTo>
                  <a:lnTo>
                    <a:pt x="723196" y="0"/>
                  </a:lnTo>
                  <a:lnTo>
                    <a:pt x="723196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723196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JUEVES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03279" y="4594420"/>
            <a:ext cx="11557594" cy="1228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describió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Ezequiel a Daniel, uno de sus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contemporáneos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Ezequiel 14:14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4683117" y="1285899"/>
            <a:ext cx="11294089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  <a:spcBef>
                <a:spcPct val="0"/>
              </a:spcBef>
            </a:pPr>
            <a:r>
              <a:rPr lang="en-US" sz="3899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ENTRE LOS SABIOS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4385683"/>
            <a:ext cx="18297525" cy="5901317"/>
          </a:xfrm>
          <a:custGeom>
            <a:avLst/>
            <a:gdLst/>
            <a:ahLst/>
            <a:cxnLst/>
            <a:rect l="l" t="t" r="r" b="b"/>
            <a:pathLst>
              <a:path w="18297525" h="5901317">
                <a:moveTo>
                  <a:pt x="0" y="0"/>
                </a:moveTo>
                <a:lnTo>
                  <a:pt x="18297525" y="0"/>
                </a:lnTo>
                <a:lnTo>
                  <a:pt x="18297525" y="5901317"/>
                </a:lnTo>
                <a:lnTo>
                  <a:pt x="0" y="59013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23079" b="-9745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Freeform 7"/>
          <p:cNvSpPr/>
          <p:nvPr/>
        </p:nvSpPr>
        <p:spPr>
          <a:xfrm>
            <a:off x="0" y="2921372"/>
            <a:ext cx="18288000" cy="7365628"/>
          </a:xfrm>
          <a:custGeom>
            <a:avLst/>
            <a:gdLst/>
            <a:ahLst/>
            <a:cxnLst/>
            <a:rect l="l" t="t" r="r" b="b"/>
            <a:pathLst>
              <a:path w="18288000" h="7365628">
                <a:moveTo>
                  <a:pt x="0" y="0"/>
                </a:moveTo>
                <a:lnTo>
                  <a:pt x="18288000" y="0"/>
                </a:lnTo>
                <a:lnTo>
                  <a:pt x="18288000" y="7365628"/>
                </a:lnTo>
                <a:lnTo>
                  <a:pt x="0" y="73656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3124" b="-33124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8" name="TextBox 8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JUEVES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456461" y="823910"/>
            <a:ext cx="12071954" cy="1213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podemos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estar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entre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sabios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como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Daniel? </a:t>
            </a: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Daniel 12:10 (ultima </a:t>
            </a:r>
            <a:r>
              <a:rPr lang="en-US" sz="20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parte</a:t>
            </a: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); </a:t>
            </a:r>
            <a:r>
              <a:rPr lang="en-US" sz="20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Proverbios</a:t>
            </a: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9:10; Mateo 7:24, 25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10" name="Group 14">
            <a:extLst>
              <a:ext uri="{FF2B5EF4-FFF2-40B4-BE49-F238E27FC236}">
                <a16:creationId xmlns:a16="http://schemas.microsoft.com/office/drawing/2014/main" id="{423E737D-4922-CDA5-A4EE-9DCA00FDA96C}"/>
              </a:ext>
            </a:extLst>
          </p:cNvPr>
          <p:cNvGrpSpPr/>
          <p:nvPr/>
        </p:nvGrpSpPr>
        <p:grpSpPr>
          <a:xfrm>
            <a:off x="15193149" y="8896350"/>
            <a:ext cx="3118000" cy="1028700"/>
            <a:chOff x="0" y="0"/>
            <a:chExt cx="4157333" cy="1371600"/>
          </a:xfrm>
        </p:grpSpPr>
        <p:sp>
          <p:nvSpPr>
            <p:cNvPr id="11" name="Freeform 15">
              <a:extLst>
                <a:ext uri="{FF2B5EF4-FFF2-40B4-BE49-F238E27FC236}">
                  <a16:creationId xmlns:a16="http://schemas.microsoft.com/office/drawing/2014/main" id="{252188ED-7EBE-3DC1-825A-70D90E75E013}"/>
                </a:ext>
              </a:extLst>
            </p:cNvPr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 flipH="1">
            <a:off x="545522" y="2663885"/>
            <a:ext cx="7960894" cy="5970671"/>
          </a:xfrm>
          <a:custGeom>
            <a:avLst/>
            <a:gdLst/>
            <a:ahLst/>
            <a:cxnLst/>
            <a:rect l="l" t="t" r="r" b="b"/>
            <a:pathLst>
              <a:path w="7960894" h="5970671">
                <a:moveTo>
                  <a:pt x="7960894" y="0"/>
                </a:moveTo>
                <a:lnTo>
                  <a:pt x="0" y="0"/>
                </a:lnTo>
                <a:lnTo>
                  <a:pt x="0" y="5970671"/>
                </a:lnTo>
                <a:lnTo>
                  <a:pt x="7960894" y="5970671"/>
                </a:lnTo>
                <a:lnTo>
                  <a:pt x="7960894" y="0"/>
                </a:lnTo>
                <a:close/>
              </a:path>
            </a:pathLst>
          </a:custGeom>
          <a:blipFill>
            <a:blip r:embed="rId3"/>
            <a:stretch>
              <a:fillRect l="-15684" r="-15684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JUEVES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710987" y="4223433"/>
            <a:ext cx="7548313" cy="21542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95"/>
              </a:lnSpc>
              <a:spcBef>
                <a:spcPct val="0"/>
              </a:spcBef>
            </a:pP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c. ¿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despidió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finalmente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ángel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Daniel? </a:t>
            </a:r>
            <a:r>
              <a:rPr lang="en-US" sz="24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Daniel 12:13.</a:t>
            </a:r>
            <a:endParaRPr lang="en-US" sz="4745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4" name="Freeform 4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0999"/>
            </a:blip>
            <a:stretch>
              <a:fillRect t="-9277" b="-9277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5" name="TextBox 5"/>
          <p:cNvSpPr txBox="1"/>
          <p:nvPr/>
        </p:nvSpPr>
        <p:spPr>
          <a:xfrm>
            <a:off x="3257769" y="3483421"/>
            <a:ext cx="11772462" cy="2148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35"/>
              </a:lnSpc>
            </a:pPr>
            <a:r>
              <a:rPr lang="en-US" sz="1231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MISIONEROS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393266" y="2668249"/>
            <a:ext cx="7501468" cy="1231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7"/>
              </a:lnSpc>
            </a:pPr>
            <a:r>
              <a:rPr lang="en-US" sz="7005" spc="286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MINUTOS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994"/>
            <a:ext cx="18288000" cy="4111019"/>
          </a:xfrm>
          <a:custGeom>
            <a:avLst/>
            <a:gdLst/>
            <a:ahLst/>
            <a:cxnLst/>
            <a:rect l="l" t="t" r="r" b="b"/>
            <a:pathLst>
              <a:path w="18288000" h="4111019">
                <a:moveTo>
                  <a:pt x="0" y="0"/>
                </a:moveTo>
                <a:lnTo>
                  <a:pt x="18288000" y="0"/>
                </a:lnTo>
                <a:lnTo>
                  <a:pt x="18288000" y="4111019"/>
                </a:lnTo>
                <a:lnTo>
                  <a:pt x="0" y="41110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47351" b="-83229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288000" cy="4110025"/>
            <a:chOff x="0" y="0"/>
            <a:chExt cx="24383999" cy="54800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5480067"/>
            </a:xfrm>
            <a:custGeom>
              <a:avLst/>
              <a:gdLst/>
              <a:ahLst/>
              <a:cxnLst/>
              <a:rect l="l" t="t" r="r" b="b"/>
              <a:pathLst>
                <a:path w="24384000" h="5480067">
                  <a:moveTo>
                    <a:pt x="0" y="0"/>
                  </a:moveTo>
                  <a:lnTo>
                    <a:pt x="24384000" y="0"/>
                  </a:lnTo>
                  <a:lnTo>
                    <a:pt x="24384000" y="5480067"/>
                  </a:lnTo>
                  <a:lnTo>
                    <a:pt x="0" y="5480067"/>
                  </a:lnTo>
                  <a:close/>
                </a:path>
              </a:pathLst>
            </a:custGeom>
            <a:solidFill>
              <a:srgbClr val="000000">
                <a:alpha val="70980"/>
              </a:srgbClr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71318" y="5786294"/>
            <a:ext cx="16945363" cy="47625"/>
            <a:chOff x="0" y="0"/>
            <a:chExt cx="22593817" cy="63500"/>
          </a:xfrm>
        </p:grpSpPr>
        <p:sp>
          <p:nvSpPr>
            <p:cNvPr id="6" name="Freeform 6"/>
            <p:cNvSpPr/>
            <p:nvPr/>
          </p:nvSpPr>
          <p:spPr>
            <a:xfrm>
              <a:off x="31750" y="0"/>
              <a:ext cx="22530308" cy="63500"/>
            </a:xfrm>
            <a:custGeom>
              <a:avLst/>
              <a:gdLst/>
              <a:ahLst/>
              <a:cxnLst/>
              <a:rect l="l" t="t" r="r" b="b"/>
              <a:pathLst>
                <a:path w="22530308" h="63500">
                  <a:moveTo>
                    <a:pt x="0" y="0"/>
                  </a:moveTo>
                  <a:lnTo>
                    <a:pt x="22530308" y="0"/>
                  </a:lnTo>
                  <a:lnTo>
                    <a:pt x="22530308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7" name="Group 7"/>
          <p:cNvGrpSpPr/>
          <p:nvPr/>
        </p:nvGrpSpPr>
        <p:grpSpPr>
          <a:xfrm rot="-5400000">
            <a:off x="1952635" y="5762482"/>
            <a:ext cx="540500" cy="47625"/>
            <a:chOff x="0" y="0"/>
            <a:chExt cx="720667" cy="63500"/>
          </a:xfrm>
        </p:grpSpPr>
        <p:sp>
          <p:nvSpPr>
            <p:cNvPr id="8" name="Freeform 8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9" name="Group 9"/>
          <p:cNvGrpSpPr/>
          <p:nvPr/>
        </p:nvGrpSpPr>
        <p:grpSpPr>
          <a:xfrm rot="-5400000">
            <a:off x="5318018" y="5762482"/>
            <a:ext cx="540500" cy="47625"/>
            <a:chOff x="0" y="0"/>
            <a:chExt cx="720667" cy="63500"/>
          </a:xfrm>
        </p:grpSpPr>
        <p:sp>
          <p:nvSpPr>
            <p:cNvPr id="10" name="Freeform 10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1" name="Group 11"/>
          <p:cNvGrpSpPr/>
          <p:nvPr/>
        </p:nvGrpSpPr>
        <p:grpSpPr>
          <a:xfrm rot="-5400000">
            <a:off x="8718738" y="5762482"/>
            <a:ext cx="540500" cy="47625"/>
            <a:chOff x="0" y="0"/>
            <a:chExt cx="720667" cy="63500"/>
          </a:xfrm>
        </p:grpSpPr>
        <p:sp>
          <p:nvSpPr>
            <p:cNvPr id="12" name="Freeform 12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3" name="Group 13"/>
          <p:cNvGrpSpPr/>
          <p:nvPr/>
        </p:nvGrpSpPr>
        <p:grpSpPr>
          <a:xfrm rot="-5400000">
            <a:off x="12016860" y="5762482"/>
            <a:ext cx="540500" cy="47625"/>
            <a:chOff x="0" y="0"/>
            <a:chExt cx="720667" cy="63500"/>
          </a:xfrm>
        </p:grpSpPr>
        <p:sp>
          <p:nvSpPr>
            <p:cNvPr id="14" name="Freeform 14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5" name="Group 15"/>
          <p:cNvGrpSpPr/>
          <p:nvPr/>
        </p:nvGrpSpPr>
        <p:grpSpPr>
          <a:xfrm rot="-5400000">
            <a:off x="15484840" y="5762482"/>
            <a:ext cx="540500" cy="47625"/>
            <a:chOff x="0" y="0"/>
            <a:chExt cx="720667" cy="63500"/>
          </a:xfrm>
        </p:grpSpPr>
        <p:sp>
          <p:nvSpPr>
            <p:cNvPr id="16" name="Freeform 16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666556" y="6342295"/>
            <a:ext cx="3162360" cy="3162360"/>
            <a:chOff x="0" y="0"/>
            <a:chExt cx="4216480" cy="421648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38996" r="-38996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1215868" y="6342295"/>
            <a:ext cx="3162360" cy="3162360"/>
            <a:chOff x="0" y="0"/>
            <a:chExt cx="4216480" cy="421648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652" r="-993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7700866" y="6342295"/>
            <a:ext cx="3162360" cy="3162360"/>
            <a:chOff x="0" y="0"/>
            <a:chExt cx="4216480" cy="421648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58690" t="-2187" r="-42018" b="-10574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4638401" y="6342295"/>
            <a:ext cx="3162360" cy="3162360"/>
            <a:chOff x="0" y="0"/>
            <a:chExt cx="4216480" cy="421648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99999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4143626" y="6342295"/>
            <a:ext cx="3162360" cy="3162360"/>
            <a:chOff x="0" y="0"/>
            <a:chExt cx="4216480" cy="421648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37579" r="-37579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4370208" y="424129"/>
            <a:ext cx="9547584" cy="1731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30"/>
              </a:lnSpc>
            </a:pPr>
            <a:r>
              <a:rPr lang="en-US" sz="7275" b="1">
                <a:solidFill>
                  <a:srgbClr val="FFFFFF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LECCIÓN DE REPASO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80827" y="4800647"/>
            <a:ext cx="3357806" cy="647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82"/>
              </a:lnSpc>
            </a:pPr>
            <a:r>
              <a:rPr lang="en-US" sz="2152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LEYENDO PARA ENTENDER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080406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DOMINGO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4378228" y="4849272"/>
            <a:ext cx="3077508" cy="647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87"/>
              </a:lnSpc>
            </a:pPr>
            <a:r>
              <a:rPr lang="en-US" sz="2156" b="1">
                <a:solidFill>
                  <a:srgbClr val="271C1A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LAS SETENTA SEMANAS CUMPLIDAS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708850" y="4972149"/>
            <a:ext cx="3108894" cy="3333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54"/>
              </a:lnSpc>
            </a:pPr>
            <a:r>
              <a:rPr lang="en-US" sz="2129" b="1">
                <a:solidFill>
                  <a:srgbClr val="271C1A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EL INICIO REVELADO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214079" y="4810125"/>
            <a:ext cx="3372402" cy="657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62"/>
              </a:lnSpc>
            </a:pPr>
            <a:r>
              <a:rPr lang="en-US" sz="2135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UN VISITANTE CELESTIAL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3962458" y="4839840"/>
            <a:ext cx="3251621" cy="676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78"/>
              </a:lnSpc>
            </a:pPr>
            <a:r>
              <a:rPr lang="en-US" sz="2232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LA ORACIÓN DE DANIEL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4185864" y="3775036"/>
            <a:ext cx="2490362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LUNES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7666825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MARTES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1072898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MIERCOLES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4378229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JUEVES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0" y="2067204"/>
            <a:ext cx="18288000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70"/>
              </a:lnSpc>
            </a:pPr>
            <a:r>
              <a:rPr lang="en-US" sz="4975" b="1">
                <a:solidFill>
                  <a:srgbClr val="FFFFFF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Primera Visión de Daniel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85" r="-1685" b="-22512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" name="Freeform 3"/>
          <p:cNvSpPr/>
          <p:nvPr/>
        </p:nvSpPr>
        <p:spPr>
          <a:xfrm>
            <a:off x="12657005" y="698103"/>
            <a:ext cx="4958887" cy="5296326"/>
          </a:xfrm>
          <a:custGeom>
            <a:avLst/>
            <a:gdLst/>
            <a:ahLst/>
            <a:cxnLst/>
            <a:rect l="l" t="t" r="r" b="b"/>
            <a:pathLst>
              <a:path w="4958887" h="5296326">
                <a:moveTo>
                  <a:pt x="0" y="0"/>
                </a:moveTo>
                <a:lnTo>
                  <a:pt x="4958887" y="0"/>
                </a:lnTo>
                <a:lnTo>
                  <a:pt x="4958887" y="5296325"/>
                </a:lnTo>
                <a:lnTo>
                  <a:pt x="0" y="52963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4" name="TextBox 4"/>
          <p:cNvSpPr txBox="1"/>
          <p:nvPr/>
        </p:nvSpPr>
        <p:spPr>
          <a:xfrm>
            <a:off x="1702000" y="4285905"/>
            <a:ext cx="6284378" cy="455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79"/>
              </a:lnSpc>
              <a:spcBef>
                <a:spcPct val="0"/>
              </a:spcBef>
            </a:pPr>
            <a:r>
              <a:rPr lang="en-US" sz="2699">
                <a:solidFill>
                  <a:srgbClr val="000000"/>
                </a:solidFill>
                <a:latin typeface="Trocchi"/>
                <a:ea typeface="Trocchi"/>
                <a:cs typeface="Trocchi"/>
                <a:sym typeface="Trocchi"/>
              </a:rPr>
              <a:t>Sigue Nuestro Canal de Whatsapp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76439" y="4802187"/>
            <a:ext cx="8935502" cy="695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739"/>
              </a:lnSpc>
              <a:spcBef>
                <a:spcPct val="0"/>
              </a:spcBef>
            </a:pPr>
            <a:r>
              <a:rPr lang="en-US" sz="4099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ESCUELA SABATICA ASDMR</a:t>
            </a:r>
          </a:p>
        </p:txBody>
      </p:sp>
    </p:spTree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8C57BA-212E-B9FC-4A3A-746624582F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45C4F96-0810-7462-7A60-975B05F23660}"/>
              </a:ext>
            </a:extLst>
          </p:cNvPr>
          <p:cNvSpPr/>
          <p:nvPr/>
        </p:nvSpPr>
        <p:spPr>
          <a:xfrm>
            <a:off x="-95545" y="0"/>
            <a:ext cx="18562282" cy="10287000"/>
          </a:xfrm>
          <a:custGeom>
            <a:avLst/>
            <a:gdLst/>
            <a:ahLst/>
            <a:cxnLst/>
            <a:rect l="l" t="t" r="r" b="b"/>
            <a:pathLst>
              <a:path w="18562282" h="10287000">
                <a:moveTo>
                  <a:pt x="0" y="0"/>
                </a:moveTo>
                <a:lnTo>
                  <a:pt x="18562281" y="0"/>
                </a:lnTo>
                <a:lnTo>
                  <a:pt x="1856228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17" r="-2917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0B6AEEA0-A84A-5D79-2A8A-6A7EEE00A1FB}"/>
              </a:ext>
            </a:extLst>
          </p:cNvPr>
          <p:cNvGrpSpPr/>
          <p:nvPr/>
        </p:nvGrpSpPr>
        <p:grpSpPr>
          <a:xfrm rot="-5400000">
            <a:off x="6796117" y="-1193120"/>
            <a:ext cx="4569703" cy="18466736"/>
            <a:chOff x="0" y="0"/>
            <a:chExt cx="1203543" cy="4863667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78F6B658-D65D-A10B-48BD-F1D4F9F06593}"/>
                </a:ext>
              </a:extLst>
            </p:cNvPr>
            <p:cNvSpPr/>
            <p:nvPr/>
          </p:nvSpPr>
          <p:spPr>
            <a:xfrm>
              <a:off x="0" y="0"/>
              <a:ext cx="1203543" cy="4863667"/>
            </a:xfrm>
            <a:custGeom>
              <a:avLst/>
              <a:gdLst/>
              <a:ahLst/>
              <a:cxnLst/>
              <a:rect l="l" t="t" r="r" b="b"/>
              <a:pathLst>
                <a:path w="1203543" h="4863667">
                  <a:moveTo>
                    <a:pt x="0" y="0"/>
                  </a:moveTo>
                  <a:lnTo>
                    <a:pt x="1203543" y="0"/>
                  </a:lnTo>
                  <a:lnTo>
                    <a:pt x="1203543" y="4863667"/>
                  </a:lnTo>
                  <a:lnTo>
                    <a:pt x="0" y="4863667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59DC13F6-6E67-3F45-792F-A5BC48958601}"/>
                </a:ext>
              </a:extLst>
            </p:cNvPr>
            <p:cNvSpPr txBox="1"/>
            <p:nvPr/>
          </p:nvSpPr>
          <p:spPr>
            <a:xfrm>
              <a:off x="0" y="0"/>
              <a:ext cx="1203543" cy="486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AFFED10D-F8C1-35DD-7777-041CF18C258B}"/>
              </a:ext>
            </a:extLst>
          </p:cNvPr>
          <p:cNvGrpSpPr/>
          <p:nvPr/>
        </p:nvGrpSpPr>
        <p:grpSpPr>
          <a:xfrm>
            <a:off x="0" y="817589"/>
            <a:ext cx="4733917" cy="847724"/>
            <a:chOff x="0" y="0"/>
            <a:chExt cx="6311889" cy="1130299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72C5D291-7294-6D40-018A-E3E06643071F}"/>
                </a:ext>
              </a:extLst>
            </p:cNvPr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BB9A1537-1758-D997-4166-7E6B7D945295}"/>
              </a:ext>
            </a:extLst>
          </p:cNvPr>
          <p:cNvGrpSpPr/>
          <p:nvPr/>
        </p:nvGrpSpPr>
        <p:grpSpPr>
          <a:xfrm>
            <a:off x="14989949" y="8941925"/>
            <a:ext cx="3118000" cy="1028700"/>
            <a:chOff x="0" y="0"/>
            <a:chExt cx="4157333" cy="1371600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B42ED688-5A1B-CA6C-4083-5CB95CB75980}"/>
                </a:ext>
              </a:extLst>
            </p:cNvPr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03264785-DFD1-7C0B-39D6-A890ACE0ED3B}"/>
              </a:ext>
            </a:extLst>
          </p:cNvPr>
          <p:cNvSpPr txBox="1"/>
          <p:nvPr/>
        </p:nvSpPr>
        <p:spPr>
          <a:xfrm>
            <a:off x="50800" y="946189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LECCIÓN 7</a:t>
            </a: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DC33B74A-7E24-436C-950A-D8EAE879E083}"/>
              </a:ext>
            </a:extLst>
          </p:cNvPr>
          <p:cNvSpPr txBox="1"/>
          <p:nvPr/>
        </p:nvSpPr>
        <p:spPr>
          <a:xfrm>
            <a:off x="998433" y="8541913"/>
            <a:ext cx="16291134" cy="857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03"/>
              </a:lnSpc>
              <a:spcBef>
                <a:spcPct val="0"/>
              </a:spcBef>
            </a:pPr>
            <a:r>
              <a:rPr lang="en-US" sz="5585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1"/>
                <a:ea typeface="Bw Modelica 1"/>
                <a:cs typeface="Bw Modelica 1"/>
                <a:sym typeface="Bw Modelica 1"/>
              </a:rPr>
              <a:t>UN LIBRO SELLADO REABIERTO</a:t>
            </a:r>
          </a:p>
        </p:txBody>
      </p:sp>
    </p:spTree>
    <p:extLst>
      <p:ext uri="{BB962C8B-B14F-4D97-AF65-F5344CB8AC3E}">
        <p14:creationId xmlns:p14="http://schemas.microsoft.com/office/powerpoint/2010/main" val="4119272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33464" y="3930042"/>
            <a:ext cx="12773110" cy="6356958"/>
          </a:xfrm>
          <a:custGeom>
            <a:avLst/>
            <a:gdLst/>
            <a:ahLst/>
            <a:cxnLst/>
            <a:rect l="l" t="t" r="r" b="b"/>
            <a:pathLst>
              <a:path w="12773110" h="6356958">
                <a:moveTo>
                  <a:pt x="0" y="0"/>
                </a:moveTo>
                <a:lnTo>
                  <a:pt x="12773110" y="0"/>
                </a:lnTo>
                <a:lnTo>
                  <a:pt x="12773110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7037" b="-17037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932296" y="-68704"/>
            <a:ext cx="2423407" cy="18288000"/>
            <a:chOff x="0" y="0"/>
            <a:chExt cx="638264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8264" cy="4816592"/>
            </a:xfrm>
            <a:custGeom>
              <a:avLst/>
              <a:gdLst/>
              <a:ahLst/>
              <a:cxnLst/>
              <a:rect l="l" t="t" r="r" b="b"/>
              <a:pathLst>
                <a:path w="638264" h="4816592">
                  <a:moveTo>
                    <a:pt x="0" y="0"/>
                  </a:moveTo>
                  <a:lnTo>
                    <a:pt x="638264" y="0"/>
                  </a:lnTo>
                  <a:lnTo>
                    <a:pt x="638264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638264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 DOMINGO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287475" y="1114434"/>
            <a:ext cx="12236164" cy="628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90"/>
              </a:lnSpc>
            </a:pPr>
            <a:r>
              <a:rPr lang="en-US" sz="4158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LOS SABIOS RESPLANDECERÁN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54937" y="2428880"/>
            <a:ext cx="17168702" cy="1228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Describa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prueba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y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triunfo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revelados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al final de la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última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visión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Daniel. </a:t>
            </a: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Daniel 12:1, 2.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</a:blip>
            <a:stretch>
              <a:fillRect t="-9313" b="-9313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DOMINGO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31729" y="6243225"/>
            <a:ext cx="17424541" cy="1228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se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verán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sabios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contraste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con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impíos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ese día? </a:t>
            </a:r>
            <a:r>
              <a:rPr lang="en-US" sz="20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Daniel 12:3; Mateo 13:41–43.</a:t>
            </a:r>
            <a:endParaRPr lang="en-US" sz="4043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0C203C1-6126-134A-7FD0-0ACA72C233D1}"/>
              </a:ext>
            </a:extLst>
          </p:cNvPr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48D6139D-E705-0E27-BDD8-587E03E1D0A4}"/>
                </a:ext>
              </a:extLst>
            </p:cNvPr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545522" y="2663885"/>
            <a:ext cx="7960894" cy="5970671"/>
          </a:xfrm>
          <a:custGeom>
            <a:avLst/>
            <a:gdLst/>
            <a:ahLst/>
            <a:cxnLst/>
            <a:rect l="l" t="t" r="r" b="b"/>
            <a:pathLst>
              <a:path w="7960894" h="5970671">
                <a:moveTo>
                  <a:pt x="0" y="0"/>
                </a:moveTo>
                <a:lnTo>
                  <a:pt x="7960894" y="0"/>
                </a:lnTo>
                <a:lnTo>
                  <a:pt x="7960894" y="5970671"/>
                </a:lnTo>
                <a:lnTo>
                  <a:pt x="0" y="59706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1614" r="-21614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448801" y="3505330"/>
            <a:ext cx="7810500" cy="28201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95"/>
              </a:lnSpc>
              <a:spcBef>
                <a:spcPct val="0"/>
              </a:spcBef>
            </a:pP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se le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instruyó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Daniel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hacer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ahora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b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28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Daniel 12:4 (</a:t>
            </a:r>
            <a:r>
              <a:rPr lang="en-US" sz="280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primera</a:t>
            </a:r>
            <a:r>
              <a:rPr lang="en-US" sz="28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280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parte</a:t>
            </a:r>
            <a:r>
              <a:rPr lang="en-US" sz="28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), 8, 9 (</a:t>
            </a:r>
            <a:r>
              <a:rPr lang="en-US" sz="280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primera</a:t>
            </a:r>
            <a:r>
              <a:rPr lang="en-US" sz="28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280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parte</a:t>
            </a:r>
            <a:r>
              <a:rPr lang="en-US" sz="28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).</a:t>
            </a:r>
            <a:endParaRPr lang="en-US" sz="4745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895932" y="1147775"/>
            <a:ext cx="11363368" cy="5905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31"/>
              </a:lnSpc>
            </a:pPr>
            <a:r>
              <a:rPr lang="en-US" sz="386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EL LIBRO SELLADO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4000"/>
            </a:blip>
            <a:stretch>
              <a:fillRect l="-3710" r="-3710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31729" y="5574406"/>
            <a:ext cx="17424541" cy="1838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muestra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que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las palabras del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ángel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señalaban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misterio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2,300 días, y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cuándo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se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desvelaría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ese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misterio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b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24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Daniel 8:17; 12:4, 9 (ultima </a:t>
            </a:r>
            <a:r>
              <a:rPr lang="en-US" sz="2400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parte</a:t>
            </a:r>
            <a:r>
              <a:rPr lang="en-US" sz="24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).</a:t>
            </a:r>
            <a:endParaRPr lang="en-US" sz="4043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3A9076B-5EB5-C73E-24C8-530D0D1B45A2}"/>
              </a:ext>
            </a:extLst>
          </p:cNvPr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0476B256-C68E-7B87-FF1A-7368AA6074A1}"/>
                </a:ext>
              </a:extLst>
            </p:cNvPr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035502" y="0"/>
            <a:ext cx="7252498" cy="10287000"/>
          </a:xfrm>
          <a:custGeom>
            <a:avLst/>
            <a:gdLst/>
            <a:ahLst/>
            <a:cxnLst/>
            <a:rect l="l" t="t" r="r" b="b"/>
            <a:pathLst>
              <a:path w="7252498" h="10287000">
                <a:moveTo>
                  <a:pt x="0" y="0"/>
                </a:moveTo>
                <a:lnTo>
                  <a:pt x="7252498" y="0"/>
                </a:lnTo>
                <a:lnTo>
                  <a:pt x="725249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8167" r="-44931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524084" y="0"/>
            <a:ext cx="3600450" cy="10287000"/>
            <a:chOff x="0" y="0"/>
            <a:chExt cx="948267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562788" y="0"/>
            <a:ext cx="2745885" cy="10287000"/>
            <a:chOff x="0" y="0"/>
            <a:chExt cx="723196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23196" cy="2709333"/>
            </a:xfrm>
            <a:custGeom>
              <a:avLst/>
              <a:gdLst/>
              <a:ahLst/>
              <a:cxnLst/>
              <a:rect l="l" t="t" r="r" b="b"/>
              <a:pathLst>
                <a:path w="723196" h="2709333">
                  <a:moveTo>
                    <a:pt x="0" y="0"/>
                  </a:moveTo>
                  <a:lnTo>
                    <a:pt x="723196" y="0"/>
                  </a:lnTo>
                  <a:lnTo>
                    <a:pt x="723196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723196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03279" y="4594420"/>
            <a:ext cx="11557594" cy="2435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Mientras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Daniel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miraba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y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escuchaba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,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decreto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solemne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identificó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período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se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extendía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hasta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tiempo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del fin? </a:t>
            </a:r>
            <a:b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28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Daniel 12:5–7.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16" name="Group 16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3961058" y="1028700"/>
            <a:ext cx="12072075" cy="619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35"/>
              </a:lnSpc>
            </a:pPr>
            <a:r>
              <a:rPr lang="en-US" sz="4112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EL TIEMPO DEL FIN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380</Words>
  <Application>Microsoft Office PowerPoint</Application>
  <PresentationFormat>Personalizado</PresentationFormat>
  <Paragraphs>49</Paragraphs>
  <Slides>17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7" baseType="lpstr">
      <vt:lpstr>Bw Modelica 1</vt:lpstr>
      <vt:lpstr>Trocchi</vt:lpstr>
      <vt:lpstr>Calibri</vt:lpstr>
      <vt:lpstr>Arimo</vt:lpstr>
      <vt:lpstr>Rubik Bold</vt:lpstr>
      <vt:lpstr>Bw Modelica 2</vt:lpstr>
      <vt:lpstr>Rubik Semi-Bold</vt:lpstr>
      <vt:lpstr>Arial</vt:lpstr>
      <vt:lpstr>Rubik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 Point Lección  7, Mayo 16 de 2026</dc:title>
  <cp:lastModifiedBy>Asosur Tesorería</cp:lastModifiedBy>
  <cp:revision>3</cp:revision>
  <dcterms:created xsi:type="dcterms:W3CDTF">2006-08-16T00:00:00Z</dcterms:created>
  <dcterms:modified xsi:type="dcterms:W3CDTF">2026-05-15T12:40:43Z</dcterms:modified>
  <dc:identifier>DAHJu0PUYdQ</dc:identifier>
</cp:coreProperties>
</file>