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Rubik" panose="020B0604020202020204" charset="-79"/>
      <p:regular r:id="rId25"/>
    </p:embeddedFont>
    <p:embeddedFont>
      <p:font typeface="Rubik Bold" panose="020B0604020202020204" charset="-79"/>
      <p:regular r:id="rId26"/>
    </p:embeddedFont>
    <p:embeddedFont>
      <p:font typeface="Rubik Semi-Bold" panose="020B0604020202020204" charset="-79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666" b="-17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049649" y="-1370452"/>
            <a:ext cx="4569703" cy="18821401"/>
            <a:chOff x="0" y="0"/>
            <a:chExt cx="1203543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3543" cy="4863667"/>
            </a:xfrm>
            <a:custGeom>
              <a:avLst/>
              <a:gdLst/>
              <a:ahLst/>
              <a:cxnLst/>
              <a:rect l="l" t="t" r="r" b="b"/>
              <a:pathLst>
                <a:path w="1203543" h="4863667">
                  <a:moveTo>
                    <a:pt x="0" y="0"/>
                  </a:moveTo>
                  <a:lnTo>
                    <a:pt x="1203543" y="0"/>
                  </a:lnTo>
                  <a:lnTo>
                    <a:pt x="1203543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203543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9194" y="8353463"/>
            <a:ext cx="16291134" cy="86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UNA SUCESIÓN DE REINOS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07470" y="3076148"/>
            <a:ext cx="8963296" cy="5146146"/>
          </a:xfrm>
          <a:custGeom>
            <a:avLst/>
            <a:gdLst/>
            <a:ahLst/>
            <a:cxnLst/>
            <a:rect l="l" t="t" r="r" b="b"/>
            <a:pathLst>
              <a:path w="8963296" h="5146146">
                <a:moveTo>
                  <a:pt x="0" y="0"/>
                </a:moveTo>
                <a:lnTo>
                  <a:pt x="8963296" y="0"/>
                </a:lnTo>
                <a:lnTo>
                  <a:pt x="8963296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315" b="-1531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38381" y="3494927"/>
            <a:ext cx="7548313" cy="28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conquistador del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rey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imperio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8:6, 7.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sucedió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imperio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griego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engrandeció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apogeo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Alejandro Magno?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8:8, 22.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7CD73-21CC-B008-BE24-3D3CFBE99C21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D61ED6F-8DD6-EC72-EEF8-DE7345587151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´SOBREMANERA GRANDE’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1409" y="6287071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tomando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lugar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imperio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griego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dividido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8:9, 23.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4BF227EA-D564-B595-F72C-8E847C18EE54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2375CFD-EC10-1797-DF6A-391E3D957344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74" r="-815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Roma —tanto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pagana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papal—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8:10–12, 24.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7769" y="2318829"/>
            <a:ext cx="6679101" cy="7066865"/>
          </a:xfrm>
          <a:custGeom>
            <a:avLst/>
            <a:gdLst/>
            <a:ahLst/>
            <a:cxnLst/>
            <a:rect l="l" t="t" r="r" b="b"/>
            <a:pathLst>
              <a:path w="6679101" h="7066865">
                <a:moveTo>
                  <a:pt x="0" y="0"/>
                </a:moveTo>
                <a:lnTo>
                  <a:pt x="6679101" y="0"/>
                </a:lnTo>
                <a:lnTo>
                  <a:pt x="6679101" y="7066865"/>
                </a:lnTo>
                <a:lnTo>
                  <a:pt x="0" y="7066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08" b="-2120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5585" y="4783279"/>
            <a:ext cx="7548313" cy="28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astutos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métodos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llegaría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8:25.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4832" y="6531879"/>
            <a:ext cx="13889149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conversación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escuchó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abarcado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sucedería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final del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periodo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8:13, 14.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 2,300 DÍAS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4342382"/>
            <a:ext cx="11512226" cy="5944618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88" t="-9900" r="-41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antitípico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prefigurado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purificación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santuario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ley ceremonial y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Levítico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23:27–32; 16:33, 34.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85C51D-3DC4-F4E6-2027-0987D5DAA674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D8F23F-773B-3C5D-DB3C-D614F6F3158F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472" b="-1647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2,300 días?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8:26 (compare con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verso 14,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margen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1938" y="3861386"/>
            <a:ext cx="11961859" cy="6425614"/>
          </a:xfrm>
          <a:custGeom>
            <a:avLst/>
            <a:gdLst/>
            <a:ahLst/>
            <a:cxnLst/>
            <a:rect l="l" t="t" r="r" b="b"/>
            <a:pathLst>
              <a:path w="11961859" h="6425614">
                <a:moveTo>
                  <a:pt x="0" y="0"/>
                </a:moveTo>
                <a:lnTo>
                  <a:pt x="11961859" y="0"/>
                </a:lnTo>
                <a:lnTo>
                  <a:pt x="11961859" y="6425614"/>
                </a:lnTo>
                <a:lnTo>
                  <a:pt x="0" y="6425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948" b="-15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480" y="2467039"/>
            <a:ext cx="15941041" cy="10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comisionado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Gabriel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8:15–18.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VISIÓN PARCIALMENTE ENTENDIDA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079" b="-974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124" b="-3312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detalles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oír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2,300 días?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8:27.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400" r="-5259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996" r="-3899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2467" t="-20920" b="-2092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406" t="-11610" r="-244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9285" r="-3928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800647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CUATRO VIENTOS, CUATRO BESTIAS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378228" y="4906422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JUICIO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972149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CUERNO PEQUEÑO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10125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ROMA, EL CUARTO IMPERIO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87465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IMPERIOS SUCESIVOS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Primera Visión de Daniel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983" y="118567"/>
            <a:ext cx="7735828" cy="10092233"/>
          </a:xfrm>
          <a:custGeom>
            <a:avLst/>
            <a:gdLst/>
            <a:ahLst/>
            <a:cxnLst/>
            <a:rect l="l" t="t" r="r" b="b"/>
            <a:pathLst>
              <a:path w="7735828" h="10092233">
                <a:moveTo>
                  <a:pt x="0" y="0"/>
                </a:moveTo>
                <a:lnTo>
                  <a:pt x="7735828" y="0"/>
                </a:lnTo>
                <a:lnTo>
                  <a:pt x="7735828" y="10092233"/>
                </a:lnTo>
                <a:lnTo>
                  <a:pt x="0" y="1009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8793356" y="2427610"/>
            <a:ext cx="8877589" cy="6568548"/>
          </a:xfrm>
          <a:custGeom>
            <a:avLst/>
            <a:gdLst/>
            <a:ahLst/>
            <a:cxnLst/>
            <a:rect l="l" t="t" r="r" b="b"/>
            <a:pathLst>
              <a:path w="8877589" h="6568548">
                <a:moveTo>
                  <a:pt x="0" y="0"/>
                </a:moveTo>
                <a:lnTo>
                  <a:pt x="8877589" y="0"/>
                </a:lnTo>
                <a:lnTo>
                  <a:pt x="8877589" y="6568548"/>
                </a:lnTo>
                <a:lnTo>
                  <a:pt x="0" y="6568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70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9337477" y="887568"/>
            <a:ext cx="7921823" cy="90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349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Sábado Sábado,</a:t>
            </a:r>
            <a:r>
              <a:rPr lang="en-US" sz="3498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2 de Mayo de 2026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823DD-5C36-8C37-BC7F-E4293AB84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38ECAD-F9F2-BC53-CF67-2867242E1DCF}"/>
              </a:ext>
            </a:extLst>
          </p:cNvPr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666" b="-17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02EEC34-8CF8-CB23-C857-5D2EE51B9E45}"/>
              </a:ext>
            </a:extLst>
          </p:cNvPr>
          <p:cNvGrpSpPr/>
          <p:nvPr/>
        </p:nvGrpSpPr>
        <p:grpSpPr>
          <a:xfrm rot="-5400000">
            <a:off x="7049649" y="-1370452"/>
            <a:ext cx="4569703" cy="18821401"/>
            <a:chOff x="0" y="0"/>
            <a:chExt cx="1203543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15A43BF-8F94-7F78-3739-4AE8F4B9B5E6}"/>
                </a:ext>
              </a:extLst>
            </p:cNvPr>
            <p:cNvSpPr/>
            <p:nvPr/>
          </p:nvSpPr>
          <p:spPr>
            <a:xfrm>
              <a:off x="0" y="0"/>
              <a:ext cx="1203543" cy="4863667"/>
            </a:xfrm>
            <a:custGeom>
              <a:avLst/>
              <a:gdLst/>
              <a:ahLst/>
              <a:cxnLst/>
              <a:rect l="l" t="t" r="r" b="b"/>
              <a:pathLst>
                <a:path w="1203543" h="4863667">
                  <a:moveTo>
                    <a:pt x="0" y="0"/>
                  </a:moveTo>
                  <a:lnTo>
                    <a:pt x="1203543" y="0"/>
                  </a:lnTo>
                  <a:lnTo>
                    <a:pt x="1203543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6A2A503-E152-095A-FDAC-331174CF8C7C}"/>
                </a:ext>
              </a:extLst>
            </p:cNvPr>
            <p:cNvSpPr txBox="1"/>
            <p:nvPr/>
          </p:nvSpPr>
          <p:spPr>
            <a:xfrm>
              <a:off x="0" y="0"/>
              <a:ext cx="1203543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43585A6-AF29-B3B6-4702-89AE53B116DB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63370D8-2E8D-7063-3F7B-41510D48099B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7A4B818-FC82-C3C0-06A5-3BFE5E3DFB3D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8240BFA-381B-5EB8-517C-A33612A46F6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33EAE19-C9F1-27E4-A1BF-394AB354B826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15AA4A3-6E8B-F1EE-5883-0BAB15DDDFB1}"/>
              </a:ext>
            </a:extLst>
          </p:cNvPr>
          <p:cNvSpPr txBox="1"/>
          <p:nvPr/>
        </p:nvSpPr>
        <p:spPr>
          <a:xfrm>
            <a:off x="1229194" y="8353463"/>
            <a:ext cx="16291134" cy="86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UNA SUCESIÓN DE REINOS</a:t>
            </a:r>
          </a:p>
        </p:txBody>
      </p:sp>
    </p:spTree>
    <p:extLst>
      <p:ext uri="{BB962C8B-B14F-4D97-AF65-F5344CB8AC3E}">
        <p14:creationId xmlns:p14="http://schemas.microsoft.com/office/powerpoint/2010/main" val="1531879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64" y="3930042"/>
            <a:ext cx="12773110" cy="6356958"/>
          </a:xfrm>
          <a:custGeom>
            <a:avLst/>
            <a:gdLst/>
            <a:ahLst/>
            <a:cxnLst/>
            <a:rect l="l" t="t" r="r" b="b"/>
            <a:pathLst>
              <a:path w="12773110" h="6356958">
                <a:moveTo>
                  <a:pt x="0" y="0"/>
                </a:moveTo>
                <a:lnTo>
                  <a:pt x="12773110" y="0"/>
                </a:lnTo>
                <a:lnTo>
                  <a:pt x="127731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0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CARNERO SE ENGRANDECE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Casi al final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supremacía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Babilonia,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Daniel?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8:1, 2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comportamiento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apareció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engrandeció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8:3, 4.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A01E8C-96FC-BED3-4A22-F6878502C079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9F333E1-05E3-7663-6442-741106224894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84" r="-1568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02078" y="3900239"/>
            <a:ext cx="7548313" cy="28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interpretó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carnero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visto?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8:19, 20.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1526" r="-15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vino 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desafiar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Medo-Persia? </a:t>
            </a:r>
            <a:r>
              <a:rPr lang="en-US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8:5, 21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95932" y="1147775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MACHO CABRÍO ‘ENGRANDECIDO’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3D019CF9-BC1C-3085-F484-B46F1EEBBF8A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24128D58-AF30-C75D-4FAF-5BBB0534F6E8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427</Words>
  <Application>Microsoft Office PowerPoint</Application>
  <PresentationFormat>Personalizado</PresentationFormat>
  <Paragraphs>55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Bw Modelica 1</vt:lpstr>
      <vt:lpstr>Bw Modelica 2</vt:lpstr>
      <vt:lpstr>Arial</vt:lpstr>
      <vt:lpstr>Trocchi</vt:lpstr>
      <vt:lpstr>Rubik Semi-Bold</vt:lpstr>
      <vt:lpstr>Arimo</vt:lpstr>
      <vt:lpstr>Rubik Bold</vt:lpstr>
      <vt:lpstr>Rubik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5, Mayo 2 de 2026</dc:title>
  <cp:lastModifiedBy>Asosur Tesorería</cp:lastModifiedBy>
  <cp:revision>4</cp:revision>
  <dcterms:created xsi:type="dcterms:W3CDTF">2006-08-16T00:00:00Z</dcterms:created>
  <dcterms:modified xsi:type="dcterms:W3CDTF">2026-05-01T11:02:35Z</dcterms:modified>
  <dc:identifier>DAHIauINSuM</dc:identifier>
</cp:coreProperties>
</file>