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71" r:id="rId4"/>
    <p:sldId id="270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</p:sldIdLst>
  <p:sldSz cx="18288000" cy="10287000"/>
  <p:notesSz cx="6858000" cy="9144000"/>
  <p:embeddedFontLst>
    <p:embeddedFont>
      <p:font typeface="Arimo" panose="020B0604020202020204" charset="0"/>
      <p:regular r:id="rId18"/>
    </p:embeddedFont>
    <p:embeddedFont>
      <p:font typeface="Bw Modelica 1" panose="020B0604020202020204" charset="0"/>
      <p:regular r:id="rId19"/>
    </p:embeddedFont>
    <p:embeddedFont>
      <p:font typeface="Bw Modelica 2" panose="020B0604020202020204" charset="0"/>
      <p:regular r:id="rId20"/>
    </p:embeddedFont>
    <p:embeddedFont>
      <p:font typeface="Rubik" panose="020B0604020202020204" charset="-79"/>
      <p:regular r:id="rId21"/>
    </p:embeddedFont>
    <p:embeddedFont>
      <p:font typeface="Rubik Bold" panose="020B0604020202020204" charset="-79"/>
      <p:regular r:id="rId22"/>
    </p:embeddedFont>
    <p:embeddedFont>
      <p:font typeface="Rubik Semi-Bold" panose="020B0604020202020204" charset="-79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5" d="100"/>
          <a:sy n="65" d="100"/>
        </p:scale>
        <p:origin x="1074" y="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466736" cy="10447020"/>
          </a:xfrm>
          <a:custGeom>
            <a:avLst/>
            <a:gdLst/>
            <a:ahLst/>
            <a:cxnLst/>
            <a:rect l="l" t="t" r="r" b="b"/>
            <a:pathLst>
              <a:path w="18466736" h="10447020">
                <a:moveTo>
                  <a:pt x="0" y="0"/>
                </a:moveTo>
                <a:lnTo>
                  <a:pt x="18466736" y="0"/>
                </a:lnTo>
                <a:lnTo>
                  <a:pt x="18466736" y="10447020"/>
                </a:lnTo>
                <a:lnTo>
                  <a:pt x="0" y="104470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921" b="-8921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955014" y="-34222"/>
            <a:ext cx="2556708" cy="18466736"/>
            <a:chOff x="0" y="0"/>
            <a:chExt cx="673372" cy="48636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73372" cy="4863667"/>
            </a:xfrm>
            <a:custGeom>
              <a:avLst/>
              <a:gdLst/>
              <a:ahLst/>
              <a:cxnLst/>
              <a:rect l="l" t="t" r="r" b="b"/>
              <a:pathLst>
                <a:path w="673372" h="4863667">
                  <a:moveTo>
                    <a:pt x="0" y="0"/>
                  </a:moveTo>
                  <a:lnTo>
                    <a:pt x="673372" y="0"/>
                  </a:lnTo>
                  <a:lnTo>
                    <a:pt x="673372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73372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989949" y="8941925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13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96679" y="3792937"/>
            <a:ext cx="16894858" cy="1809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82"/>
              </a:lnSpc>
            </a:pPr>
            <a:r>
              <a:rPr lang="en-US" sz="5985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EL LLAMADO FINAL DE </a:t>
            </a:r>
          </a:p>
          <a:p>
            <a:pPr algn="ctr">
              <a:lnSpc>
                <a:spcPts val="7183"/>
              </a:lnSpc>
              <a:spcBef>
                <a:spcPct val="0"/>
              </a:spcBef>
            </a:pPr>
            <a:r>
              <a:rPr lang="en-US" sz="5985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MALAQUÍAS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00284" y="0"/>
            <a:ext cx="7763916" cy="10287000"/>
          </a:xfrm>
          <a:custGeom>
            <a:avLst/>
            <a:gdLst/>
            <a:ahLst/>
            <a:cxnLst/>
            <a:rect l="l" t="t" r="r" b="b"/>
            <a:pathLst>
              <a:path w="7763916" h="10287000">
                <a:moveTo>
                  <a:pt x="0" y="0"/>
                </a:moveTo>
                <a:lnTo>
                  <a:pt x="7763916" y="0"/>
                </a:lnTo>
                <a:lnTo>
                  <a:pt x="776391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604" b="-6604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524084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487930" y="0"/>
            <a:ext cx="2745885" cy="10287000"/>
            <a:chOff x="0" y="0"/>
            <a:chExt cx="723196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23196" cy="2709333"/>
            </a:xfrm>
            <a:custGeom>
              <a:avLst/>
              <a:gdLst/>
              <a:ahLst/>
              <a:cxnLst/>
              <a:rect l="l" t="t" r="r" b="b"/>
              <a:pathLst>
                <a:path w="723196" h="2709333">
                  <a:moveTo>
                    <a:pt x="0" y="0"/>
                  </a:moveTo>
                  <a:lnTo>
                    <a:pt x="723196" y="0"/>
                  </a:lnTo>
                  <a:lnTo>
                    <a:pt x="723196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723196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03279" y="4594420"/>
            <a:ext cx="11557594" cy="1842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registro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dolorosamente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exacto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nosotros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mismos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deberíamos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determinar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borrado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4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Eclesiastés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12:14; Isaías 65:6–7.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4385683"/>
            <a:ext cx="18297525" cy="5901317"/>
          </a:xfrm>
          <a:custGeom>
            <a:avLst/>
            <a:gdLst/>
            <a:ahLst/>
            <a:cxnLst/>
            <a:rect l="l" t="t" r="r" b="b"/>
            <a:pathLst>
              <a:path w="18297525" h="5901317">
                <a:moveTo>
                  <a:pt x="0" y="0"/>
                </a:moveTo>
                <a:lnTo>
                  <a:pt x="18297525" y="0"/>
                </a:lnTo>
                <a:lnTo>
                  <a:pt x="18297525" y="5901317"/>
                </a:lnTo>
                <a:lnTo>
                  <a:pt x="0" y="59013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1718" b="-25051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456461" y="823910"/>
            <a:ext cx="12071954" cy="2447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Aparte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tener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nombres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inscritos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libro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vida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,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revelan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acciones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registros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divinos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sus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hijos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fieles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4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Malaquías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3:16; Salmos 56:8.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9" name="Group 16">
            <a:extLst>
              <a:ext uri="{FF2B5EF4-FFF2-40B4-BE49-F238E27FC236}">
                <a16:creationId xmlns:a16="http://schemas.microsoft.com/office/drawing/2014/main" id="{971AC55E-B8E9-40C4-EFDE-4B27BB71E7FB}"/>
              </a:ext>
            </a:extLst>
          </p:cNvPr>
          <p:cNvGrpSpPr/>
          <p:nvPr/>
        </p:nvGrpSpPr>
        <p:grpSpPr>
          <a:xfrm>
            <a:off x="15193149" y="8896350"/>
            <a:ext cx="3118000" cy="1028700"/>
            <a:chOff x="0" y="0"/>
            <a:chExt cx="4157333" cy="1371600"/>
          </a:xfrm>
        </p:grpSpPr>
        <p:sp>
          <p:nvSpPr>
            <p:cNvPr id="10" name="Freeform 17">
              <a:extLst>
                <a:ext uri="{FF2B5EF4-FFF2-40B4-BE49-F238E27FC236}">
                  <a16:creationId xmlns:a16="http://schemas.microsoft.com/office/drawing/2014/main" id="{1BDEB73F-1095-ACFA-4782-EA0687209D88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</a:blip>
            <a:stretch>
              <a:fillRect t="-9277" b="-9277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00" y="1157289"/>
            <a:ext cx="4328064" cy="590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566728" y="4254546"/>
            <a:ext cx="10449512" cy="276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7"/>
              </a:lnSpc>
              <a:spcBef>
                <a:spcPct val="0"/>
              </a:spcBef>
            </a:pP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gozo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expresa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Dios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hacia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pueblo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fiel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y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podemos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reflejar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ese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gozo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nuestro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carácter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y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acciones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8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Malaquías</a:t>
            </a:r>
            <a:r>
              <a:rPr lang="en-US" sz="28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3:17; Mateo 25:34–40.</a:t>
            </a:r>
            <a:endParaRPr lang="en-US" sz="4506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616100" y="995376"/>
            <a:ext cx="11643200" cy="752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4"/>
              </a:lnSpc>
              <a:spcBef>
                <a:spcPct val="0"/>
              </a:spcBef>
            </a:pPr>
            <a:r>
              <a:rPr lang="en-US" sz="4928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LA JUSTICIA REVELADA 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73759" y="0"/>
            <a:ext cx="7323766" cy="10287000"/>
          </a:xfrm>
          <a:custGeom>
            <a:avLst/>
            <a:gdLst/>
            <a:ahLst/>
            <a:cxnLst/>
            <a:rect l="l" t="t" r="r" b="b"/>
            <a:pathLst>
              <a:path w="7323766" h="10287000">
                <a:moveTo>
                  <a:pt x="0" y="0"/>
                </a:moveTo>
                <a:lnTo>
                  <a:pt x="7323766" y="0"/>
                </a:lnTo>
                <a:lnTo>
                  <a:pt x="73237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9295" r="-27985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373630" y="0"/>
            <a:ext cx="3600450" cy="10287000"/>
            <a:chOff x="0" y="0"/>
            <a:chExt cx="948267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10708" y="4532423"/>
            <a:ext cx="11557594" cy="1842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¿Cómo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sabemos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pronto se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manifestará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diferencia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entre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malvados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y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justos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4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Malaquías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3:18; </a:t>
            </a:r>
            <a:r>
              <a:rPr lang="en-US" sz="24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Apocalipsis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22:11–12.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2941" y="4480352"/>
            <a:ext cx="15398833" cy="5806648"/>
          </a:xfrm>
          <a:custGeom>
            <a:avLst/>
            <a:gdLst/>
            <a:ahLst/>
            <a:cxnLst/>
            <a:rect l="l" t="t" r="r" b="b"/>
            <a:pathLst>
              <a:path w="15398833" h="5806648">
                <a:moveTo>
                  <a:pt x="0" y="0"/>
                </a:moveTo>
                <a:lnTo>
                  <a:pt x="15398833" y="0"/>
                </a:lnTo>
                <a:lnTo>
                  <a:pt x="15398833" y="5806648"/>
                </a:lnTo>
                <a:lnTo>
                  <a:pt x="0" y="58066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478" b="-38478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827491" y="-173509"/>
            <a:ext cx="2633018" cy="18288000"/>
            <a:chOff x="0" y="0"/>
            <a:chExt cx="693470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3470" cy="4816592"/>
            </a:xfrm>
            <a:custGeom>
              <a:avLst/>
              <a:gdLst/>
              <a:ahLst/>
              <a:cxnLst/>
              <a:rect l="l" t="t" r="r" b="b"/>
              <a:pathLst>
                <a:path w="693470" h="4816592">
                  <a:moveTo>
                    <a:pt x="0" y="0"/>
                  </a:moveTo>
                  <a:lnTo>
                    <a:pt x="693470" y="0"/>
                  </a:lnTo>
                  <a:lnTo>
                    <a:pt x="693470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93470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73480" y="2467039"/>
            <a:ext cx="15941041" cy="575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5"/>
              </a:lnSpc>
            </a:pP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Describa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destino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final de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malvados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Malaquías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4:1–3.</a:t>
            </a:r>
            <a:endParaRPr lang="en-US" sz="3754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15093303" y="8862778"/>
            <a:ext cx="2790780" cy="791044"/>
            <a:chOff x="0" y="0"/>
            <a:chExt cx="3721040" cy="105472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584997" y="1028700"/>
            <a:ext cx="1129408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  <a:spcBef>
                <a:spcPct val="0"/>
              </a:spcBef>
            </a:pPr>
            <a:r>
              <a:rPr lang="en-US" sz="3899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EL ÚLTIMO CAPÍTULO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332303" y="3076148"/>
            <a:ext cx="9234008" cy="5146146"/>
          </a:xfrm>
          <a:custGeom>
            <a:avLst/>
            <a:gdLst/>
            <a:ahLst/>
            <a:cxnLst/>
            <a:rect l="l" t="t" r="r" b="b"/>
            <a:pathLst>
              <a:path w="9234008" h="5146146">
                <a:moveTo>
                  <a:pt x="0" y="0"/>
                </a:moveTo>
                <a:lnTo>
                  <a:pt x="9234008" y="0"/>
                </a:lnTo>
                <a:lnTo>
                  <a:pt x="9234008" y="5146146"/>
                </a:lnTo>
                <a:lnTo>
                  <a:pt x="0" y="51461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587" b="-958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710987" y="3933917"/>
            <a:ext cx="8148301" cy="3100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47"/>
              </a:lnSpc>
              <a:spcBef>
                <a:spcPct val="0"/>
              </a:spcBef>
            </a:pP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apelo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final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envía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Dios a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través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profetas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menores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32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Malaquías</a:t>
            </a:r>
            <a:r>
              <a:rPr lang="en-US" sz="32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4:5–6.</a:t>
            </a:r>
            <a:endParaRPr lang="en-US" sz="5122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999"/>
            </a:blip>
            <a:stretch>
              <a:fillRect t="-9277" b="-927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TextBox 5"/>
          <p:cNvSpPr txBox="1"/>
          <p:nvPr/>
        </p:nvSpPr>
        <p:spPr>
          <a:xfrm>
            <a:off x="3257769" y="3483421"/>
            <a:ext cx="11772462" cy="214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35"/>
              </a:lnSpc>
            </a:pPr>
            <a:r>
              <a:rPr lang="en-US" sz="1231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MISIONEROS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93266" y="2668249"/>
            <a:ext cx="7501468" cy="1231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7"/>
              </a:lnSpc>
            </a:pPr>
            <a:r>
              <a:rPr lang="en-US" sz="7005" spc="286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MINUTOS</a:t>
            </a:r>
          </a:p>
        </p:txBody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5268"/>
            <a:ext cx="18288000" cy="4102922"/>
          </a:xfrm>
          <a:custGeom>
            <a:avLst/>
            <a:gdLst/>
            <a:ahLst/>
            <a:cxnLst/>
            <a:rect l="l" t="t" r="r" b="b"/>
            <a:pathLst>
              <a:path w="18288000" h="4102922">
                <a:moveTo>
                  <a:pt x="0" y="0"/>
                </a:moveTo>
                <a:lnTo>
                  <a:pt x="18288000" y="0"/>
                </a:lnTo>
                <a:lnTo>
                  <a:pt x="18288000" y="4102922"/>
                </a:lnTo>
                <a:lnTo>
                  <a:pt x="0" y="41029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623" b="-9862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-1" y="0"/>
            <a:ext cx="18288000" cy="4110025"/>
            <a:chOff x="0" y="0"/>
            <a:chExt cx="24384000" cy="5480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5480067"/>
            </a:xfrm>
            <a:custGeom>
              <a:avLst/>
              <a:gdLst/>
              <a:ahLst/>
              <a:cxnLst/>
              <a:rect l="l" t="t" r="r" b="b"/>
              <a:pathLst>
                <a:path w="24384000" h="5480067">
                  <a:moveTo>
                    <a:pt x="0" y="0"/>
                  </a:moveTo>
                  <a:lnTo>
                    <a:pt x="24384000" y="0"/>
                  </a:lnTo>
                  <a:lnTo>
                    <a:pt x="24384000" y="5480067"/>
                  </a:lnTo>
                  <a:lnTo>
                    <a:pt x="0" y="5480067"/>
                  </a:lnTo>
                  <a:close/>
                </a:path>
              </a:pathLst>
            </a:custGeom>
            <a:solidFill>
              <a:srgbClr val="000000">
                <a:alpha val="70980"/>
              </a:srgbClr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71318" y="5786294"/>
            <a:ext cx="16945363" cy="47625"/>
            <a:chOff x="0" y="0"/>
            <a:chExt cx="22593817" cy="63500"/>
          </a:xfrm>
        </p:grpSpPr>
        <p:sp>
          <p:nvSpPr>
            <p:cNvPr id="6" name="Freeform 6"/>
            <p:cNvSpPr/>
            <p:nvPr/>
          </p:nvSpPr>
          <p:spPr>
            <a:xfrm>
              <a:off x="31750" y="0"/>
              <a:ext cx="22530308" cy="63500"/>
            </a:xfrm>
            <a:custGeom>
              <a:avLst/>
              <a:gdLst/>
              <a:ahLst/>
              <a:cxnLst/>
              <a:rect l="l" t="t" r="r" b="b"/>
              <a:pathLst>
                <a:path w="22530308" h="63500">
                  <a:moveTo>
                    <a:pt x="0" y="0"/>
                  </a:moveTo>
                  <a:lnTo>
                    <a:pt x="22530308" y="0"/>
                  </a:lnTo>
                  <a:lnTo>
                    <a:pt x="22530308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1952635" y="5762482"/>
            <a:ext cx="540500" cy="47625"/>
            <a:chOff x="0" y="0"/>
            <a:chExt cx="720667" cy="63500"/>
          </a:xfrm>
        </p:grpSpPr>
        <p:sp>
          <p:nvSpPr>
            <p:cNvPr id="8" name="Freeform 8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5318018" y="5762482"/>
            <a:ext cx="540500" cy="47625"/>
            <a:chOff x="0" y="0"/>
            <a:chExt cx="720667" cy="63500"/>
          </a:xfrm>
        </p:grpSpPr>
        <p:sp>
          <p:nvSpPr>
            <p:cNvPr id="10" name="Freeform 10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1" name="Group 11"/>
          <p:cNvGrpSpPr/>
          <p:nvPr/>
        </p:nvGrpSpPr>
        <p:grpSpPr>
          <a:xfrm rot="-5400000">
            <a:off x="8718738" y="5762482"/>
            <a:ext cx="540500" cy="47625"/>
            <a:chOff x="0" y="0"/>
            <a:chExt cx="720667" cy="63500"/>
          </a:xfrm>
        </p:grpSpPr>
        <p:sp>
          <p:nvSpPr>
            <p:cNvPr id="12" name="Freeform 12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3" name="Group 13"/>
          <p:cNvGrpSpPr/>
          <p:nvPr/>
        </p:nvGrpSpPr>
        <p:grpSpPr>
          <a:xfrm rot="-5400000">
            <a:off x="12016860" y="5762482"/>
            <a:ext cx="540500" cy="47625"/>
            <a:chOff x="0" y="0"/>
            <a:chExt cx="720667" cy="63500"/>
          </a:xfrm>
        </p:grpSpPr>
        <p:sp>
          <p:nvSpPr>
            <p:cNvPr id="14" name="Freeform 14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5" name="Group 15"/>
          <p:cNvGrpSpPr/>
          <p:nvPr/>
        </p:nvGrpSpPr>
        <p:grpSpPr>
          <a:xfrm rot="-5400000">
            <a:off x="15484840" y="5762482"/>
            <a:ext cx="540500" cy="47625"/>
            <a:chOff x="0" y="0"/>
            <a:chExt cx="720667" cy="63500"/>
          </a:xfrm>
        </p:grpSpPr>
        <p:sp>
          <p:nvSpPr>
            <p:cNvPr id="16" name="Freeform 16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66556" y="6342295"/>
            <a:ext cx="3162360" cy="3162360"/>
            <a:chOff x="0" y="0"/>
            <a:chExt cx="4216480" cy="421648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74999" r="-74999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215868" y="6342295"/>
            <a:ext cx="3162360" cy="3162360"/>
            <a:chOff x="0" y="0"/>
            <a:chExt cx="4216480" cy="421648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57938" t="-43963" r="-57938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700866" y="6342295"/>
            <a:ext cx="3162360" cy="3162360"/>
            <a:chOff x="0" y="0"/>
            <a:chExt cx="4216480" cy="421648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4257" r="-2425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4638401" y="6342295"/>
            <a:ext cx="3162360" cy="3162360"/>
            <a:chOff x="0" y="0"/>
            <a:chExt cx="4216480" cy="421648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52542" r="-22511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4143626" y="6342295"/>
            <a:ext cx="3162360" cy="3162360"/>
            <a:chOff x="0" y="0"/>
            <a:chExt cx="4216480" cy="421648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4999" r="-24999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4370208" y="424129"/>
            <a:ext cx="9547584" cy="1731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30"/>
              </a:lnSpc>
            </a:pPr>
            <a:r>
              <a:rPr lang="en-US" sz="72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LECCIÓN DE REPASO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90352" y="4916034"/>
            <a:ext cx="3357806" cy="323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2"/>
              </a:lnSpc>
            </a:pPr>
            <a:r>
              <a:rPr lang="en-US" sz="215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LA NIÑA DE SU OJO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80406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DOMINGO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216336" y="4819714"/>
            <a:ext cx="3077508" cy="647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7"/>
              </a:lnSpc>
            </a:pPr>
            <a:r>
              <a:rPr lang="en-US" sz="2156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CRISTO EN LA ETERNIDAD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708850" y="4810125"/>
            <a:ext cx="3108894" cy="657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4"/>
              </a:lnSpc>
            </a:pPr>
            <a:r>
              <a:rPr lang="en-US" sz="2129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EL REFRIGERIO NECESARIO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214079" y="4972126"/>
            <a:ext cx="3372402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2"/>
              </a:lnSpc>
            </a:pPr>
            <a:r>
              <a:rPr lang="en-US" sz="2135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UN TEMPLO DIFERENTE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962458" y="4791122"/>
            <a:ext cx="3251621" cy="676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78"/>
              </a:lnSpc>
            </a:pPr>
            <a:r>
              <a:rPr lang="en-US" sz="223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NUESTRA NECESIDAD DE CRISTO 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185864" y="3775036"/>
            <a:ext cx="2490362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LUNES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666825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MARTES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072898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MIERCOLES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378229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JUEVES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0" y="2067204"/>
            <a:ext cx="18288000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0"/>
              </a:lnSpc>
            </a:pPr>
            <a:r>
              <a:rPr lang="en-US" sz="49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Eventos Finales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564234" y="-380505"/>
            <a:ext cx="2741457" cy="2065483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337461" y="633219"/>
            <a:ext cx="968052" cy="968052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5065223" y="982710"/>
            <a:ext cx="1031208" cy="103120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4034964" y="0"/>
            <a:ext cx="4253036" cy="2221255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964516" y="9173251"/>
            <a:ext cx="2241769" cy="111374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A4B930B-A54D-BE70-91C4-A40420400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53556"/>
            <a:ext cx="13106400" cy="9829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406120" y="9679714"/>
            <a:ext cx="1222354" cy="607286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695056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335C13-F580-2945-12E3-27F488C096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5EE5F64-9C6D-E03C-F671-E47207DBDC46}"/>
              </a:ext>
            </a:extLst>
          </p:cNvPr>
          <p:cNvSpPr/>
          <p:nvPr/>
        </p:nvSpPr>
        <p:spPr>
          <a:xfrm>
            <a:off x="0" y="0"/>
            <a:ext cx="18466736" cy="10447020"/>
          </a:xfrm>
          <a:custGeom>
            <a:avLst/>
            <a:gdLst/>
            <a:ahLst/>
            <a:cxnLst/>
            <a:rect l="l" t="t" r="r" b="b"/>
            <a:pathLst>
              <a:path w="18466736" h="10447020">
                <a:moveTo>
                  <a:pt x="0" y="0"/>
                </a:moveTo>
                <a:lnTo>
                  <a:pt x="18466736" y="0"/>
                </a:lnTo>
                <a:lnTo>
                  <a:pt x="18466736" y="10447020"/>
                </a:lnTo>
                <a:lnTo>
                  <a:pt x="0" y="104470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921" b="-8921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E38F5AE-9EF7-4A9C-5A26-BA5EF5222B5B}"/>
              </a:ext>
            </a:extLst>
          </p:cNvPr>
          <p:cNvGrpSpPr/>
          <p:nvPr/>
        </p:nvGrpSpPr>
        <p:grpSpPr>
          <a:xfrm rot="-5400000">
            <a:off x="7955014" y="-34222"/>
            <a:ext cx="2556708" cy="18466736"/>
            <a:chOff x="0" y="0"/>
            <a:chExt cx="673372" cy="4863667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5262E2AE-5BA2-6095-1CFC-E1E678C350B3}"/>
                </a:ext>
              </a:extLst>
            </p:cNvPr>
            <p:cNvSpPr/>
            <p:nvPr/>
          </p:nvSpPr>
          <p:spPr>
            <a:xfrm>
              <a:off x="0" y="0"/>
              <a:ext cx="673372" cy="4863667"/>
            </a:xfrm>
            <a:custGeom>
              <a:avLst/>
              <a:gdLst/>
              <a:ahLst/>
              <a:cxnLst/>
              <a:rect l="l" t="t" r="r" b="b"/>
              <a:pathLst>
                <a:path w="673372" h="4863667">
                  <a:moveTo>
                    <a:pt x="0" y="0"/>
                  </a:moveTo>
                  <a:lnTo>
                    <a:pt x="673372" y="0"/>
                  </a:lnTo>
                  <a:lnTo>
                    <a:pt x="673372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3D5CBDCD-6AA8-1805-0FFE-EB0CA9EB6413}"/>
                </a:ext>
              </a:extLst>
            </p:cNvPr>
            <p:cNvSpPr txBox="1"/>
            <p:nvPr/>
          </p:nvSpPr>
          <p:spPr>
            <a:xfrm>
              <a:off x="0" y="0"/>
              <a:ext cx="673372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68A44DB7-E132-D19F-4F5D-69F2C8D36803}"/>
              </a:ext>
            </a:extLst>
          </p:cNvPr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23C45AE4-5887-6D20-A7FE-9FFDF97F4DA2}"/>
                </a:ext>
              </a:extLst>
            </p:cNvPr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9B8F6617-E594-0BCF-A77A-F97877EEA08E}"/>
              </a:ext>
            </a:extLst>
          </p:cNvPr>
          <p:cNvGrpSpPr/>
          <p:nvPr/>
        </p:nvGrpSpPr>
        <p:grpSpPr>
          <a:xfrm>
            <a:off x="14989949" y="8941925"/>
            <a:ext cx="3118000" cy="1028700"/>
            <a:chOff x="0" y="0"/>
            <a:chExt cx="4157333" cy="13716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A8C30602-FA67-3B3E-AC97-89A205FD2DCB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E28B1882-55D4-FD1B-1178-5F3ACC9666B3}"/>
              </a:ext>
            </a:extLst>
          </p:cNvPr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13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AAD55005-6394-C527-48EC-CE1D85E73046}"/>
              </a:ext>
            </a:extLst>
          </p:cNvPr>
          <p:cNvSpPr txBox="1"/>
          <p:nvPr/>
        </p:nvSpPr>
        <p:spPr>
          <a:xfrm>
            <a:off x="496679" y="3792937"/>
            <a:ext cx="16894858" cy="1809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82"/>
              </a:lnSpc>
            </a:pPr>
            <a:r>
              <a:rPr lang="en-US" sz="5985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EL LLAMADO FINAL DE </a:t>
            </a:r>
          </a:p>
          <a:p>
            <a:pPr algn="ctr">
              <a:lnSpc>
                <a:spcPts val="7183"/>
              </a:lnSpc>
              <a:spcBef>
                <a:spcPct val="0"/>
              </a:spcBef>
            </a:pPr>
            <a:r>
              <a:rPr lang="en-US" sz="5985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MALAQUÍAS</a:t>
            </a:r>
          </a:p>
        </p:txBody>
      </p:sp>
    </p:spTree>
    <p:extLst>
      <p:ext uri="{BB962C8B-B14F-4D97-AF65-F5344CB8AC3E}">
        <p14:creationId xmlns:p14="http://schemas.microsoft.com/office/powerpoint/2010/main" val="696564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2941" y="4219564"/>
            <a:ext cx="15398833" cy="6067436"/>
          </a:xfrm>
          <a:custGeom>
            <a:avLst/>
            <a:gdLst/>
            <a:ahLst/>
            <a:cxnLst/>
            <a:rect l="l" t="t" r="r" b="b"/>
            <a:pathLst>
              <a:path w="15398833" h="6067436">
                <a:moveTo>
                  <a:pt x="0" y="0"/>
                </a:moveTo>
                <a:lnTo>
                  <a:pt x="15398833" y="0"/>
                </a:lnTo>
                <a:lnTo>
                  <a:pt x="15398833" y="6067436"/>
                </a:lnTo>
                <a:lnTo>
                  <a:pt x="0" y="60674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628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932296" y="-68704"/>
            <a:ext cx="2423407" cy="18288000"/>
            <a:chOff x="0" y="0"/>
            <a:chExt cx="638264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8264" cy="4816592"/>
            </a:xfrm>
            <a:custGeom>
              <a:avLst/>
              <a:gdLst/>
              <a:ahLst/>
              <a:cxnLst/>
              <a:rect l="l" t="t" r="r" b="b"/>
              <a:pathLst>
                <a:path w="638264" h="4816592">
                  <a:moveTo>
                    <a:pt x="0" y="0"/>
                  </a:moveTo>
                  <a:lnTo>
                    <a:pt x="638264" y="0"/>
                  </a:lnTo>
                  <a:lnTo>
                    <a:pt x="638264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38264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 DOMINGO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287475" y="1114434"/>
            <a:ext cx="12236164" cy="628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0"/>
              </a:lnSpc>
            </a:pPr>
            <a:r>
              <a:rPr lang="en-US" sz="4158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FALLAS A MENUDO IGNORADAS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54937" y="2428880"/>
            <a:ext cx="17168702" cy="1178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¿De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tendencia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codicia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egoísta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podríamos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ser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culpables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4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Malaquías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1:8.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</a:blip>
            <a:stretch>
              <a:fillRect t="-38888" b="-38888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DOMINGO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31729" y="6243225"/>
            <a:ext cx="17424541" cy="1838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En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marcado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contraste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con las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prácticas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culturales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la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sociedad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actual, ¿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ve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Dios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tierno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y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sagrado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compromiso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matrimonio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000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Malaquías</a:t>
            </a:r>
            <a:r>
              <a:rPr lang="en-US" sz="20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2:12–16; </a:t>
            </a:r>
            <a:r>
              <a:rPr lang="en-US" sz="2000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Hebreos</a:t>
            </a:r>
            <a:r>
              <a:rPr lang="en-US" sz="20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13:4; Mateo 19:4–6.</a:t>
            </a:r>
            <a:endParaRPr lang="en-US" sz="4043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9" name="Group 4">
            <a:extLst>
              <a:ext uri="{FF2B5EF4-FFF2-40B4-BE49-F238E27FC236}">
                <a16:creationId xmlns:a16="http://schemas.microsoft.com/office/drawing/2014/main" id="{3510DD04-DA16-9685-B8E0-A1034A90A8E3}"/>
              </a:ext>
            </a:extLst>
          </p:cNvPr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974FC698-D8D4-48BE-363B-844033913905}"/>
                </a:ext>
              </a:extLst>
            </p:cNvPr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</a:blip>
            <a:stretch>
              <a:fillRect t="-9313" b="-931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31729" y="6243225"/>
            <a:ext cx="17424541" cy="585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Explique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cumplimiento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profético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2800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Malaquías</a:t>
            </a:r>
            <a:r>
              <a:rPr lang="en-US" sz="28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3:1–3; Juan 2:13–16.</a:t>
            </a:r>
            <a:endParaRPr lang="en-US" sz="4043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444157" y="1285831"/>
            <a:ext cx="9468383" cy="590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31"/>
              </a:lnSpc>
            </a:pPr>
            <a:r>
              <a:rPr lang="en-US" sz="386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EL PROCESO REFINADOR </a:t>
            </a:r>
          </a:p>
        </p:txBody>
      </p:sp>
      <p:grpSp>
        <p:nvGrpSpPr>
          <p:cNvPr id="10" name="Group 4">
            <a:extLst>
              <a:ext uri="{FF2B5EF4-FFF2-40B4-BE49-F238E27FC236}">
                <a16:creationId xmlns:a16="http://schemas.microsoft.com/office/drawing/2014/main" id="{D1A86AFF-40BB-BA97-8170-F84ECFAB59E9}"/>
              </a:ext>
            </a:extLst>
          </p:cNvPr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8DED09DA-579E-42E4-A0FE-ABB8A3E564DA}"/>
                </a:ext>
              </a:extLst>
            </p:cNvPr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332303" y="3076148"/>
            <a:ext cx="9234008" cy="5146146"/>
          </a:xfrm>
          <a:custGeom>
            <a:avLst/>
            <a:gdLst/>
            <a:ahLst/>
            <a:cxnLst/>
            <a:rect l="l" t="t" r="r" b="b"/>
            <a:pathLst>
              <a:path w="9234008" h="5146146">
                <a:moveTo>
                  <a:pt x="9234008" y="0"/>
                </a:moveTo>
                <a:lnTo>
                  <a:pt x="0" y="0"/>
                </a:lnTo>
                <a:lnTo>
                  <a:pt x="0" y="5146146"/>
                </a:lnTo>
                <a:lnTo>
                  <a:pt x="9234008" y="5146146"/>
                </a:lnTo>
                <a:lnTo>
                  <a:pt x="9234008" y="0"/>
                </a:lnTo>
                <a:close/>
              </a:path>
            </a:pathLst>
          </a:custGeom>
          <a:blipFill>
            <a:blip r:embed="rId3"/>
            <a:stretch>
              <a:fillRect t="-9811" b="-9811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902078" y="2885057"/>
            <a:ext cx="7548313" cy="5013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95"/>
              </a:lnSpc>
              <a:spcBef>
                <a:spcPct val="0"/>
              </a:spcBef>
            </a:pP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Nombre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algunas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formas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pueblo de Dios es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reprochado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olvidarle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, y ¿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implica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realmente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robar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Dios? </a:t>
            </a:r>
            <a:r>
              <a:rPr lang="en-US" sz="24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Malaquías</a:t>
            </a:r>
            <a:r>
              <a:rPr lang="en-US" sz="24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3:5–8; Santiago 1:27; Lucas 12:15; </a:t>
            </a:r>
            <a:r>
              <a:rPr lang="en-US" sz="24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Proverbios</a:t>
            </a:r>
            <a:r>
              <a:rPr lang="en-US" sz="24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3:9, 10.</a:t>
            </a:r>
            <a:endParaRPr lang="en-US" sz="4745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999"/>
            </a:blip>
            <a:stretch>
              <a:fillRect t="-9259" b="-925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916296" y="-263440"/>
            <a:ext cx="2634144" cy="18466736"/>
            <a:chOff x="0" y="0"/>
            <a:chExt cx="693766" cy="48636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3766" cy="4863667"/>
            </a:xfrm>
            <a:custGeom>
              <a:avLst/>
              <a:gdLst/>
              <a:ahLst/>
              <a:cxnLst/>
              <a:rect l="l" t="t" r="r" b="b"/>
              <a:pathLst>
                <a:path w="693766" h="4863667">
                  <a:moveTo>
                    <a:pt x="0" y="0"/>
                  </a:moveTo>
                  <a:lnTo>
                    <a:pt x="693766" y="0"/>
                  </a:lnTo>
                  <a:lnTo>
                    <a:pt x="693766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93766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441559" cy="847724"/>
            <a:chOff x="0" y="0"/>
            <a:chExt cx="592207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922137" cy="1130300"/>
            </a:xfrm>
            <a:custGeom>
              <a:avLst/>
              <a:gdLst/>
              <a:ahLst/>
              <a:cxnLst/>
              <a:rect l="l" t="t" r="r" b="b"/>
              <a:pathLst>
                <a:path w="5922137" h="1130300">
                  <a:moveTo>
                    <a:pt x="0" y="0"/>
                  </a:moveTo>
                  <a:lnTo>
                    <a:pt x="5922137" y="0"/>
                  </a:lnTo>
                  <a:lnTo>
                    <a:pt x="592213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187225" y="1028700"/>
            <a:ext cx="12072075" cy="619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35"/>
              </a:lnSpc>
            </a:pPr>
            <a:r>
              <a:rPr lang="en-US" sz="4112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REGISTROS MINUCIOSOS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92292" y="5793419"/>
            <a:ext cx="16482151" cy="2971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97"/>
              </a:lnSpc>
              <a:spcBef>
                <a:spcPct val="0"/>
              </a:spcBef>
            </a:pP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Nombre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algunas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bendiciones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resultan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devolver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un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diezmo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fiel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y ofrendas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generosas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, y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explique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nuestra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necesidad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no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demorar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esto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. </a:t>
            </a:r>
            <a:r>
              <a:rPr lang="en-US" sz="3200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Malaquías</a:t>
            </a:r>
            <a:r>
              <a:rPr lang="en-US" sz="32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3:10–12.</a:t>
            </a:r>
            <a:endParaRPr lang="en-US" sz="4914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0800" y="1157300"/>
            <a:ext cx="433995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grpSp>
        <p:nvGrpSpPr>
          <p:cNvPr id="13" name="Group 4">
            <a:extLst>
              <a:ext uri="{FF2B5EF4-FFF2-40B4-BE49-F238E27FC236}">
                <a16:creationId xmlns:a16="http://schemas.microsoft.com/office/drawing/2014/main" id="{6325099C-3435-44B8-4476-6608F81F165E}"/>
              </a:ext>
            </a:extLst>
          </p:cNvPr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AE89ED43-4114-103A-DB7A-EA074DD30746}"/>
                </a:ext>
              </a:extLst>
            </p:cNvPr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348</Words>
  <Application>Microsoft Office PowerPoint</Application>
  <PresentationFormat>Personalizado</PresentationFormat>
  <Paragraphs>47</Paragraphs>
  <Slides>16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5" baseType="lpstr">
      <vt:lpstr>Bw Modelica 1</vt:lpstr>
      <vt:lpstr>Arimo</vt:lpstr>
      <vt:lpstr>Arial</vt:lpstr>
      <vt:lpstr>Calibri</vt:lpstr>
      <vt:lpstr>Rubik Semi-Bold</vt:lpstr>
      <vt:lpstr>Rubik Bold</vt:lpstr>
      <vt:lpstr>Rubik</vt:lpstr>
      <vt:lpstr>Bw Modelica 2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Point Lección  13, Marzo 28 de 2026</dc:title>
  <cp:lastModifiedBy>Asosur Tesorería</cp:lastModifiedBy>
  <cp:revision>4</cp:revision>
  <dcterms:created xsi:type="dcterms:W3CDTF">2006-08-16T00:00:00Z</dcterms:created>
  <dcterms:modified xsi:type="dcterms:W3CDTF">2026-03-27T13:32:17Z</dcterms:modified>
  <dc:identifier>DAHFJKx_hak</dc:identifier>
</cp:coreProperties>
</file>