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69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</p:sldIdLst>
  <p:sldSz cx="18288000" cy="10287000"/>
  <p:notesSz cx="6858000" cy="9144000"/>
  <p:embeddedFontLst>
    <p:embeddedFont>
      <p:font typeface="Arimo" panose="020B0604020202020204" charset="0"/>
      <p:regular r:id="rId16"/>
    </p:embeddedFont>
    <p:embeddedFont>
      <p:font typeface="Bw Modelica 1" panose="020B0604020202020204" charset="0"/>
      <p:regular r:id="rId17"/>
    </p:embeddedFont>
    <p:embeddedFont>
      <p:font typeface="Bw Modelica 2" panose="020B0604020202020204" charset="0"/>
      <p:regular r:id="rId18"/>
    </p:embeddedFont>
    <p:embeddedFont>
      <p:font typeface="Rubik" panose="020B0604020202020204" charset="-79"/>
      <p:regular r:id="rId19"/>
    </p:embeddedFont>
    <p:embeddedFont>
      <p:font typeface="Rubik Bold" panose="020B0604020202020204" charset="-79"/>
      <p:regular r:id="rId20"/>
    </p:embeddedFont>
    <p:embeddedFont>
      <p:font typeface="Rubik Semi-Bold" panose="020B0604020202020204" charset="-79"/>
      <p:regular r:id="rId2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65" d="100"/>
          <a:sy n="65" d="100"/>
        </p:scale>
        <p:origin x="1074" y="28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3/13/2026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3/13/2026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3/13/2026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466736" cy="10447020"/>
          </a:xfrm>
          <a:custGeom>
            <a:avLst/>
            <a:gdLst/>
            <a:ahLst/>
            <a:cxnLst/>
            <a:rect l="l" t="t" r="r" b="b"/>
            <a:pathLst>
              <a:path w="18466736" h="10447020">
                <a:moveTo>
                  <a:pt x="0" y="0"/>
                </a:moveTo>
                <a:lnTo>
                  <a:pt x="18466736" y="0"/>
                </a:lnTo>
                <a:lnTo>
                  <a:pt x="18466736" y="10447020"/>
                </a:lnTo>
                <a:lnTo>
                  <a:pt x="0" y="1044702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8921" b="-8921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 rot="-5400000">
            <a:off x="7955014" y="-34222"/>
            <a:ext cx="2556708" cy="18466736"/>
            <a:chOff x="0" y="0"/>
            <a:chExt cx="673372" cy="48636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73372" cy="4863667"/>
            </a:xfrm>
            <a:custGeom>
              <a:avLst/>
              <a:gdLst/>
              <a:ahLst/>
              <a:cxnLst/>
              <a:rect l="l" t="t" r="r" b="b"/>
              <a:pathLst>
                <a:path w="673372" h="4863667">
                  <a:moveTo>
                    <a:pt x="0" y="0"/>
                  </a:moveTo>
                  <a:lnTo>
                    <a:pt x="673372" y="0"/>
                  </a:lnTo>
                  <a:lnTo>
                    <a:pt x="673372" y="4863667"/>
                  </a:lnTo>
                  <a:lnTo>
                    <a:pt x="0" y="4863667"/>
                  </a:lnTo>
                  <a:close/>
                </a:path>
              </a:pathLst>
            </a:custGeom>
            <a:gradFill rotWithShape="1">
              <a:gsLst>
                <a:gs pos="0">
                  <a:srgbClr val="000000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0"/>
              <a:ext cx="673372" cy="48636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0" y="817589"/>
            <a:ext cx="4733917" cy="847724"/>
            <a:chOff x="0" y="0"/>
            <a:chExt cx="6311889" cy="113029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11900" cy="1130300"/>
            </a:xfrm>
            <a:custGeom>
              <a:avLst/>
              <a:gdLst/>
              <a:ahLst/>
              <a:cxnLst/>
              <a:rect l="l" t="t" r="r" b="b"/>
              <a:pathLst>
                <a:path w="6311900" h="1130300">
                  <a:moveTo>
                    <a:pt x="0" y="0"/>
                  </a:moveTo>
                  <a:lnTo>
                    <a:pt x="6311900" y="0"/>
                  </a:lnTo>
                  <a:lnTo>
                    <a:pt x="6311900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FEFEFE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4989949" y="8941925"/>
            <a:ext cx="3118000" cy="1028700"/>
            <a:chOff x="0" y="0"/>
            <a:chExt cx="4157333" cy="13716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35247" b="-35247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50800" y="946189"/>
            <a:ext cx="4632317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271C1A"/>
                </a:solidFill>
                <a:latin typeface="Bw Modelica 1"/>
                <a:ea typeface="Bw Modelica 1"/>
                <a:cs typeface="Bw Modelica 1"/>
                <a:sym typeface="Bw Modelica 1"/>
              </a:rPr>
              <a:t>LECCIÓN 11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639436" y="4105963"/>
            <a:ext cx="8087362" cy="25574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02"/>
              </a:lnSpc>
            </a:pPr>
            <a:r>
              <a:rPr lang="en-US" sz="5585" dirty="0">
                <a:solidFill>
                  <a:srgbClr val="FEFE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w Modelica 1"/>
                <a:ea typeface="Bw Modelica 1"/>
                <a:cs typeface="Bw Modelica 1"/>
                <a:sym typeface="Bw Modelica 1"/>
              </a:rPr>
              <a:t>VIGILANTES PARA GLORIFICAR </a:t>
            </a:r>
          </a:p>
          <a:p>
            <a:pPr algn="ctr">
              <a:lnSpc>
                <a:spcPts val="6703"/>
              </a:lnSpc>
              <a:spcBef>
                <a:spcPct val="0"/>
              </a:spcBef>
            </a:pPr>
            <a:r>
              <a:rPr lang="en-US" sz="5585" dirty="0">
                <a:solidFill>
                  <a:srgbClr val="FEFE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w Modelica 1"/>
                <a:ea typeface="Bw Modelica 1"/>
                <a:cs typeface="Bw Modelica 1"/>
                <a:sym typeface="Bw Modelica 1"/>
              </a:rPr>
              <a:t>A DIOS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8000"/>
            </a:blip>
            <a:stretch>
              <a:fillRect t="-9313" b="-9313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>
            <a:off x="0" y="1028700"/>
            <a:ext cx="4378864" cy="847724"/>
            <a:chOff x="0" y="0"/>
            <a:chExt cx="5838486" cy="113029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838407" cy="1130300"/>
            </a:xfrm>
            <a:custGeom>
              <a:avLst/>
              <a:gdLst/>
              <a:ahLst/>
              <a:cxnLst/>
              <a:rect l="l" t="t" r="r" b="b"/>
              <a:pathLst>
                <a:path w="5838407" h="1130300">
                  <a:moveTo>
                    <a:pt x="0" y="0"/>
                  </a:moveTo>
                  <a:lnTo>
                    <a:pt x="5838407" y="0"/>
                  </a:lnTo>
                  <a:lnTo>
                    <a:pt x="5838407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5068508" y="8862778"/>
            <a:ext cx="2790780" cy="791044"/>
            <a:chOff x="0" y="0"/>
            <a:chExt cx="3721040" cy="105472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721100" cy="1054735"/>
            </a:xfrm>
            <a:custGeom>
              <a:avLst/>
              <a:gdLst/>
              <a:ahLst/>
              <a:cxnLst/>
              <a:rect l="l" t="t" r="r" b="b"/>
              <a:pathLst>
                <a:path w="3721100" h="1054735">
                  <a:moveTo>
                    <a:pt x="0" y="0"/>
                  </a:moveTo>
                  <a:lnTo>
                    <a:pt x="3721100" y="0"/>
                  </a:lnTo>
                  <a:lnTo>
                    <a:pt x="3721100" y="1054735"/>
                  </a:lnTo>
                  <a:lnTo>
                    <a:pt x="0" y="10547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49223" r="1" b="-49222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50800" y="1157289"/>
            <a:ext cx="4328064" cy="5905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EFEFE"/>
                </a:solidFill>
                <a:latin typeface="Bw Modelica 1"/>
                <a:ea typeface="Bw Modelica 1"/>
                <a:cs typeface="Bw Modelica 1"/>
                <a:sym typeface="Bw Modelica 1"/>
              </a:rPr>
              <a:t>MIERCOLES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851275" y="6300391"/>
            <a:ext cx="14585450" cy="20774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07"/>
              </a:lnSpc>
              <a:spcBef>
                <a:spcPct val="0"/>
              </a:spcBef>
            </a:pPr>
            <a:r>
              <a:rPr lang="en-US" sz="4506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a. Cuando Hageo </a:t>
            </a:r>
            <a:r>
              <a:rPr lang="en-US" sz="4506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fue</a:t>
            </a:r>
            <a:r>
              <a:rPr lang="en-US" sz="4506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506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llamado</a:t>
            </a:r>
            <a:r>
              <a:rPr lang="en-US" sz="4506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a ser </a:t>
            </a:r>
            <a:r>
              <a:rPr lang="en-US" sz="4506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profeta</a:t>
            </a:r>
            <a:r>
              <a:rPr lang="en-US" sz="4506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, ¿</a:t>
            </a:r>
            <a:r>
              <a:rPr lang="en-US" sz="4506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qué</a:t>
            </a:r>
            <a:r>
              <a:rPr lang="en-US" sz="4506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506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acontecía</a:t>
            </a:r>
            <a:r>
              <a:rPr lang="en-US" sz="4506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y </a:t>
            </a:r>
            <a:r>
              <a:rPr lang="en-US" sz="4506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qué</a:t>
            </a:r>
            <a:r>
              <a:rPr lang="en-US" sz="4506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506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debemos</a:t>
            </a:r>
            <a:r>
              <a:rPr lang="en-US" sz="4506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506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aprender</a:t>
            </a:r>
            <a:r>
              <a:rPr lang="en-US" sz="4506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de </a:t>
            </a:r>
            <a:r>
              <a:rPr lang="en-US" sz="4506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esa</a:t>
            </a:r>
            <a:r>
              <a:rPr lang="en-US" sz="4506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506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situación</a:t>
            </a:r>
            <a:r>
              <a:rPr lang="en-US" sz="4506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? </a:t>
            </a:r>
            <a:r>
              <a:rPr lang="en-US" sz="2400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Hageo 1:1–4.</a:t>
            </a:r>
            <a:endParaRPr lang="en-US" sz="4506" dirty="0">
              <a:solidFill>
                <a:srgbClr val="302924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5616100" y="995376"/>
            <a:ext cx="11643200" cy="14953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14"/>
              </a:lnSpc>
              <a:spcBef>
                <a:spcPct val="0"/>
              </a:spcBef>
            </a:pPr>
            <a:r>
              <a:rPr lang="en-US" sz="4928">
                <a:solidFill>
                  <a:srgbClr val="302924"/>
                </a:solidFill>
                <a:latin typeface="Bw Modelica 1"/>
                <a:ea typeface="Bw Modelica 1"/>
                <a:cs typeface="Bw Modelica 1"/>
                <a:sym typeface="Bw Modelica 1"/>
              </a:rPr>
              <a:t>CONSIDERANDO NUESTROS CAMINOS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973759" y="0"/>
            <a:ext cx="7323766" cy="10287000"/>
          </a:xfrm>
          <a:custGeom>
            <a:avLst/>
            <a:gdLst/>
            <a:ahLst/>
            <a:cxnLst/>
            <a:rect l="l" t="t" r="r" b="b"/>
            <a:pathLst>
              <a:path w="7323766" h="10287000">
                <a:moveTo>
                  <a:pt x="0" y="0"/>
                </a:moveTo>
                <a:lnTo>
                  <a:pt x="7323766" y="0"/>
                </a:lnTo>
                <a:lnTo>
                  <a:pt x="7323766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347" b="-3347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>
            <a:off x="10487930" y="0"/>
            <a:ext cx="3600450" cy="10287000"/>
            <a:chOff x="0" y="0"/>
            <a:chExt cx="948267" cy="27093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948267" cy="2709333"/>
            </a:xfrm>
            <a:custGeom>
              <a:avLst/>
              <a:gdLst/>
              <a:ahLst/>
              <a:cxnLst/>
              <a:rect l="l" t="t" r="r" b="b"/>
              <a:pathLst>
                <a:path w="948267" h="2709333">
                  <a:moveTo>
                    <a:pt x="0" y="0"/>
                  </a:moveTo>
                  <a:lnTo>
                    <a:pt x="948267" y="0"/>
                  </a:lnTo>
                  <a:lnTo>
                    <a:pt x="948267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0"/>
              <a:ext cx="948267" cy="27093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0487930" y="0"/>
            <a:ext cx="3600450" cy="10287000"/>
            <a:chOff x="0" y="0"/>
            <a:chExt cx="948267" cy="270933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948267" cy="2709333"/>
            </a:xfrm>
            <a:custGeom>
              <a:avLst/>
              <a:gdLst/>
              <a:ahLst/>
              <a:cxnLst/>
              <a:rect l="l" t="t" r="r" b="b"/>
              <a:pathLst>
                <a:path w="948267" h="2709333">
                  <a:moveTo>
                    <a:pt x="0" y="0"/>
                  </a:moveTo>
                  <a:lnTo>
                    <a:pt x="948267" y="0"/>
                  </a:lnTo>
                  <a:lnTo>
                    <a:pt x="948267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0"/>
              <a:ext cx="948267" cy="27093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0373630" y="0"/>
            <a:ext cx="3600450" cy="10287000"/>
            <a:chOff x="0" y="0"/>
            <a:chExt cx="948267" cy="2709333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948267" cy="2709333"/>
            </a:xfrm>
            <a:custGeom>
              <a:avLst/>
              <a:gdLst/>
              <a:ahLst/>
              <a:cxnLst/>
              <a:rect l="l" t="t" r="r" b="b"/>
              <a:pathLst>
                <a:path w="948267" h="2709333">
                  <a:moveTo>
                    <a:pt x="0" y="0"/>
                  </a:moveTo>
                  <a:lnTo>
                    <a:pt x="948267" y="0"/>
                  </a:lnTo>
                  <a:lnTo>
                    <a:pt x="948267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0"/>
              <a:ext cx="948267" cy="27093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0" y="1028700"/>
            <a:ext cx="4733917" cy="847724"/>
            <a:chOff x="0" y="0"/>
            <a:chExt cx="6311889" cy="1130299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311900" cy="1130300"/>
            </a:xfrm>
            <a:custGeom>
              <a:avLst/>
              <a:gdLst/>
              <a:ahLst/>
              <a:cxnLst/>
              <a:rect l="l" t="t" r="r" b="b"/>
              <a:pathLst>
                <a:path w="6311900" h="1130300">
                  <a:moveTo>
                    <a:pt x="0" y="0"/>
                  </a:moveTo>
                  <a:lnTo>
                    <a:pt x="6311900" y="0"/>
                  </a:lnTo>
                  <a:lnTo>
                    <a:pt x="6311900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5040749" y="8743950"/>
            <a:ext cx="3118000" cy="1028700"/>
            <a:chOff x="0" y="0"/>
            <a:chExt cx="4157333" cy="13716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35247" b="-35247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50800" y="1157300"/>
            <a:ext cx="4632317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FFFFF"/>
                </a:solidFill>
                <a:latin typeface="Bw Modelica 1"/>
                <a:ea typeface="Bw Modelica 1"/>
                <a:cs typeface="Bw Modelica 1"/>
                <a:sym typeface="Bw Modelica 1"/>
              </a:rPr>
              <a:t>MIERCOLES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410708" y="4532423"/>
            <a:ext cx="11557594" cy="17844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52"/>
              </a:lnSpc>
            </a:pP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b. ¿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Qué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llamado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es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hecho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a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los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que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están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distraídos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por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intereses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mundanales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? </a:t>
            </a:r>
            <a:b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</a:br>
            <a:r>
              <a:rPr lang="en-US" sz="2000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Hageo 1:5–10.</a:t>
            </a:r>
            <a:endParaRPr lang="en-US" sz="4043" dirty="0">
              <a:solidFill>
                <a:srgbClr val="000000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1028700"/>
            <a:ext cx="4378864" cy="847724"/>
            <a:chOff x="0" y="0"/>
            <a:chExt cx="5838486" cy="113029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838407" cy="1130300"/>
            </a:xfrm>
            <a:custGeom>
              <a:avLst/>
              <a:gdLst/>
              <a:ahLst/>
              <a:cxnLst/>
              <a:rect l="l" t="t" r="r" b="b"/>
              <a:pathLst>
                <a:path w="5838407" h="1130300">
                  <a:moveTo>
                    <a:pt x="0" y="0"/>
                  </a:moveTo>
                  <a:lnTo>
                    <a:pt x="5838407" y="0"/>
                  </a:lnTo>
                  <a:lnTo>
                    <a:pt x="5838407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5068508" y="8862778"/>
            <a:ext cx="2790780" cy="791044"/>
            <a:chOff x="0" y="0"/>
            <a:chExt cx="3721040" cy="105472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721100" cy="1054735"/>
            </a:xfrm>
            <a:custGeom>
              <a:avLst/>
              <a:gdLst/>
              <a:ahLst/>
              <a:cxnLst/>
              <a:rect l="l" t="t" r="r" b="b"/>
              <a:pathLst>
                <a:path w="3721100" h="1054735">
                  <a:moveTo>
                    <a:pt x="0" y="0"/>
                  </a:moveTo>
                  <a:lnTo>
                    <a:pt x="3721100" y="0"/>
                  </a:lnTo>
                  <a:lnTo>
                    <a:pt x="3721100" y="1054735"/>
                  </a:lnTo>
                  <a:lnTo>
                    <a:pt x="0" y="10547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49223" r="1" b="-49222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6" name="Freeform 6"/>
          <p:cNvSpPr/>
          <p:nvPr/>
        </p:nvSpPr>
        <p:spPr>
          <a:xfrm>
            <a:off x="332303" y="3076148"/>
            <a:ext cx="9234008" cy="5146146"/>
          </a:xfrm>
          <a:custGeom>
            <a:avLst/>
            <a:gdLst/>
            <a:ahLst/>
            <a:cxnLst/>
            <a:rect l="l" t="t" r="r" b="b"/>
            <a:pathLst>
              <a:path w="9234008" h="5146146">
                <a:moveTo>
                  <a:pt x="0" y="0"/>
                </a:moveTo>
                <a:lnTo>
                  <a:pt x="9234008" y="0"/>
                </a:lnTo>
                <a:lnTo>
                  <a:pt x="9234008" y="5146146"/>
                </a:lnTo>
                <a:lnTo>
                  <a:pt x="0" y="514614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39717" b="-39717"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7" name="TextBox 7"/>
          <p:cNvSpPr txBox="1"/>
          <p:nvPr/>
        </p:nvSpPr>
        <p:spPr>
          <a:xfrm>
            <a:off x="50800" y="1157300"/>
            <a:ext cx="4328064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EFEFE"/>
                </a:solidFill>
                <a:latin typeface="Bw Modelica 1"/>
                <a:ea typeface="Bw Modelica 1"/>
                <a:cs typeface="Bw Modelica 1"/>
                <a:sym typeface="Bw Modelica 1"/>
              </a:rPr>
              <a:t>MIERCOLES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9710987" y="3817342"/>
            <a:ext cx="8148301" cy="31006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47"/>
              </a:lnSpc>
              <a:spcBef>
                <a:spcPct val="0"/>
              </a:spcBef>
            </a:pPr>
            <a:r>
              <a:rPr lang="en-US" sz="5122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c. ¿Cómo </a:t>
            </a:r>
            <a:r>
              <a:rPr lang="en-US" sz="5122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el</a:t>
            </a:r>
            <a:r>
              <a:rPr lang="en-US" sz="5122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5122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remanente</a:t>
            </a:r>
            <a:r>
              <a:rPr lang="en-US" sz="5122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5122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obtuvo</a:t>
            </a:r>
            <a:r>
              <a:rPr lang="en-US" sz="5122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la </a:t>
            </a:r>
            <a:r>
              <a:rPr lang="en-US" sz="5122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victoria</a:t>
            </a:r>
            <a:r>
              <a:rPr lang="en-US" sz="5122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5122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en</a:t>
            </a:r>
            <a:r>
              <a:rPr lang="en-US" sz="5122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5122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el</a:t>
            </a:r>
            <a:r>
              <a:rPr lang="en-US" sz="5122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5122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corazón</a:t>
            </a:r>
            <a:r>
              <a:rPr lang="en-US" sz="5122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y </a:t>
            </a:r>
            <a:r>
              <a:rPr lang="en-US" sz="5122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en</a:t>
            </a:r>
            <a:r>
              <a:rPr lang="en-US" sz="5122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la </a:t>
            </a:r>
            <a:r>
              <a:rPr lang="en-US" sz="5122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acción</a:t>
            </a:r>
            <a:r>
              <a:rPr lang="en-US" sz="5122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? </a:t>
            </a:r>
            <a:r>
              <a:rPr lang="en-US" sz="3200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Hageo 1:12–13.</a:t>
            </a:r>
            <a:endParaRPr lang="en-US" sz="5122" dirty="0">
              <a:solidFill>
                <a:srgbClr val="302924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702941" y="4480352"/>
            <a:ext cx="15398833" cy="5806648"/>
          </a:xfrm>
          <a:custGeom>
            <a:avLst/>
            <a:gdLst/>
            <a:ahLst/>
            <a:cxnLst/>
            <a:rect l="l" t="t" r="r" b="b"/>
            <a:pathLst>
              <a:path w="15398833" h="5806648">
                <a:moveTo>
                  <a:pt x="0" y="0"/>
                </a:moveTo>
                <a:lnTo>
                  <a:pt x="15398833" y="0"/>
                </a:lnTo>
                <a:lnTo>
                  <a:pt x="15398833" y="5806648"/>
                </a:lnTo>
                <a:lnTo>
                  <a:pt x="0" y="580664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76795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 rot="-5400000">
            <a:off x="7827491" y="-173509"/>
            <a:ext cx="2633018" cy="18288000"/>
            <a:chOff x="0" y="0"/>
            <a:chExt cx="693470" cy="481659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93470" cy="4816592"/>
            </a:xfrm>
            <a:custGeom>
              <a:avLst/>
              <a:gdLst/>
              <a:ahLst/>
              <a:cxnLst/>
              <a:rect l="l" t="t" r="r" b="b"/>
              <a:pathLst>
                <a:path w="693470" h="4816592">
                  <a:moveTo>
                    <a:pt x="0" y="0"/>
                  </a:moveTo>
                  <a:lnTo>
                    <a:pt x="693470" y="0"/>
                  </a:lnTo>
                  <a:lnTo>
                    <a:pt x="693470" y="4816592"/>
                  </a:lnTo>
                  <a:lnTo>
                    <a:pt x="0" y="4816592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0"/>
              <a:ext cx="693470" cy="48165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0" y="1028700"/>
            <a:ext cx="4733917" cy="847724"/>
            <a:chOff x="0" y="0"/>
            <a:chExt cx="6311889" cy="113029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11900" cy="1130300"/>
            </a:xfrm>
            <a:custGeom>
              <a:avLst/>
              <a:gdLst/>
              <a:ahLst/>
              <a:cxnLst/>
              <a:rect l="l" t="t" r="r" b="b"/>
              <a:pathLst>
                <a:path w="6311900" h="1130300">
                  <a:moveTo>
                    <a:pt x="0" y="0"/>
                  </a:moveTo>
                  <a:lnTo>
                    <a:pt x="6311900" y="0"/>
                  </a:lnTo>
                  <a:lnTo>
                    <a:pt x="6311900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50800" y="1157300"/>
            <a:ext cx="4632317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FFFFF"/>
                </a:solidFill>
                <a:latin typeface="Bw Modelica 1"/>
                <a:ea typeface="Bw Modelica 1"/>
                <a:cs typeface="Bw Modelica 1"/>
                <a:sym typeface="Bw Modelica 1"/>
              </a:rPr>
              <a:t>JUEVES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173480" y="2467039"/>
            <a:ext cx="15941041" cy="11541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05"/>
              </a:lnSpc>
            </a:pPr>
            <a:r>
              <a:rPr lang="en-US" sz="3754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a. </a:t>
            </a:r>
            <a:r>
              <a:rPr lang="en-US" sz="3754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Explique</a:t>
            </a:r>
            <a:r>
              <a:rPr lang="en-US" sz="3754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3754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el</a:t>
            </a:r>
            <a:r>
              <a:rPr lang="en-US" sz="3754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plan de Dios para </a:t>
            </a:r>
            <a:r>
              <a:rPr lang="en-US" sz="3754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el</a:t>
            </a:r>
            <a:r>
              <a:rPr lang="en-US" sz="3754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3754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segundo</a:t>
            </a:r>
            <a:r>
              <a:rPr lang="en-US" sz="3754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3754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templo</a:t>
            </a:r>
            <a:r>
              <a:rPr lang="en-US" sz="3754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3754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que</a:t>
            </a:r>
            <a:r>
              <a:rPr lang="en-US" sz="3754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3754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estaba</a:t>
            </a:r>
            <a:r>
              <a:rPr lang="en-US" sz="3754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3754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por</a:t>
            </a:r>
            <a:r>
              <a:rPr lang="en-US" sz="3754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3754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construirse</a:t>
            </a:r>
            <a:r>
              <a:rPr lang="en-US" sz="3754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. </a:t>
            </a:r>
            <a:r>
              <a:rPr lang="en-US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Hageo 2:6–9.</a:t>
            </a:r>
            <a:endParaRPr lang="en-US" sz="3754" dirty="0">
              <a:solidFill>
                <a:srgbClr val="000000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  <p:grpSp>
        <p:nvGrpSpPr>
          <p:cNvPr id="10" name="Group 10"/>
          <p:cNvGrpSpPr/>
          <p:nvPr/>
        </p:nvGrpSpPr>
        <p:grpSpPr>
          <a:xfrm>
            <a:off x="15093303" y="8862778"/>
            <a:ext cx="2790780" cy="791044"/>
            <a:chOff x="0" y="0"/>
            <a:chExt cx="3721040" cy="1054725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3721100" cy="1054735"/>
            </a:xfrm>
            <a:custGeom>
              <a:avLst/>
              <a:gdLst/>
              <a:ahLst/>
              <a:cxnLst/>
              <a:rect l="l" t="t" r="r" b="b"/>
              <a:pathLst>
                <a:path w="3721100" h="1054735">
                  <a:moveTo>
                    <a:pt x="0" y="0"/>
                  </a:moveTo>
                  <a:lnTo>
                    <a:pt x="3721100" y="0"/>
                  </a:lnTo>
                  <a:lnTo>
                    <a:pt x="3721100" y="1054735"/>
                  </a:lnTo>
                  <a:lnTo>
                    <a:pt x="0" y="10547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49223" r="1" b="-49222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5584997" y="1028700"/>
            <a:ext cx="11294089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  <a:spcBef>
                <a:spcPct val="0"/>
              </a:spcBef>
            </a:pPr>
            <a:r>
              <a:rPr lang="en-US" sz="3899">
                <a:solidFill>
                  <a:srgbClr val="000000"/>
                </a:solidFill>
                <a:latin typeface="Bw Modelica 1"/>
                <a:ea typeface="Bw Modelica 1"/>
                <a:cs typeface="Bw Modelica 1"/>
                <a:sym typeface="Bw Modelica 1"/>
              </a:rPr>
              <a:t>GLORIOSO EN FORMA DIFERENTE 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5074253" y="8862778"/>
            <a:ext cx="2790780" cy="791044"/>
            <a:chOff x="0" y="0"/>
            <a:chExt cx="3721040" cy="105472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721100" cy="1054735"/>
            </a:xfrm>
            <a:custGeom>
              <a:avLst/>
              <a:gdLst/>
              <a:ahLst/>
              <a:cxnLst/>
              <a:rect l="l" t="t" r="r" b="b"/>
              <a:pathLst>
                <a:path w="3721100" h="1054735">
                  <a:moveTo>
                    <a:pt x="0" y="0"/>
                  </a:moveTo>
                  <a:lnTo>
                    <a:pt x="3721100" y="0"/>
                  </a:lnTo>
                  <a:lnTo>
                    <a:pt x="3721100" y="1054735"/>
                  </a:lnTo>
                  <a:lnTo>
                    <a:pt x="0" y="10547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49223" r="1" b="-49222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4" name="Freeform 4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0999"/>
            </a:blip>
            <a:stretch>
              <a:fillRect t="-9277" b="-9277"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5" name="TextBox 5"/>
          <p:cNvSpPr txBox="1"/>
          <p:nvPr/>
        </p:nvSpPr>
        <p:spPr>
          <a:xfrm>
            <a:off x="3257769" y="3483421"/>
            <a:ext cx="11772462" cy="21481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235"/>
              </a:lnSpc>
            </a:pPr>
            <a:r>
              <a:rPr lang="en-US" sz="1231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MISIONEROS 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5393266" y="2668249"/>
            <a:ext cx="7501468" cy="12317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807"/>
              </a:lnSpc>
            </a:pPr>
            <a:r>
              <a:rPr lang="en-US" sz="7005" spc="2865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MINUTOS</a:t>
            </a:r>
          </a:p>
        </p:txBody>
      </p:sp>
    </p:spTree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25268"/>
            <a:ext cx="18288000" cy="4102922"/>
          </a:xfrm>
          <a:custGeom>
            <a:avLst/>
            <a:gdLst/>
            <a:ahLst/>
            <a:cxnLst/>
            <a:rect l="l" t="t" r="r" b="b"/>
            <a:pathLst>
              <a:path w="18288000" h="4102922">
                <a:moveTo>
                  <a:pt x="0" y="0"/>
                </a:moveTo>
                <a:lnTo>
                  <a:pt x="18288000" y="0"/>
                </a:lnTo>
                <a:lnTo>
                  <a:pt x="18288000" y="4102922"/>
                </a:lnTo>
                <a:lnTo>
                  <a:pt x="0" y="410292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8623" b="-98623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>
            <a:off x="-1" y="0"/>
            <a:ext cx="18288000" cy="4110025"/>
            <a:chOff x="0" y="0"/>
            <a:chExt cx="24384000" cy="54800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4384000" cy="5480067"/>
            </a:xfrm>
            <a:custGeom>
              <a:avLst/>
              <a:gdLst/>
              <a:ahLst/>
              <a:cxnLst/>
              <a:rect l="l" t="t" r="r" b="b"/>
              <a:pathLst>
                <a:path w="24384000" h="5480067">
                  <a:moveTo>
                    <a:pt x="0" y="0"/>
                  </a:moveTo>
                  <a:lnTo>
                    <a:pt x="24384000" y="0"/>
                  </a:lnTo>
                  <a:lnTo>
                    <a:pt x="24384000" y="5480067"/>
                  </a:lnTo>
                  <a:lnTo>
                    <a:pt x="0" y="5480067"/>
                  </a:lnTo>
                  <a:close/>
                </a:path>
              </a:pathLst>
            </a:custGeom>
            <a:solidFill>
              <a:srgbClr val="000000">
                <a:alpha val="70980"/>
              </a:srgbClr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671318" y="5786294"/>
            <a:ext cx="16945363" cy="47625"/>
            <a:chOff x="0" y="0"/>
            <a:chExt cx="22593817" cy="63500"/>
          </a:xfrm>
        </p:grpSpPr>
        <p:sp>
          <p:nvSpPr>
            <p:cNvPr id="6" name="Freeform 6"/>
            <p:cNvSpPr/>
            <p:nvPr/>
          </p:nvSpPr>
          <p:spPr>
            <a:xfrm>
              <a:off x="31750" y="0"/>
              <a:ext cx="22530308" cy="63500"/>
            </a:xfrm>
            <a:custGeom>
              <a:avLst/>
              <a:gdLst/>
              <a:ahLst/>
              <a:cxnLst/>
              <a:rect l="l" t="t" r="r" b="b"/>
              <a:pathLst>
                <a:path w="22530308" h="63500">
                  <a:moveTo>
                    <a:pt x="0" y="0"/>
                  </a:moveTo>
                  <a:lnTo>
                    <a:pt x="22530308" y="0"/>
                  </a:lnTo>
                  <a:lnTo>
                    <a:pt x="22530308" y="63500"/>
                  </a:lnTo>
                  <a:lnTo>
                    <a:pt x="0" y="635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7" name="Group 7"/>
          <p:cNvGrpSpPr/>
          <p:nvPr/>
        </p:nvGrpSpPr>
        <p:grpSpPr>
          <a:xfrm rot="-5400000">
            <a:off x="1952635" y="5762482"/>
            <a:ext cx="540500" cy="47625"/>
            <a:chOff x="0" y="0"/>
            <a:chExt cx="720667" cy="63500"/>
          </a:xfrm>
        </p:grpSpPr>
        <p:sp>
          <p:nvSpPr>
            <p:cNvPr id="8" name="Freeform 8"/>
            <p:cNvSpPr/>
            <p:nvPr/>
          </p:nvSpPr>
          <p:spPr>
            <a:xfrm>
              <a:off x="31750" y="0"/>
              <a:ext cx="657225" cy="63500"/>
            </a:xfrm>
            <a:custGeom>
              <a:avLst/>
              <a:gdLst/>
              <a:ahLst/>
              <a:cxnLst/>
              <a:rect l="l" t="t" r="r" b="b"/>
              <a:pathLst>
                <a:path w="657225" h="63500">
                  <a:moveTo>
                    <a:pt x="0" y="0"/>
                  </a:moveTo>
                  <a:lnTo>
                    <a:pt x="657225" y="0"/>
                  </a:lnTo>
                  <a:lnTo>
                    <a:pt x="657225" y="63500"/>
                  </a:lnTo>
                  <a:lnTo>
                    <a:pt x="0" y="635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9" name="Group 9"/>
          <p:cNvGrpSpPr/>
          <p:nvPr/>
        </p:nvGrpSpPr>
        <p:grpSpPr>
          <a:xfrm rot="-5400000">
            <a:off x="5318018" y="5762482"/>
            <a:ext cx="540500" cy="47625"/>
            <a:chOff x="0" y="0"/>
            <a:chExt cx="720667" cy="63500"/>
          </a:xfrm>
        </p:grpSpPr>
        <p:sp>
          <p:nvSpPr>
            <p:cNvPr id="10" name="Freeform 10"/>
            <p:cNvSpPr/>
            <p:nvPr/>
          </p:nvSpPr>
          <p:spPr>
            <a:xfrm>
              <a:off x="31750" y="0"/>
              <a:ext cx="657225" cy="63500"/>
            </a:xfrm>
            <a:custGeom>
              <a:avLst/>
              <a:gdLst/>
              <a:ahLst/>
              <a:cxnLst/>
              <a:rect l="l" t="t" r="r" b="b"/>
              <a:pathLst>
                <a:path w="657225" h="63500">
                  <a:moveTo>
                    <a:pt x="0" y="0"/>
                  </a:moveTo>
                  <a:lnTo>
                    <a:pt x="657225" y="0"/>
                  </a:lnTo>
                  <a:lnTo>
                    <a:pt x="657225" y="63500"/>
                  </a:lnTo>
                  <a:lnTo>
                    <a:pt x="0" y="635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11" name="Group 11"/>
          <p:cNvGrpSpPr/>
          <p:nvPr/>
        </p:nvGrpSpPr>
        <p:grpSpPr>
          <a:xfrm rot="-5400000">
            <a:off x="8718738" y="5762482"/>
            <a:ext cx="540500" cy="47625"/>
            <a:chOff x="0" y="0"/>
            <a:chExt cx="720667" cy="63500"/>
          </a:xfrm>
        </p:grpSpPr>
        <p:sp>
          <p:nvSpPr>
            <p:cNvPr id="12" name="Freeform 12"/>
            <p:cNvSpPr/>
            <p:nvPr/>
          </p:nvSpPr>
          <p:spPr>
            <a:xfrm>
              <a:off x="31750" y="0"/>
              <a:ext cx="657225" cy="63500"/>
            </a:xfrm>
            <a:custGeom>
              <a:avLst/>
              <a:gdLst/>
              <a:ahLst/>
              <a:cxnLst/>
              <a:rect l="l" t="t" r="r" b="b"/>
              <a:pathLst>
                <a:path w="657225" h="63500">
                  <a:moveTo>
                    <a:pt x="0" y="0"/>
                  </a:moveTo>
                  <a:lnTo>
                    <a:pt x="657225" y="0"/>
                  </a:lnTo>
                  <a:lnTo>
                    <a:pt x="657225" y="63500"/>
                  </a:lnTo>
                  <a:lnTo>
                    <a:pt x="0" y="635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13" name="Group 13"/>
          <p:cNvGrpSpPr/>
          <p:nvPr/>
        </p:nvGrpSpPr>
        <p:grpSpPr>
          <a:xfrm rot="-5400000">
            <a:off x="12016860" y="5762482"/>
            <a:ext cx="540500" cy="47625"/>
            <a:chOff x="0" y="0"/>
            <a:chExt cx="720667" cy="63500"/>
          </a:xfrm>
        </p:grpSpPr>
        <p:sp>
          <p:nvSpPr>
            <p:cNvPr id="14" name="Freeform 14"/>
            <p:cNvSpPr/>
            <p:nvPr/>
          </p:nvSpPr>
          <p:spPr>
            <a:xfrm>
              <a:off x="31750" y="0"/>
              <a:ext cx="657225" cy="63500"/>
            </a:xfrm>
            <a:custGeom>
              <a:avLst/>
              <a:gdLst/>
              <a:ahLst/>
              <a:cxnLst/>
              <a:rect l="l" t="t" r="r" b="b"/>
              <a:pathLst>
                <a:path w="657225" h="63500">
                  <a:moveTo>
                    <a:pt x="0" y="0"/>
                  </a:moveTo>
                  <a:lnTo>
                    <a:pt x="657225" y="0"/>
                  </a:lnTo>
                  <a:lnTo>
                    <a:pt x="657225" y="63500"/>
                  </a:lnTo>
                  <a:lnTo>
                    <a:pt x="0" y="635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15" name="Group 15"/>
          <p:cNvGrpSpPr/>
          <p:nvPr/>
        </p:nvGrpSpPr>
        <p:grpSpPr>
          <a:xfrm rot="-5400000">
            <a:off x="15484840" y="5762482"/>
            <a:ext cx="540500" cy="47625"/>
            <a:chOff x="0" y="0"/>
            <a:chExt cx="720667" cy="63500"/>
          </a:xfrm>
        </p:grpSpPr>
        <p:sp>
          <p:nvSpPr>
            <p:cNvPr id="16" name="Freeform 16"/>
            <p:cNvSpPr/>
            <p:nvPr/>
          </p:nvSpPr>
          <p:spPr>
            <a:xfrm>
              <a:off x="31750" y="0"/>
              <a:ext cx="657225" cy="63500"/>
            </a:xfrm>
            <a:custGeom>
              <a:avLst/>
              <a:gdLst/>
              <a:ahLst/>
              <a:cxnLst/>
              <a:rect l="l" t="t" r="r" b="b"/>
              <a:pathLst>
                <a:path w="657225" h="63500">
                  <a:moveTo>
                    <a:pt x="0" y="0"/>
                  </a:moveTo>
                  <a:lnTo>
                    <a:pt x="657225" y="0"/>
                  </a:lnTo>
                  <a:lnTo>
                    <a:pt x="657225" y="63500"/>
                  </a:lnTo>
                  <a:lnTo>
                    <a:pt x="0" y="635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666556" y="6342295"/>
            <a:ext cx="3162360" cy="3162360"/>
            <a:chOff x="0" y="0"/>
            <a:chExt cx="4216480" cy="421648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4216527" cy="4216527"/>
            </a:xfrm>
            <a:custGeom>
              <a:avLst/>
              <a:gdLst/>
              <a:ahLst/>
              <a:cxnLst/>
              <a:rect l="l" t="t" r="r" b="b"/>
              <a:pathLst>
                <a:path w="4216527" h="4216527">
                  <a:moveTo>
                    <a:pt x="0" y="0"/>
                  </a:moveTo>
                  <a:lnTo>
                    <a:pt x="3252470" y="0"/>
                  </a:lnTo>
                  <a:cubicBezTo>
                    <a:pt x="3784219" y="0"/>
                    <a:pt x="4216527" y="432308"/>
                    <a:pt x="4216527" y="964057"/>
                  </a:cubicBezTo>
                  <a:lnTo>
                    <a:pt x="4216527" y="4216527"/>
                  </a:lnTo>
                  <a:lnTo>
                    <a:pt x="0" y="42165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37527" r="-37527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11215868" y="6342295"/>
            <a:ext cx="3162360" cy="3162360"/>
            <a:chOff x="0" y="0"/>
            <a:chExt cx="4216480" cy="421648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4216527" cy="4216527"/>
            </a:xfrm>
            <a:custGeom>
              <a:avLst/>
              <a:gdLst/>
              <a:ahLst/>
              <a:cxnLst/>
              <a:rect l="l" t="t" r="r" b="b"/>
              <a:pathLst>
                <a:path w="4216527" h="4216527">
                  <a:moveTo>
                    <a:pt x="0" y="0"/>
                  </a:moveTo>
                  <a:lnTo>
                    <a:pt x="3252470" y="0"/>
                  </a:lnTo>
                  <a:cubicBezTo>
                    <a:pt x="3784219" y="0"/>
                    <a:pt x="4216527" y="432308"/>
                    <a:pt x="4216527" y="964057"/>
                  </a:cubicBezTo>
                  <a:lnTo>
                    <a:pt x="4216527" y="4216527"/>
                  </a:lnTo>
                  <a:lnTo>
                    <a:pt x="0" y="42165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30542" r="-55720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7700866" y="6342295"/>
            <a:ext cx="3162360" cy="3162360"/>
            <a:chOff x="0" y="0"/>
            <a:chExt cx="4216480" cy="421648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4216527" cy="4216527"/>
            </a:xfrm>
            <a:custGeom>
              <a:avLst/>
              <a:gdLst/>
              <a:ahLst/>
              <a:cxnLst/>
              <a:rect l="l" t="t" r="r" b="b"/>
              <a:pathLst>
                <a:path w="4216527" h="4216527">
                  <a:moveTo>
                    <a:pt x="0" y="0"/>
                  </a:moveTo>
                  <a:lnTo>
                    <a:pt x="3252470" y="0"/>
                  </a:lnTo>
                  <a:cubicBezTo>
                    <a:pt x="3784219" y="0"/>
                    <a:pt x="4216527" y="432308"/>
                    <a:pt x="4216527" y="964057"/>
                  </a:cubicBezTo>
                  <a:lnTo>
                    <a:pt x="4216527" y="4216527"/>
                  </a:lnTo>
                  <a:lnTo>
                    <a:pt x="0" y="42165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49999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14638401" y="6342295"/>
            <a:ext cx="3162360" cy="3162360"/>
            <a:chOff x="0" y="0"/>
            <a:chExt cx="4216480" cy="421648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4216527" cy="4216527"/>
            </a:xfrm>
            <a:custGeom>
              <a:avLst/>
              <a:gdLst/>
              <a:ahLst/>
              <a:cxnLst/>
              <a:rect l="l" t="t" r="r" b="b"/>
              <a:pathLst>
                <a:path w="4216527" h="4216527">
                  <a:moveTo>
                    <a:pt x="0" y="0"/>
                  </a:moveTo>
                  <a:lnTo>
                    <a:pt x="3252470" y="0"/>
                  </a:lnTo>
                  <a:cubicBezTo>
                    <a:pt x="3784219" y="0"/>
                    <a:pt x="4216527" y="432308"/>
                    <a:pt x="4216527" y="964057"/>
                  </a:cubicBezTo>
                  <a:lnTo>
                    <a:pt x="4216527" y="4216527"/>
                  </a:lnTo>
                  <a:lnTo>
                    <a:pt x="0" y="42165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-21949" r="-28050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4143626" y="6342295"/>
            <a:ext cx="3162360" cy="3162360"/>
            <a:chOff x="0" y="0"/>
            <a:chExt cx="4216480" cy="4216480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4216527" cy="4216527"/>
            </a:xfrm>
            <a:custGeom>
              <a:avLst/>
              <a:gdLst/>
              <a:ahLst/>
              <a:cxnLst/>
              <a:rect l="l" t="t" r="r" b="b"/>
              <a:pathLst>
                <a:path w="4216527" h="4216527">
                  <a:moveTo>
                    <a:pt x="0" y="0"/>
                  </a:moveTo>
                  <a:lnTo>
                    <a:pt x="3252470" y="0"/>
                  </a:lnTo>
                  <a:cubicBezTo>
                    <a:pt x="3784219" y="0"/>
                    <a:pt x="4216527" y="432308"/>
                    <a:pt x="4216527" y="964057"/>
                  </a:cubicBezTo>
                  <a:lnTo>
                    <a:pt x="4216527" y="4216527"/>
                  </a:lnTo>
                  <a:lnTo>
                    <a:pt x="0" y="42165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-25282" r="-25282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27" name="TextBox 27"/>
          <p:cNvSpPr txBox="1"/>
          <p:nvPr/>
        </p:nvSpPr>
        <p:spPr>
          <a:xfrm>
            <a:off x="4370208" y="424129"/>
            <a:ext cx="9547584" cy="17316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730"/>
              </a:lnSpc>
            </a:pPr>
            <a:r>
              <a:rPr lang="en-US" sz="7275" b="1">
                <a:solidFill>
                  <a:srgbClr val="FFFFFF"/>
                </a:solidFill>
                <a:latin typeface="Rubik Semi-Bold"/>
                <a:ea typeface="Rubik Semi-Bold"/>
                <a:cs typeface="Rubik Semi-Bold"/>
                <a:sym typeface="Rubik Semi-Bold"/>
              </a:rPr>
              <a:t>LECCIÓN DE REPASO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490352" y="4916034"/>
            <a:ext cx="3357806" cy="3237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82"/>
              </a:lnSpc>
            </a:pPr>
            <a:r>
              <a:rPr lang="en-US" sz="2152" b="1">
                <a:solidFill>
                  <a:srgbClr val="271C1A"/>
                </a:solidFill>
                <a:latin typeface="Rubik Bold"/>
                <a:ea typeface="Rubik Bold"/>
                <a:cs typeface="Rubik Bold"/>
                <a:sym typeface="Rubik Bold"/>
              </a:rPr>
              <a:t>LA GRAN PREGUNTA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1080406" y="3775036"/>
            <a:ext cx="2476050" cy="371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99"/>
              </a:lnSpc>
            </a:pPr>
            <a:r>
              <a:rPr lang="en-US" sz="2499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rPr>
              <a:t>DOMINGO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14216336" y="4819714"/>
            <a:ext cx="3077508" cy="6477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87"/>
              </a:lnSpc>
            </a:pPr>
            <a:r>
              <a:rPr lang="en-US" sz="2156" b="1">
                <a:solidFill>
                  <a:srgbClr val="271C1A"/>
                </a:solidFill>
                <a:latin typeface="Rubik Semi-Bold"/>
                <a:ea typeface="Rubik Semi-Bold"/>
                <a:cs typeface="Rubik Semi-Bold"/>
                <a:sym typeface="Rubik Semi-Bold"/>
              </a:rPr>
              <a:t>UNA TRAMPA TRÁGICA Y SÚTIL 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10708850" y="4810125"/>
            <a:ext cx="3108894" cy="6572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54"/>
              </a:lnSpc>
            </a:pPr>
            <a:r>
              <a:rPr lang="en-US" sz="2129" b="1">
                <a:solidFill>
                  <a:srgbClr val="271C1A"/>
                </a:solidFill>
                <a:latin typeface="Rubik Semi-Bold"/>
                <a:ea typeface="Rubik Semi-Bold"/>
                <a:cs typeface="Rubik Semi-Bold"/>
                <a:sym typeface="Rubik Semi-Bold"/>
              </a:rPr>
              <a:t>AL ARRECIAR LAS PRUEBAS... 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7214079" y="4791122"/>
            <a:ext cx="3372402" cy="657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62"/>
              </a:lnSpc>
            </a:pPr>
            <a:r>
              <a:rPr lang="en-US" sz="2135" b="1">
                <a:solidFill>
                  <a:srgbClr val="271C1A"/>
                </a:solidFill>
                <a:latin typeface="Rubik Bold"/>
                <a:ea typeface="Rubik Bold"/>
                <a:cs typeface="Rubik Bold"/>
                <a:sym typeface="Rubik Bold"/>
              </a:rPr>
              <a:t>VIVIENDO EN LA PRESENCIA DE DIOS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3962458" y="4791122"/>
            <a:ext cx="3251621" cy="6762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78"/>
              </a:lnSpc>
            </a:pPr>
            <a:r>
              <a:rPr lang="en-US" sz="2232" b="1">
                <a:solidFill>
                  <a:srgbClr val="271C1A"/>
                </a:solidFill>
                <a:latin typeface="Rubik Bold"/>
                <a:ea typeface="Rubik Bold"/>
                <a:cs typeface="Rubik Bold"/>
                <a:sym typeface="Rubik Bold"/>
              </a:rPr>
              <a:t>PACIENCIA EN LA DEMORA 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4185864" y="3775036"/>
            <a:ext cx="2490362" cy="371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99"/>
              </a:lnSpc>
            </a:pPr>
            <a:r>
              <a:rPr lang="en-US" sz="2499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rPr>
              <a:t>LUNES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7666825" y="3775036"/>
            <a:ext cx="2476050" cy="371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99"/>
              </a:lnSpc>
            </a:pPr>
            <a:r>
              <a:rPr lang="en-US" sz="2499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rPr>
              <a:t>MARTES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11072898" y="3775036"/>
            <a:ext cx="2476050" cy="371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99"/>
              </a:lnSpc>
            </a:pPr>
            <a:r>
              <a:rPr lang="en-US" sz="2499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rPr>
              <a:t>MIERCOLES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14378229" y="3775036"/>
            <a:ext cx="2476050" cy="371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99"/>
              </a:lnSpc>
            </a:pPr>
            <a:r>
              <a:rPr lang="en-US" sz="2499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rPr>
              <a:t>JUEVES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0" y="2067204"/>
            <a:ext cx="18288000" cy="762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70"/>
              </a:lnSpc>
            </a:pPr>
            <a:r>
              <a:rPr lang="en-US" sz="4975" b="1">
                <a:solidFill>
                  <a:srgbClr val="FFFFFF"/>
                </a:solidFill>
                <a:latin typeface="Rubik Semi-Bold"/>
                <a:ea typeface="Rubik Semi-Bold"/>
                <a:cs typeface="Rubik Semi-Bold"/>
                <a:sym typeface="Rubik Semi-Bold"/>
              </a:rPr>
              <a:t>Reverencia por el Omnipotente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6000"/>
                            </p:stCondLst>
                            <p:childTnLst>
                              <p:par>
                                <p:cTn id="56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8000"/>
                            </p:stCondLst>
                            <p:childTnLst>
                              <p:par>
                                <p:cTn id="73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EB3420-4FDE-52FA-65BC-3BD6640218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79D3BC05-FCB7-9000-41D6-616EF5D52183}"/>
              </a:ext>
            </a:extLst>
          </p:cNvPr>
          <p:cNvSpPr/>
          <p:nvPr/>
        </p:nvSpPr>
        <p:spPr>
          <a:xfrm>
            <a:off x="0" y="0"/>
            <a:ext cx="18466736" cy="10447020"/>
          </a:xfrm>
          <a:custGeom>
            <a:avLst/>
            <a:gdLst/>
            <a:ahLst/>
            <a:cxnLst/>
            <a:rect l="l" t="t" r="r" b="b"/>
            <a:pathLst>
              <a:path w="18466736" h="10447020">
                <a:moveTo>
                  <a:pt x="0" y="0"/>
                </a:moveTo>
                <a:lnTo>
                  <a:pt x="18466736" y="0"/>
                </a:lnTo>
                <a:lnTo>
                  <a:pt x="18466736" y="10447020"/>
                </a:lnTo>
                <a:lnTo>
                  <a:pt x="0" y="1044702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8921" b="-8921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65FDFC85-0E9B-864E-BF76-A491EB8AE053}"/>
              </a:ext>
            </a:extLst>
          </p:cNvPr>
          <p:cNvGrpSpPr/>
          <p:nvPr/>
        </p:nvGrpSpPr>
        <p:grpSpPr>
          <a:xfrm rot="-5400000">
            <a:off x="7955014" y="-34222"/>
            <a:ext cx="2556708" cy="18466736"/>
            <a:chOff x="0" y="0"/>
            <a:chExt cx="673372" cy="4863667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F603E42E-A54C-EF81-2CCC-641E2982B79A}"/>
                </a:ext>
              </a:extLst>
            </p:cNvPr>
            <p:cNvSpPr/>
            <p:nvPr/>
          </p:nvSpPr>
          <p:spPr>
            <a:xfrm>
              <a:off x="0" y="0"/>
              <a:ext cx="673372" cy="4863667"/>
            </a:xfrm>
            <a:custGeom>
              <a:avLst/>
              <a:gdLst/>
              <a:ahLst/>
              <a:cxnLst/>
              <a:rect l="l" t="t" r="r" b="b"/>
              <a:pathLst>
                <a:path w="673372" h="4863667">
                  <a:moveTo>
                    <a:pt x="0" y="0"/>
                  </a:moveTo>
                  <a:lnTo>
                    <a:pt x="673372" y="0"/>
                  </a:lnTo>
                  <a:lnTo>
                    <a:pt x="673372" y="4863667"/>
                  </a:lnTo>
                  <a:lnTo>
                    <a:pt x="0" y="4863667"/>
                  </a:lnTo>
                  <a:close/>
                </a:path>
              </a:pathLst>
            </a:custGeom>
            <a:gradFill rotWithShape="1">
              <a:gsLst>
                <a:gs pos="0">
                  <a:srgbClr val="000000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47FCC42F-9578-FEF4-F148-2DA12B36309E}"/>
                </a:ext>
              </a:extLst>
            </p:cNvPr>
            <p:cNvSpPr txBox="1"/>
            <p:nvPr/>
          </p:nvSpPr>
          <p:spPr>
            <a:xfrm>
              <a:off x="0" y="0"/>
              <a:ext cx="673372" cy="48636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6" name="Group 6">
            <a:extLst>
              <a:ext uri="{FF2B5EF4-FFF2-40B4-BE49-F238E27FC236}">
                <a16:creationId xmlns:a16="http://schemas.microsoft.com/office/drawing/2014/main" id="{AAC16FD7-E573-9130-4DBC-6575CC168D16}"/>
              </a:ext>
            </a:extLst>
          </p:cNvPr>
          <p:cNvGrpSpPr/>
          <p:nvPr/>
        </p:nvGrpSpPr>
        <p:grpSpPr>
          <a:xfrm>
            <a:off x="0" y="817589"/>
            <a:ext cx="4733917" cy="847724"/>
            <a:chOff x="0" y="0"/>
            <a:chExt cx="6311889" cy="1130299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B5C61A50-84D6-AF60-E040-5DEE5BE1DE32}"/>
                </a:ext>
              </a:extLst>
            </p:cNvPr>
            <p:cNvSpPr/>
            <p:nvPr/>
          </p:nvSpPr>
          <p:spPr>
            <a:xfrm>
              <a:off x="0" y="0"/>
              <a:ext cx="6311900" cy="1130300"/>
            </a:xfrm>
            <a:custGeom>
              <a:avLst/>
              <a:gdLst/>
              <a:ahLst/>
              <a:cxnLst/>
              <a:rect l="l" t="t" r="r" b="b"/>
              <a:pathLst>
                <a:path w="6311900" h="1130300">
                  <a:moveTo>
                    <a:pt x="0" y="0"/>
                  </a:moveTo>
                  <a:lnTo>
                    <a:pt x="6311900" y="0"/>
                  </a:lnTo>
                  <a:lnTo>
                    <a:pt x="6311900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FEFEFE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8" name="Group 8">
            <a:extLst>
              <a:ext uri="{FF2B5EF4-FFF2-40B4-BE49-F238E27FC236}">
                <a16:creationId xmlns:a16="http://schemas.microsoft.com/office/drawing/2014/main" id="{02D40A93-4ED0-A924-5C0F-14C3C52A5ECE}"/>
              </a:ext>
            </a:extLst>
          </p:cNvPr>
          <p:cNvGrpSpPr/>
          <p:nvPr/>
        </p:nvGrpSpPr>
        <p:grpSpPr>
          <a:xfrm>
            <a:off x="14989949" y="8941925"/>
            <a:ext cx="3118000" cy="1028700"/>
            <a:chOff x="0" y="0"/>
            <a:chExt cx="4157333" cy="1371600"/>
          </a:xfrm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85346CE6-0177-AFD0-E3B2-C91DABF977E3}"/>
                </a:ext>
              </a:extLst>
            </p:cNvPr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35247" b="-35247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10" name="TextBox 10">
            <a:extLst>
              <a:ext uri="{FF2B5EF4-FFF2-40B4-BE49-F238E27FC236}">
                <a16:creationId xmlns:a16="http://schemas.microsoft.com/office/drawing/2014/main" id="{F12AE291-B857-1FED-4544-F7FCF581BDB9}"/>
              </a:ext>
            </a:extLst>
          </p:cNvPr>
          <p:cNvSpPr txBox="1"/>
          <p:nvPr/>
        </p:nvSpPr>
        <p:spPr>
          <a:xfrm>
            <a:off x="50800" y="946189"/>
            <a:ext cx="4632317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271C1A"/>
                </a:solidFill>
                <a:latin typeface="Bw Modelica 1"/>
                <a:ea typeface="Bw Modelica 1"/>
                <a:cs typeface="Bw Modelica 1"/>
                <a:sym typeface="Bw Modelica 1"/>
              </a:rPr>
              <a:t>LECCIÓN 11</a:t>
            </a:r>
          </a:p>
        </p:txBody>
      </p:sp>
      <p:sp>
        <p:nvSpPr>
          <p:cNvPr id="11" name="TextBox 11">
            <a:extLst>
              <a:ext uri="{FF2B5EF4-FFF2-40B4-BE49-F238E27FC236}">
                <a16:creationId xmlns:a16="http://schemas.microsoft.com/office/drawing/2014/main" id="{27D28DA5-C4BC-C8F3-E47E-DD2D2676F709}"/>
              </a:ext>
            </a:extLst>
          </p:cNvPr>
          <p:cNvSpPr txBox="1"/>
          <p:nvPr/>
        </p:nvSpPr>
        <p:spPr>
          <a:xfrm>
            <a:off x="639436" y="4105963"/>
            <a:ext cx="8087362" cy="25574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02"/>
              </a:lnSpc>
            </a:pPr>
            <a:r>
              <a:rPr lang="en-US" sz="5585" dirty="0">
                <a:solidFill>
                  <a:srgbClr val="FEFE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w Modelica 1"/>
                <a:ea typeface="Bw Modelica 1"/>
                <a:cs typeface="Bw Modelica 1"/>
                <a:sym typeface="Bw Modelica 1"/>
              </a:rPr>
              <a:t>VIGILANTES PARA GLORIFICAR </a:t>
            </a:r>
          </a:p>
          <a:p>
            <a:pPr algn="ctr">
              <a:lnSpc>
                <a:spcPts val="6703"/>
              </a:lnSpc>
              <a:spcBef>
                <a:spcPct val="0"/>
              </a:spcBef>
            </a:pPr>
            <a:r>
              <a:rPr lang="en-US" sz="5585" dirty="0">
                <a:solidFill>
                  <a:srgbClr val="FEFE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w Modelica 1"/>
                <a:ea typeface="Bw Modelica 1"/>
                <a:cs typeface="Bw Modelica 1"/>
                <a:sym typeface="Bw Modelica 1"/>
              </a:rPr>
              <a:t>A DIOS</a:t>
            </a:r>
          </a:p>
        </p:txBody>
      </p:sp>
    </p:spTree>
    <p:extLst>
      <p:ext uri="{BB962C8B-B14F-4D97-AF65-F5344CB8AC3E}">
        <p14:creationId xmlns:p14="http://schemas.microsoft.com/office/powerpoint/2010/main" val="309381883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702941" y="4219564"/>
            <a:ext cx="15398833" cy="6067436"/>
          </a:xfrm>
          <a:custGeom>
            <a:avLst/>
            <a:gdLst/>
            <a:ahLst/>
            <a:cxnLst/>
            <a:rect l="l" t="t" r="r" b="b"/>
            <a:pathLst>
              <a:path w="15398833" h="6067436">
                <a:moveTo>
                  <a:pt x="0" y="0"/>
                </a:moveTo>
                <a:lnTo>
                  <a:pt x="15398833" y="0"/>
                </a:lnTo>
                <a:lnTo>
                  <a:pt x="15398833" y="6067436"/>
                </a:lnTo>
                <a:lnTo>
                  <a:pt x="0" y="606743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5549" b="-35549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 rot="-5400000">
            <a:off x="7932296" y="-68704"/>
            <a:ext cx="2423407" cy="18288000"/>
            <a:chOff x="0" y="0"/>
            <a:chExt cx="638264" cy="481659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38264" cy="4816592"/>
            </a:xfrm>
            <a:custGeom>
              <a:avLst/>
              <a:gdLst/>
              <a:ahLst/>
              <a:cxnLst/>
              <a:rect l="l" t="t" r="r" b="b"/>
              <a:pathLst>
                <a:path w="638264" h="4816592">
                  <a:moveTo>
                    <a:pt x="0" y="0"/>
                  </a:moveTo>
                  <a:lnTo>
                    <a:pt x="638264" y="0"/>
                  </a:lnTo>
                  <a:lnTo>
                    <a:pt x="638264" y="4816592"/>
                  </a:lnTo>
                  <a:lnTo>
                    <a:pt x="0" y="4816592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0"/>
              <a:ext cx="638264" cy="48165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0" y="1028700"/>
            <a:ext cx="4733917" cy="847724"/>
            <a:chOff x="0" y="0"/>
            <a:chExt cx="6311889" cy="113029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11900" cy="1130300"/>
            </a:xfrm>
            <a:custGeom>
              <a:avLst/>
              <a:gdLst/>
              <a:ahLst/>
              <a:cxnLst/>
              <a:rect l="l" t="t" r="r" b="b"/>
              <a:pathLst>
                <a:path w="6311900" h="1130300">
                  <a:moveTo>
                    <a:pt x="0" y="0"/>
                  </a:moveTo>
                  <a:lnTo>
                    <a:pt x="6311900" y="0"/>
                  </a:lnTo>
                  <a:lnTo>
                    <a:pt x="6311900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5068508" y="8862778"/>
            <a:ext cx="2790780" cy="791044"/>
            <a:chOff x="0" y="0"/>
            <a:chExt cx="3721040" cy="105472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721100" cy="1054735"/>
            </a:xfrm>
            <a:custGeom>
              <a:avLst/>
              <a:gdLst/>
              <a:ahLst/>
              <a:cxnLst/>
              <a:rect l="l" t="t" r="r" b="b"/>
              <a:pathLst>
                <a:path w="3721100" h="1054735">
                  <a:moveTo>
                    <a:pt x="0" y="0"/>
                  </a:moveTo>
                  <a:lnTo>
                    <a:pt x="3721100" y="0"/>
                  </a:lnTo>
                  <a:lnTo>
                    <a:pt x="3721100" y="1054735"/>
                  </a:lnTo>
                  <a:lnTo>
                    <a:pt x="0" y="10547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49223" r="1" b="-49222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50800" y="1157300"/>
            <a:ext cx="4632317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FFFFF"/>
                </a:solidFill>
                <a:latin typeface="Bw Modelica 1"/>
                <a:ea typeface="Bw Modelica 1"/>
                <a:cs typeface="Bw Modelica 1"/>
                <a:sym typeface="Bw Modelica 1"/>
              </a:rPr>
              <a:t> DOMINGO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5287475" y="1104909"/>
            <a:ext cx="12236164" cy="6857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50"/>
              </a:lnSpc>
            </a:pPr>
            <a:r>
              <a:rPr lang="en-US" sz="4458">
                <a:solidFill>
                  <a:srgbClr val="271C1A"/>
                </a:solidFill>
                <a:latin typeface="Bw Modelica 1"/>
                <a:ea typeface="Bw Modelica 1"/>
                <a:cs typeface="Bw Modelica 1"/>
                <a:sym typeface="Bw Modelica 1"/>
              </a:rPr>
              <a:t>DOS CLASES 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354937" y="2428880"/>
            <a:ext cx="17168702" cy="11786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52"/>
              </a:lnSpc>
            </a:pP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a.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Describa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el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escenario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complejo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que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pronto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acontecerá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. </a:t>
            </a:r>
            <a:b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</a:br>
            <a:r>
              <a:rPr lang="en-US" sz="2400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Sofonías</a:t>
            </a:r>
            <a:r>
              <a:rPr lang="en-US" sz="2400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1:14–18.</a:t>
            </a:r>
            <a:endParaRPr lang="en-US" sz="4043" dirty="0">
              <a:solidFill>
                <a:srgbClr val="000000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2999"/>
            </a:blip>
            <a:stretch>
              <a:fillRect t="-9259" b="-9259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>
            <a:off x="0" y="1028700"/>
            <a:ext cx="4733917" cy="847724"/>
            <a:chOff x="0" y="0"/>
            <a:chExt cx="6311889" cy="113029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311900" cy="1130300"/>
            </a:xfrm>
            <a:custGeom>
              <a:avLst/>
              <a:gdLst/>
              <a:ahLst/>
              <a:cxnLst/>
              <a:rect l="l" t="t" r="r" b="b"/>
              <a:pathLst>
                <a:path w="6311900" h="1130300">
                  <a:moveTo>
                    <a:pt x="0" y="0"/>
                  </a:moveTo>
                  <a:lnTo>
                    <a:pt x="6311900" y="0"/>
                  </a:lnTo>
                  <a:lnTo>
                    <a:pt x="6311900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5040749" y="8743950"/>
            <a:ext cx="3118000" cy="1028700"/>
            <a:chOff x="0" y="0"/>
            <a:chExt cx="4157333" cy="13716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35247" b="-35247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50800" y="1157300"/>
            <a:ext cx="4632317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FFFFF"/>
                </a:solidFill>
                <a:latin typeface="Bw Modelica 1"/>
                <a:ea typeface="Bw Modelica 1"/>
                <a:cs typeface="Bw Modelica 1"/>
                <a:sym typeface="Bw Modelica 1"/>
              </a:rPr>
              <a:t>LUNES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431729" y="6243225"/>
            <a:ext cx="17424541" cy="12287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52"/>
              </a:lnSpc>
            </a:pPr>
            <a:r>
              <a:rPr lang="en-US" sz="4043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a. ¿</a:t>
            </a:r>
            <a:r>
              <a:rPr lang="en-US" sz="4043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Cuál</a:t>
            </a:r>
            <a:r>
              <a:rPr lang="en-US" sz="4043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es la clave para </a:t>
            </a:r>
            <a:r>
              <a:rPr lang="en-US" sz="4043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obtener</a:t>
            </a:r>
            <a:r>
              <a:rPr lang="en-US" sz="4043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la </a:t>
            </a:r>
            <a:r>
              <a:rPr lang="en-US" sz="4043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protección</a:t>
            </a:r>
            <a:r>
              <a:rPr lang="en-US" sz="4043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de Dios </a:t>
            </a:r>
            <a:r>
              <a:rPr lang="en-US" sz="4043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en</a:t>
            </a:r>
            <a:r>
              <a:rPr lang="en-US" sz="4043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la crisis </a:t>
            </a:r>
            <a:r>
              <a:rPr lang="en-US" sz="4043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que</a:t>
            </a:r>
            <a:r>
              <a:rPr lang="en-US" sz="4043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se </a:t>
            </a:r>
            <a:r>
              <a:rPr lang="en-US" sz="4043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avecina</a:t>
            </a:r>
            <a:r>
              <a:rPr lang="en-US" sz="4043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? </a:t>
            </a:r>
            <a:r>
              <a:rPr lang="en-US" sz="2000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Sofonías</a:t>
            </a:r>
            <a:r>
              <a:rPr lang="en-US" sz="2000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2:1–3, 15; 2 </a:t>
            </a:r>
            <a:r>
              <a:rPr lang="en-US" sz="2000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Corintios</a:t>
            </a:r>
            <a:r>
              <a:rPr lang="en-US" sz="2000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7:1.</a:t>
            </a:r>
            <a:endParaRPr lang="en-US" sz="4043" dirty="0">
              <a:solidFill>
                <a:srgbClr val="271C1A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6444157" y="1285831"/>
            <a:ext cx="9468383" cy="5905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31"/>
              </a:lnSpc>
            </a:pPr>
            <a:r>
              <a:rPr lang="en-US" sz="3860">
                <a:solidFill>
                  <a:srgbClr val="271C1A"/>
                </a:solidFill>
                <a:latin typeface="Bw Modelica 1"/>
                <a:ea typeface="Bw Modelica 1"/>
                <a:cs typeface="Bw Modelica 1"/>
                <a:sym typeface="Bw Modelica 1"/>
              </a:rPr>
              <a:t>CUIDADO Y PROTECCIÓN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1028700"/>
            <a:ext cx="4378864" cy="847724"/>
            <a:chOff x="0" y="0"/>
            <a:chExt cx="5838486" cy="113029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838407" cy="1130300"/>
            </a:xfrm>
            <a:custGeom>
              <a:avLst/>
              <a:gdLst/>
              <a:ahLst/>
              <a:cxnLst/>
              <a:rect l="l" t="t" r="r" b="b"/>
              <a:pathLst>
                <a:path w="5838407" h="1130300">
                  <a:moveTo>
                    <a:pt x="0" y="0"/>
                  </a:moveTo>
                  <a:lnTo>
                    <a:pt x="5838407" y="0"/>
                  </a:lnTo>
                  <a:lnTo>
                    <a:pt x="5838407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5068508" y="8862778"/>
            <a:ext cx="2790780" cy="791044"/>
            <a:chOff x="0" y="0"/>
            <a:chExt cx="3721040" cy="105472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721100" cy="1054735"/>
            </a:xfrm>
            <a:custGeom>
              <a:avLst/>
              <a:gdLst/>
              <a:ahLst/>
              <a:cxnLst/>
              <a:rect l="l" t="t" r="r" b="b"/>
              <a:pathLst>
                <a:path w="3721100" h="1054735">
                  <a:moveTo>
                    <a:pt x="0" y="0"/>
                  </a:moveTo>
                  <a:lnTo>
                    <a:pt x="3721100" y="0"/>
                  </a:lnTo>
                  <a:lnTo>
                    <a:pt x="3721100" y="1054735"/>
                  </a:lnTo>
                  <a:lnTo>
                    <a:pt x="0" y="10547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49223" r="1" b="-49222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6" name="Freeform 6"/>
          <p:cNvSpPr/>
          <p:nvPr/>
        </p:nvSpPr>
        <p:spPr>
          <a:xfrm>
            <a:off x="332303" y="3076148"/>
            <a:ext cx="9234008" cy="5146146"/>
          </a:xfrm>
          <a:custGeom>
            <a:avLst/>
            <a:gdLst/>
            <a:ahLst/>
            <a:cxnLst/>
            <a:rect l="l" t="t" r="r" b="b"/>
            <a:pathLst>
              <a:path w="9234008" h="5146146">
                <a:moveTo>
                  <a:pt x="0" y="0"/>
                </a:moveTo>
                <a:lnTo>
                  <a:pt x="9234008" y="0"/>
                </a:lnTo>
                <a:lnTo>
                  <a:pt x="9234008" y="5146146"/>
                </a:lnTo>
                <a:lnTo>
                  <a:pt x="0" y="514614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9604" r="-9604"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7" name="TextBox 7"/>
          <p:cNvSpPr txBox="1"/>
          <p:nvPr/>
        </p:nvSpPr>
        <p:spPr>
          <a:xfrm>
            <a:off x="50800" y="1157300"/>
            <a:ext cx="4328064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EFEFE"/>
                </a:solidFill>
                <a:latin typeface="Bw Modelica 1"/>
                <a:ea typeface="Bw Modelica 1"/>
                <a:cs typeface="Bw Modelica 1"/>
                <a:sym typeface="Bw Modelica 1"/>
              </a:rPr>
              <a:t>LUNES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9710987" y="3456493"/>
            <a:ext cx="8148301" cy="46510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47"/>
              </a:lnSpc>
              <a:spcBef>
                <a:spcPct val="0"/>
              </a:spcBef>
            </a:pPr>
            <a:r>
              <a:rPr lang="en-US" sz="5122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b. En </a:t>
            </a:r>
            <a:r>
              <a:rPr lang="en-US" sz="5122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contraste</a:t>
            </a:r>
            <a:r>
              <a:rPr lang="en-US" sz="5122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con </a:t>
            </a:r>
            <a:r>
              <a:rPr lang="en-US" sz="5122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quienes</a:t>
            </a:r>
            <a:r>
              <a:rPr lang="en-US" sz="5122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5122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tienen</a:t>
            </a:r>
            <a:r>
              <a:rPr lang="en-US" sz="5122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solo </a:t>
            </a:r>
            <a:r>
              <a:rPr lang="en-US" sz="5122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una</a:t>
            </a:r>
            <a:r>
              <a:rPr lang="en-US" sz="5122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5122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profesión</a:t>
            </a:r>
            <a:r>
              <a:rPr lang="en-US" sz="5122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superficial, ¿</a:t>
            </a:r>
            <a:r>
              <a:rPr lang="en-US" sz="5122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qué</a:t>
            </a:r>
            <a:r>
              <a:rPr lang="en-US" sz="5122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5122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caracteriza</a:t>
            </a:r>
            <a:r>
              <a:rPr lang="en-US" sz="5122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a </a:t>
            </a:r>
            <a:r>
              <a:rPr lang="en-US" sz="5122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los</a:t>
            </a:r>
            <a:r>
              <a:rPr lang="en-US" sz="5122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5122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fieles</a:t>
            </a:r>
            <a:r>
              <a:rPr lang="en-US" sz="5122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5122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creyentes</a:t>
            </a:r>
            <a:r>
              <a:rPr lang="en-US" sz="5122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de Dios? </a:t>
            </a:r>
            <a:r>
              <a:rPr lang="en-US" sz="2800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Sofonías</a:t>
            </a:r>
            <a:r>
              <a:rPr lang="en-US" sz="2800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3:1–4, 12, 13.</a:t>
            </a:r>
            <a:endParaRPr lang="en-US" sz="5122" dirty="0">
              <a:solidFill>
                <a:srgbClr val="302924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1028700"/>
            <a:ext cx="4733917" cy="847724"/>
            <a:chOff x="0" y="0"/>
            <a:chExt cx="6311889" cy="113029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11900" cy="1130300"/>
            </a:xfrm>
            <a:custGeom>
              <a:avLst/>
              <a:gdLst/>
              <a:ahLst/>
              <a:cxnLst/>
              <a:rect l="l" t="t" r="r" b="b"/>
              <a:pathLst>
                <a:path w="6311900" h="1130300">
                  <a:moveTo>
                    <a:pt x="0" y="0"/>
                  </a:moveTo>
                  <a:lnTo>
                    <a:pt x="6311900" y="0"/>
                  </a:lnTo>
                  <a:lnTo>
                    <a:pt x="6311900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5040749" y="8743950"/>
            <a:ext cx="3118000" cy="1028700"/>
            <a:chOff x="0" y="0"/>
            <a:chExt cx="4157333" cy="13716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35247" b="-35247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6" name="Freeform 6"/>
          <p:cNvSpPr/>
          <p:nvPr/>
        </p:nvSpPr>
        <p:spPr>
          <a:xfrm>
            <a:off x="0" y="4385683"/>
            <a:ext cx="18297525" cy="5901317"/>
          </a:xfrm>
          <a:custGeom>
            <a:avLst/>
            <a:gdLst/>
            <a:ahLst/>
            <a:cxnLst/>
            <a:rect l="l" t="t" r="r" b="b"/>
            <a:pathLst>
              <a:path w="18297525" h="5901317">
                <a:moveTo>
                  <a:pt x="0" y="0"/>
                </a:moveTo>
                <a:lnTo>
                  <a:pt x="18297525" y="0"/>
                </a:lnTo>
                <a:lnTo>
                  <a:pt x="18297525" y="5901317"/>
                </a:lnTo>
                <a:lnTo>
                  <a:pt x="0" y="590131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29876" b="-76829"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7" name="TextBox 7"/>
          <p:cNvSpPr txBox="1"/>
          <p:nvPr/>
        </p:nvSpPr>
        <p:spPr>
          <a:xfrm>
            <a:off x="50800" y="1157300"/>
            <a:ext cx="4632317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FFFFF"/>
                </a:solidFill>
                <a:latin typeface="Bw Modelica 1"/>
                <a:ea typeface="Bw Modelica 1"/>
                <a:cs typeface="Bw Modelica 1"/>
                <a:sym typeface="Bw Modelica 1"/>
              </a:rPr>
              <a:t>LUNES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5456461" y="823910"/>
            <a:ext cx="12071954" cy="18383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52"/>
              </a:lnSpc>
            </a:pP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c. ¿Cómo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Sofonías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revela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la gran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esperanza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y la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misión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en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favor del pueblo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fiel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de Dios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en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todo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el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mundo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? </a:t>
            </a:r>
            <a:r>
              <a:rPr lang="en-US" sz="2000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Sofonías</a:t>
            </a:r>
            <a:r>
              <a:rPr lang="en-US" sz="2000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3:14–16.</a:t>
            </a:r>
            <a:endParaRPr lang="en-US" sz="4043" dirty="0">
              <a:solidFill>
                <a:srgbClr val="000000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0999"/>
            </a:blip>
            <a:stretch>
              <a:fillRect l="-10160" r="-10160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 rot="-5400000">
            <a:off x="7916296" y="-263440"/>
            <a:ext cx="2634144" cy="18466736"/>
            <a:chOff x="0" y="0"/>
            <a:chExt cx="693766" cy="48636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93766" cy="4863667"/>
            </a:xfrm>
            <a:custGeom>
              <a:avLst/>
              <a:gdLst/>
              <a:ahLst/>
              <a:cxnLst/>
              <a:rect l="l" t="t" r="r" b="b"/>
              <a:pathLst>
                <a:path w="693766" h="4863667">
                  <a:moveTo>
                    <a:pt x="0" y="0"/>
                  </a:moveTo>
                  <a:lnTo>
                    <a:pt x="693766" y="0"/>
                  </a:lnTo>
                  <a:lnTo>
                    <a:pt x="693766" y="4863667"/>
                  </a:lnTo>
                  <a:lnTo>
                    <a:pt x="0" y="4863667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0"/>
              <a:ext cx="693766" cy="48636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0" y="1028700"/>
            <a:ext cx="4441559" cy="847724"/>
            <a:chOff x="0" y="0"/>
            <a:chExt cx="5922079" cy="113029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5922137" cy="1130300"/>
            </a:xfrm>
            <a:custGeom>
              <a:avLst/>
              <a:gdLst/>
              <a:ahLst/>
              <a:cxnLst/>
              <a:rect l="l" t="t" r="r" b="b"/>
              <a:pathLst>
                <a:path w="5922137" h="1130300">
                  <a:moveTo>
                    <a:pt x="0" y="0"/>
                  </a:moveTo>
                  <a:lnTo>
                    <a:pt x="5922137" y="0"/>
                  </a:lnTo>
                  <a:lnTo>
                    <a:pt x="5922137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5040749" y="8743950"/>
            <a:ext cx="3118000" cy="1028700"/>
            <a:chOff x="0" y="0"/>
            <a:chExt cx="4157333" cy="13716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35247" b="-35247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5187225" y="1028700"/>
            <a:ext cx="12072075" cy="6190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35"/>
              </a:lnSpc>
            </a:pPr>
            <a:r>
              <a:rPr lang="en-US" sz="4112">
                <a:solidFill>
                  <a:srgbClr val="271C1A"/>
                </a:solidFill>
                <a:latin typeface="Bw Modelica 1"/>
                <a:ea typeface="Bw Modelica 1"/>
                <a:cs typeface="Bw Modelica 1"/>
                <a:sym typeface="Bw Modelica 1"/>
              </a:rPr>
              <a:t>CONSUELO PARA LOS POCOS FIELES 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028700" y="4567253"/>
            <a:ext cx="16482151" cy="22288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97"/>
              </a:lnSpc>
              <a:spcBef>
                <a:spcPct val="0"/>
              </a:spcBef>
            </a:pPr>
            <a:r>
              <a:rPr lang="en-US" sz="4914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a. ¿</a:t>
            </a:r>
            <a:r>
              <a:rPr lang="en-US" sz="4914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Qué</a:t>
            </a:r>
            <a:r>
              <a:rPr lang="en-US" sz="4914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914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descripciones</a:t>
            </a:r>
            <a:r>
              <a:rPr lang="en-US" sz="4914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914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revelan</a:t>
            </a:r>
            <a:r>
              <a:rPr lang="en-US" sz="4914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la </a:t>
            </a:r>
            <a:r>
              <a:rPr lang="en-US" sz="4914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profundidad</a:t>
            </a:r>
            <a:r>
              <a:rPr lang="en-US" sz="4914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del amor de Dios </a:t>
            </a:r>
            <a:r>
              <a:rPr lang="en-US" sz="4914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por</a:t>
            </a:r>
            <a:r>
              <a:rPr lang="en-US" sz="4914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sus </a:t>
            </a:r>
            <a:r>
              <a:rPr lang="en-US" sz="4914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hijos</a:t>
            </a:r>
            <a:r>
              <a:rPr lang="en-US" sz="4914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, y </a:t>
            </a:r>
            <a:r>
              <a:rPr lang="en-US" sz="4914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cómo</a:t>
            </a:r>
            <a:r>
              <a:rPr lang="en-US" sz="4914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914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hemos</a:t>
            </a:r>
            <a:r>
              <a:rPr lang="en-US" sz="4914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de </a:t>
            </a:r>
            <a:r>
              <a:rPr lang="en-US" sz="4914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reflejarlo</a:t>
            </a:r>
            <a:r>
              <a:rPr lang="en-US" sz="4914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? </a:t>
            </a:r>
            <a:r>
              <a:rPr lang="en-US" sz="2400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Sofonías</a:t>
            </a:r>
            <a:r>
              <a:rPr lang="en-US" sz="2400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3:17; 2 </a:t>
            </a:r>
            <a:r>
              <a:rPr lang="en-US" sz="2400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Corintios</a:t>
            </a:r>
            <a:r>
              <a:rPr lang="en-US" sz="2400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1:3–4.</a:t>
            </a:r>
            <a:endParaRPr lang="en-US" sz="4914" dirty="0">
              <a:solidFill>
                <a:srgbClr val="271C1A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50800" y="1157300"/>
            <a:ext cx="4339959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EFEFE"/>
                </a:solidFill>
                <a:latin typeface="Bw Modelica 1"/>
                <a:ea typeface="Bw Modelica 1"/>
                <a:cs typeface="Bw Modelica 1"/>
                <a:sym typeface="Bw Modelica 1"/>
              </a:rPr>
              <a:t>MARTES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600284" y="0"/>
            <a:ext cx="7763916" cy="10287000"/>
          </a:xfrm>
          <a:custGeom>
            <a:avLst/>
            <a:gdLst/>
            <a:ahLst/>
            <a:cxnLst/>
            <a:rect l="l" t="t" r="r" b="b"/>
            <a:pathLst>
              <a:path w="7763916" h="10287000">
                <a:moveTo>
                  <a:pt x="0" y="0"/>
                </a:moveTo>
                <a:lnTo>
                  <a:pt x="7763916" y="0"/>
                </a:lnTo>
                <a:lnTo>
                  <a:pt x="7763916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3313" r="-23313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>
            <a:off x="10487930" y="0"/>
            <a:ext cx="3600450" cy="10287000"/>
            <a:chOff x="0" y="0"/>
            <a:chExt cx="948267" cy="27093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948267" cy="2709333"/>
            </a:xfrm>
            <a:custGeom>
              <a:avLst/>
              <a:gdLst/>
              <a:ahLst/>
              <a:cxnLst/>
              <a:rect l="l" t="t" r="r" b="b"/>
              <a:pathLst>
                <a:path w="948267" h="2709333">
                  <a:moveTo>
                    <a:pt x="0" y="0"/>
                  </a:moveTo>
                  <a:lnTo>
                    <a:pt x="948267" y="0"/>
                  </a:lnTo>
                  <a:lnTo>
                    <a:pt x="948267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0"/>
              <a:ext cx="948267" cy="27093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0524084" y="0"/>
            <a:ext cx="3600450" cy="10287000"/>
            <a:chOff x="0" y="0"/>
            <a:chExt cx="948267" cy="270933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948267" cy="2709333"/>
            </a:xfrm>
            <a:custGeom>
              <a:avLst/>
              <a:gdLst/>
              <a:ahLst/>
              <a:cxnLst/>
              <a:rect l="l" t="t" r="r" b="b"/>
              <a:pathLst>
                <a:path w="948267" h="2709333">
                  <a:moveTo>
                    <a:pt x="0" y="0"/>
                  </a:moveTo>
                  <a:lnTo>
                    <a:pt x="948267" y="0"/>
                  </a:lnTo>
                  <a:lnTo>
                    <a:pt x="948267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0"/>
              <a:ext cx="948267" cy="27093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0487930" y="0"/>
            <a:ext cx="2745885" cy="10287000"/>
            <a:chOff x="0" y="0"/>
            <a:chExt cx="723196" cy="2709333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723196" cy="2709333"/>
            </a:xfrm>
            <a:custGeom>
              <a:avLst/>
              <a:gdLst/>
              <a:ahLst/>
              <a:cxnLst/>
              <a:rect l="l" t="t" r="r" b="b"/>
              <a:pathLst>
                <a:path w="723196" h="2709333">
                  <a:moveTo>
                    <a:pt x="0" y="0"/>
                  </a:moveTo>
                  <a:lnTo>
                    <a:pt x="723196" y="0"/>
                  </a:lnTo>
                  <a:lnTo>
                    <a:pt x="723196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0"/>
              <a:ext cx="723196" cy="27093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0" y="1028700"/>
            <a:ext cx="4733917" cy="847724"/>
            <a:chOff x="0" y="0"/>
            <a:chExt cx="6311889" cy="1130299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311900" cy="1130300"/>
            </a:xfrm>
            <a:custGeom>
              <a:avLst/>
              <a:gdLst/>
              <a:ahLst/>
              <a:cxnLst/>
              <a:rect l="l" t="t" r="r" b="b"/>
              <a:pathLst>
                <a:path w="6311900" h="1130300">
                  <a:moveTo>
                    <a:pt x="0" y="0"/>
                  </a:moveTo>
                  <a:lnTo>
                    <a:pt x="6311900" y="0"/>
                  </a:lnTo>
                  <a:lnTo>
                    <a:pt x="6311900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50800" y="1157300"/>
            <a:ext cx="4632317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FFFFF"/>
                </a:solidFill>
                <a:latin typeface="Bw Modelica 1"/>
                <a:ea typeface="Bw Modelica 1"/>
                <a:cs typeface="Bw Modelica 1"/>
                <a:sym typeface="Bw Modelica 1"/>
              </a:rPr>
              <a:t>MARTES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303279" y="4594420"/>
            <a:ext cx="11557594" cy="24479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52"/>
              </a:lnSpc>
            </a:pP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b.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Amplíe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más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sobre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el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tierno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cuidado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de Dios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por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sus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hijos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perseguidos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porque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rehúsan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quebrantar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Su ley de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libertad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. </a:t>
            </a:r>
            <a:b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</a:br>
            <a:r>
              <a:rPr lang="en-US" sz="2400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Sofonías</a:t>
            </a:r>
            <a:r>
              <a:rPr lang="en-US" sz="2400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3:18–20; Ezequiel 9:3–4.</a:t>
            </a:r>
            <a:endParaRPr lang="en-US" sz="4043" dirty="0">
              <a:solidFill>
                <a:srgbClr val="000000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  <p:grpSp>
        <p:nvGrpSpPr>
          <p:cNvPr id="16" name="Group 16"/>
          <p:cNvGrpSpPr/>
          <p:nvPr/>
        </p:nvGrpSpPr>
        <p:grpSpPr>
          <a:xfrm>
            <a:off x="15040749" y="8743950"/>
            <a:ext cx="3118000" cy="1028700"/>
            <a:chOff x="0" y="0"/>
            <a:chExt cx="4157333" cy="13716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35247" b="-35247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320</Words>
  <Application>Microsoft Office PowerPoint</Application>
  <PresentationFormat>Personalizado</PresentationFormat>
  <Paragraphs>45</Paragraphs>
  <Slides>14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14</vt:i4>
      </vt:variant>
    </vt:vector>
  </HeadingPairs>
  <TitlesOfParts>
    <vt:vector size="23" baseType="lpstr">
      <vt:lpstr>Bw Modelica 1</vt:lpstr>
      <vt:lpstr>Calibri</vt:lpstr>
      <vt:lpstr>Arial</vt:lpstr>
      <vt:lpstr>Bw Modelica 2</vt:lpstr>
      <vt:lpstr>Rubik Bold</vt:lpstr>
      <vt:lpstr>Rubik</vt:lpstr>
      <vt:lpstr>Rubik Semi-Bold</vt:lpstr>
      <vt:lpstr>Arimo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 Point Lección  11, Marzo 14 de 2026</dc:title>
  <cp:lastModifiedBy>Asosur Tesorería</cp:lastModifiedBy>
  <cp:revision>3</cp:revision>
  <dcterms:created xsi:type="dcterms:W3CDTF">2006-08-16T00:00:00Z</dcterms:created>
  <dcterms:modified xsi:type="dcterms:W3CDTF">2026-03-13T22:04:57Z</dcterms:modified>
  <dc:identifier>DAHD3XI9Fgc</dc:identifier>
</cp:coreProperties>
</file>