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76" r:id="rId4"/>
    <p:sldId id="27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</p:sldIdLst>
  <p:sldSz cx="18288000" cy="10287000"/>
  <p:notesSz cx="6858000" cy="9144000"/>
  <p:embeddedFontLst>
    <p:embeddedFont>
      <p:font typeface="Arimo" panose="020B0604020202020204" charset="0"/>
      <p:regular r:id="rId18"/>
    </p:embeddedFont>
    <p:embeddedFont>
      <p:font typeface="Bw Modelica 1" panose="020B0604020202020204" charset="0"/>
      <p:regular r:id="rId19"/>
    </p:embeddedFont>
    <p:embeddedFont>
      <p:font typeface="Bw Modelica 2" panose="020B0604020202020204" charset="0"/>
      <p:regular r:id="rId20"/>
    </p:embeddedFont>
    <p:embeddedFont>
      <p:font typeface="Rubik" panose="020B0604020202020204" charset="-79"/>
      <p:regular r:id="rId21"/>
    </p:embeddedFont>
    <p:embeddedFont>
      <p:font typeface="Rubik Bold" panose="020B0604020202020204" charset="-79"/>
      <p:regular r:id="rId22"/>
    </p:embeddedFont>
    <p:embeddedFont>
      <p:font typeface="Rubik Semi-Bold" panose="020B0604020202020204" charset="-79"/>
      <p:regular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65" d="100"/>
          <a:sy n="65" d="100"/>
        </p:scale>
        <p:origin x="1074" y="28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466736" cy="10447020"/>
          </a:xfrm>
          <a:custGeom>
            <a:avLst/>
            <a:gdLst/>
            <a:ahLst/>
            <a:cxnLst/>
            <a:rect l="l" t="t" r="r" b="b"/>
            <a:pathLst>
              <a:path w="18466736" h="10447020">
                <a:moveTo>
                  <a:pt x="18466736" y="0"/>
                </a:moveTo>
                <a:lnTo>
                  <a:pt x="0" y="0"/>
                </a:lnTo>
                <a:lnTo>
                  <a:pt x="0" y="10447020"/>
                </a:lnTo>
                <a:lnTo>
                  <a:pt x="18466736" y="10447020"/>
                </a:lnTo>
                <a:lnTo>
                  <a:pt x="18466736" y="0"/>
                </a:lnTo>
                <a:close/>
              </a:path>
            </a:pathLst>
          </a:custGeom>
          <a:blipFill>
            <a:blip r:embed="rId2"/>
            <a:stretch>
              <a:fillRect b="-29849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 rot="-5400000">
            <a:off x="7421552" y="-567685"/>
            <a:ext cx="3623633" cy="18466736"/>
            <a:chOff x="0" y="0"/>
            <a:chExt cx="954372" cy="48636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54372" cy="4863667"/>
            </a:xfrm>
            <a:custGeom>
              <a:avLst/>
              <a:gdLst/>
              <a:ahLst/>
              <a:cxnLst/>
              <a:rect l="l" t="t" r="r" b="b"/>
              <a:pathLst>
                <a:path w="954372" h="4863667">
                  <a:moveTo>
                    <a:pt x="0" y="0"/>
                  </a:moveTo>
                  <a:lnTo>
                    <a:pt x="954372" y="0"/>
                  </a:lnTo>
                  <a:lnTo>
                    <a:pt x="954372" y="4863667"/>
                  </a:lnTo>
                  <a:lnTo>
                    <a:pt x="0" y="4863667"/>
                  </a:lnTo>
                  <a:close/>
                </a:path>
              </a:pathLst>
            </a:custGeom>
            <a:gradFill rotWithShape="1">
              <a:gsLst>
                <a:gs pos="0">
                  <a:srgbClr val="000000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954372" cy="48636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817589"/>
            <a:ext cx="4733917" cy="847724"/>
            <a:chOff x="0" y="0"/>
            <a:chExt cx="6311889" cy="11302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4989949" y="8941925"/>
            <a:ext cx="3118000" cy="1028700"/>
            <a:chOff x="0" y="0"/>
            <a:chExt cx="4157333" cy="13716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50800" y="946189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LECCIÓN 5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-112867" y="5494884"/>
            <a:ext cx="10234048" cy="12953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59"/>
              </a:lnSpc>
              <a:spcBef>
                <a:spcPct val="0"/>
              </a:spcBef>
            </a:pPr>
            <a:r>
              <a:rPr lang="en-US" sz="4299" dirty="0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JOEL: UN MENSAJERO </a:t>
            </a:r>
            <a:r>
              <a:rPr lang="en-US" sz="4299" dirty="0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1"/>
                <a:ea typeface="Bw Modelica 1"/>
                <a:cs typeface="Bw Modelica 1"/>
                <a:sym typeface="Bw Modelica 1"/>
              </a:rPr>
              <a:t>CONSAGRADO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0600284" y="0"/>
            <a:ext cx="7763916" cy="10287000"/>
          </a:xfrm>
          <a:custGeom>
            <a:avLst/>
            <a:gdLst/>
            <a:ahLst/>
            <a:cxnLst/>
            <a:rect l="l" t="t" r="r" b="b"/>
            <a:pathLst>
              <a:path w="7763916" h="10287000">
                <a:moveTo>
                  <a:pt x="7763916" y="0"/>
                </a:moveTo>
                <a:lnTo>
                  <a:pt x="0" y="0"/>
                </a:lnTo>
                <a:lnTo>
                  <a:pt x="0" y="10287000"/>
                </a:lnTo>
                <a:lnTo>
                  <a:pt x="7763916" y="10287000"/>
                </a:lnTo>
                <a:lnTo>
                  <a:pt x="7763916" y="0"/>
                </a:lnTo>
                <a:close/>
              </a:path>
            </a:pathLst>
          </a:custGeom>
          <a:blipFill>
            <a:blip r:embed="rId2"/>
            <a:stretch>
              <a:fillRect l="-37120" r="-61626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10487930" y="0"/>
            <a:ext cx="3600450" cy="10287000"/>
            <a:chOff x="0" y="0"/>
            <a:chExt cx="948267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524084" y="0"/>
            <a:ext cx="3600450" cy="10287000"/>
            <a:chOff x="0" y="0"/>
            <a:chExt cx="948267" cy="270933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487930" y="0"/>
            <a:ext cx="2745885" cy="10287000"/>
            <a:chOff x="0" y="0"/>
            <a:chExt cx="723196" cy="270933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723196" cy="2709333"/>
            </a:xfrm>
            <a:custGeom>
              <a:avLst/>
              <a:gdLst/>
              <a:ahLst/>
              <a:cxnLst/>
              <a:rect l="l" t="t" r="r" b="b"/>
              <a:pathLst>
                <a:path w="723196" h="2709333">
                  <a:moveTo>
                    <a:pt x="0" y="0"/>
                  </a:moveTo>
                  <a:lnTo>
                    <a:pt x="723196" y="0"/>
                  </a:lnTo>
                  <a:lnTo>
                    <a:pt x="723196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0"/>
              <a:ext cx="723196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MARTES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303279" y="5431340"/>
            <a:ext cx="11557594" cy="18383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¿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implica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la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confesión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que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necesitamos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hacer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desesperadamente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b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</a:br>
            <a:r>
              <a:rPr lang="en-US" sz="24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Mateo 6:6; 1 Juan 1:9.</a:t>
            </a:r>
            <a:endParaRPr lang="en-US" sz="404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grpSp>
        <p:nvGrpSpPr>
          <p:cNvPr id="16" name="Group 16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8000"/>
            </a:blip>
            <a:stretch>
              <a:fillRect t="-9259" b="-9259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0" y="1028700"/>
            <a:ext cx="4378864" cy="847724"/>
            <a:chOff x="0" y="0"/>
            <a:chExt cx="5838486" cy="11302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838407" cy="1130300"/>
            </a:xfrm>
            <a:custGeom>
              <a:avLst/>
              <a:gdLst/>
              <a:ahLst/>
              <a:cxnLst/>
              <a:rect l="l" t="t" r="r" b="b"/>
              <a:pathLst>
                <a:path w="5838407" h="1130300">
                  <a:moveTo>
                    <a:pt x="0" y="0"/>
                  </a:moveTo>
                  <a:lnTo>
                    <a:pt x="5838407" y="0"/>
                  </a:lnTo>
                  <a:lnTo>
                    <a:pt x="583840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50800" y="1157289"/>
            <a:ext cx="4328064" cy="5905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MIERCOLES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39389" y="4988860"/>
            <a:ext cx="16809222" cy="13134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07"/>
              </a:lnSpc>
              <a:spcBef>
                <a:spcPct val="0"/>
              </a:spcBef>
            </a:pPr>
            <a:r>
              <a:rPr lang="en-US" sz="4506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</a:t>
            </a:r>
            <a:r>
              <a:rPr lang="en-US" sz="4506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Describa</a:t>
            </a:r>
            <a:r>
              <a:rPr lang="en-US" sz="4506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506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el</a:t>
            </a:r>
            <a:r>
              <a:rPr lang="en-US" sz="4506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paso </a:t>
            </a:r>
            <a:r>
              <a:rPr lang="en-US" sz="4506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urgente</a:t>
            </a:r>
            <a:r>
              <a:rPr lang="en-US" sz="4506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506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que</a:t>
            </a:r>
            <a:r>
              <a:rPr lang="en-US" sz="4506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la </a:t>
            </a:r>
            <a:r>
              <a:rPr lang="en-US" sz="4506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iglesia</a:t>
            </a:r>
            <a:r>
              <a:rPr lang="en-US" sz="4506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Dios </a:t>
            </a:r>
            <a:r>
              <a:rPr lang="en-US" sz="4506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debe</a:t>
            </a:r>
            <a:r>
              <a:rPr lang="en-US" sz="4506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506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dar</a:t>
            </a:r>
            <a:r>
              <a:rPr lang="en-US" sz="4506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. </a:t>
            </a:r>
            <a:r>
              <a:rPr lang="en-US" sz="240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Joel 2:15–17</a:t>
            </a:r>
            <a:endParaRPr lang="en-US" sz="4506" dirty="0">
              <a:solidFill>
                <a:srgbClr val="302924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6196559" y="1147764"/>
            <a:ext cx="11062741" cy="7524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14"/>
              </a:lnSpc>
              <a:spcBef>
                <a:spcPct val="0"/>
              </a:spcBef>
            </a:pPr>
            <a:r>
              <a:rPr lang="en-US" sz="4928">
                <a:solidFill>
                  <a:srgbClr val="302924"/>
                </a:solidFill>
                <a:latin typeface="Bw Modelica 1"/>
                <a:ea typeface="Bw Modelica 1"/>
                <a:cs typeface="Bw Modelica 1"/>
                <a:sym typeface="Bw Modelica 1"/>
              </a:rPr>
              <a:t>SUBIENDO MÁS ALTO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15068508" y="8862778"/>
            <a:ext cx="2790780" cy="791044"/>
            <a:chOff x="0" y="0"/>
            <a:chExt cx="3721040" cy="105472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973759" y="0"/>
            <a:ext cx="7323766" cy="10287000"/>
          </a:xfrm>
          <a:custGeom>
            <a:avLst/>
            <a:gdLst/>
            <a:ahLst/>
            <a:cxnLst/>
            <a:rect l="l" t="t" r="r" b="b"/>
            <a:pathLst>
              <a:path w="7323766" h="10287000">
                <a:moveTo>
                  <a:pt x="0" y="0"/>
                </a:moveTo>
                <a:lnTo>
                  <a:pt x="7323766" y="0"/>
                </a:lnTo>
                <a:lnTo>
                  <a:pt x="732376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79" b="-3379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10487930" y="0"/>
            <a:ext cx="3600450" cy="10287000"/>
            <a:chOff x="0" y="0"/>
            <a:chExt cx="948267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487930" y="0"/>
            <a:ext cx="3600450" cy="10287000"/>
            <a:chOff x="0" y="0"/>
            <a:chExt cx="948267" cy="270933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373630" y="0"/>
            <a:ext cx="3600450" cy="10287000"/>
            <a:chOff x="0" y="0"/>
            <a:chExt cx="948267" cy="270933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MIERCOLES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343589" y="4524342"/>
            <a:ext cx="11557594" cy="18383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¿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Cómo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desea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Dios responder las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fervientes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oraciones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que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su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pueblo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hace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b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</a:br>
            <a:r>
              <a:rPr lang="en-US" sz="24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Joel 2:23.</a:t>
            </a:r>
            <a:endParaRPr lang="en-US" sz="404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02941" y="4480352"/>
            <a:ext cx="15398833" cy="5806648"/>
          </a:xfrm>
          <a:custGeom>
            <a:avLst/>
            <a:gdLst/>
            <a:ahLst/>
            <a:cxnLst/>
            <a:rect l="l" t="t" r="r" b="b"/>
            <a:pathLst>
              <a:path w="15398833" h="5806648">
                <a:moveTo>
                  <a:pt x="0" y="0"/>
                </a:moveTo>
                <a:lnTo>
                  <a:pt x="15398833" y="0"/>
                </a:lnTo>
                <a:lnTo>
                  <a:pt x="15398833" y="5806648"/>
                </a:lnTo>
                <a:lnTo>
                  <a:pt x="0" y="58066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508" b="-38508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 rot="-5400000">
            <a:off x="7827491" y="-173509"/>
            <a:ext cx="2633018" cy="18288000"/>
            <a:chOff x="0" y="0"/>
            <a:chExt cx="693470" cy="481659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93470" cy="4816592"/>
            </a:xfrm>
            <a:custGeom>
              <a:avLst/>
              <a:gdLst/>
              <a:ahLst/>
              <a:cxnLst/>
              <a:rect l="l" t="t" r="r" b="b"/>
              <a:pathLst>
                <a:path w="693470" h="4816592">
                  <a:moveTo>
                    <a:pt x="0" y="0"/>
                  </a:moveTo>
                  <a:lnTo>
                    <a:pt x="693470" y="0"/>
                  </a:lnTo>
                  <a:lnTo>
                    <a:pt x="693470" y="4816592"/>
                  </a:lnTo>
                  <a:lnTo>
                    <a:pt x="0" y="4816592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693470" cy="48165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JUEVES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160733" y="2757269"/>
            <a:ext cx="15941041" cy="5755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5"/>
              </a:lnSpc>
            </a:pP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Relate 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el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cumplimiento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las 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profecías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</a:t>
            </a:r>
            <a:r>
              <a:rPr lang="en-US" sz="32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Joel 2:28–32.</a:t>
            </a:r>
            <a:endParaRPr lang="en-US" sz="3754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grpSp>
        <p:nvGrpSpPr>
          <p:cNvPr id="10" name="Group 10"/>
          <p:cNvGrpSpPr/>
          <p:nvPr/>
        </p:nvGrpSpPr>
        <p:grpSpPr>
          <a:xfrm>
            <a:off x="15093303" y="8862778"/>
            <a:ext cx="2790780" cy="791044"/>
            <a:chOff x="0" y="0"/>
            <a:chExt cx="3721040" cy="105472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5584997" y="1028700"/>
            <a:ext cx="11294089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  <a:spcBef>
                <a:spcPct val="0"/>
              </a:spcBef>
            </a:pPr>
            <a:r>
              <a:rPr lang="en-US" sz="3899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UN PUEBLO DE PAZ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481486" cy="10287000"/>
          </a:xfrm>
          <a:custGeom>
            <a:avLst/>
            <a:gdLst/>
            <a:ahLst/>
            <a:cxnLst/>
            <a:rect l="l" t="t" r="r" b="b"/>
            <a:pathLst>
              <a:path w="18481486" h="10287000">
                <a:moveTo>
                  <a:pt x="0" y="0"/>
                </a:moveTo>
                <a:lnTo>
                  <a:pt x="18481486" y="0"/>
                </a:lnTo>
                <a:lnTo>
                  <a:pt x="1848148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940" b="-9940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JUEVES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515600" y="876300"/>
            <a:ext cx="6693210" cy="22062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81"/>
              </a:lnSpc>
            </a:pPr>
            <a:r>
              <a:rPr lang="en-US" sz="365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2"/>
                <a:ea typeface="Bw Modelica 2"/>
                <a:cs typeface="Bw Modelica 2"/>
                <a:sym typeface="Bw Modelica 2"/>
              </a:rPr>
              <a:t>b. </a:t>
            </a:r>
            <a:r>
              <a:rPr lang="en-US" sz="365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2"/>
                <a:ea typeface="Bw Modelica 2"/>
                <a:cs typeface="Bw Modelica 2"/>
                <a:sym typeface="Bw Modelica 2"/>
              </a:rPr>
              <a:t>Aunque</a:t>
            </a:r>
            <a:r>
              <a:rPr lang="en-US" sz="365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365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2"/>
                <a:ea typeface="Bw Modelica 2"/>
                <a:cs typeface="Bw Modelica 2"/>
                <a:sym typeface="Bw Modelica 2"/>
              </a:rPr>
              <a:t>esperan</a:t>
            </a:r>
            <a:r>
              <a:rPr lang="en-US" sz="365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365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2"/>
                <a:ea typeface="Bw Modelica 2"/>
                <a:cs typeface="Bw Modelica 2"/>
                <a:sym typeface="Bw Modelica 2"/>
              </a:rPr>
              <a:t>paz</a:t>
            </a:r>
            <a:r>
              <a:rPr lang="en-US" sz="365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2"/>
                <a:ea typeface="Bw Modelica 2"/>
                <a:cs typeface="Bw Modelica 2"/>
                <a:sym typeface="Bw Modelica 2"/>
              </a:rPr>
              <a:t>, ¿a </a:t>
            </a:r>
            <a:r>
              <a:rPr lang="en-US" sz="365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365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2"/>
                <a:ea typeface="Bw Modelica 2"/>
                <a:cs typeface="Bw Modelica 2"/>
                <a:sym typeface="Bw Modelica 2"/>
              </a:rPr>
              <a:t> terrible final se </a:t>
            </a:r>
            <a:r>
              <a:rPr lang="en-US" sz="365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2"/>
                <a:ea typeface="Bw Modelica 2"/>
                <a:cs typeface="Bw Modelica 2"/>
                <a:sym typeface="Bw Modelica 2"/>
              </a:rPr>
              <a:t>encamina</a:t>
            </a:r>
            <a:r>
              <a:rPr lang="en-US" sz="365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2"/>
                <a:ea typeface="Bw Modelica 2"/>
                <a:cs typeface="Bw Modelica 2"/>
                <a:sym typeface="Bw Modelica 2"/>
              </a:rPr>
              <a:t> la </a:t>
            </a:r>
            <a:r>
              <a:rPr lang="en-US" sz="365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2"/>
                <a:ea typeface="Bw Modelica 2"/>
                <a:cs typeface="Bw Modelica 2"/>
                <a:sym typeface="Bw Modelica 2"/>
              </a:rPr>
              <a:t>humanidad</a:t>
            </a:r>
            <a:r>
              <a:rPr lang="en-US" sz="365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br>
              <a:rPr lang="en-US" sz="365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2"/>
                <a:ea typeface="Bw Modelica 2"/>
                <a:cs typeface="Bw Modelica 2"/>
                <a:sym typeface="Bw Modelica 2"/>
              </a:rPr>
            </a:br>
            <a:r>
              <a:rPr 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2"/>
                <a:ea typeface="Bw Modelica 2"/>
                <a:cs typeface="Bw Modelica 2"/>
                <a:sym typeface="Bw Modelica 2"/>
              </a:rPr>
              <a:t>Joel 3:9–10; 1 </a:t>
            </a:r>
            <a:r>
              <a:rPr lang="en-US" sz="20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2"/>
                <a:ea typeface="Bw Modelica 2"/>
                <a:cs typeface="Bw Modelica 2"/>
                <a:sym typeface="Bw Modelica 2"/>
              </a:rPr>
              <a:t>Tesalonicenses</a:t>
            </a:r>
            <a:r>
              <a:rPr 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2"/>
                <a:ea typeface="Bw Modelica 2"/>
                <a:cs typeface="Bw Modelica 2"/>
                <a:sym typeface="Bw Modelica 2"/>
              </a:rPr>
              <a:t> 5:3.</a:t>
            </a:r>
            <a:endParaRPr lang="en-US" sz="365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w Modelica 2"/>
              <a:ea typeface="Bw Modelica 2"/>
              <a:cs typeface="Bw Modelica 2"/>
              <a:sym typeface="Bw Modelica 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028700"/>
            <a:ext cx="4378864" cy="847724"/>
            <a:chOff x="0" y="0"/>
            <a:chExt cx="5838486" cy="11302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838407" cy="1130300"/>
            </a:xfrm>
            <a:custGeom>
              <a:avLst/>
              <a:gdLst/>
              <a:ahLst/>
              <a:cxnLst/>
              <a:rect l="l" t="t" r="r" b="b"/>
              <a:pathLst>
                <a:path w="5838407" h="1130300">
                  <a:moveTo>
                    <a:pt x="0" y="0"/>
                  </a:moveTo>
                  <a:lnTo>
                    <a:pt x="5838407" y="0"/>
                  </a:lnTo>
                  <a:lnTo>
                    <a:pt x="583840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5068508" y="8862778"/>
            <a:ext cx="2790780" cy="791044"/>
            <a:chOff x="0" y="0"/>
            <a:chExt cx="3721040" cy="105472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6" name="Freeform 6"/>
          <p:cNvSpPr/>
          <p:nvPr/>
        </p:nvSpPr>
        <p:spPr>
          <a:xfrm>
            <a:off x="332303" y="3076148"/>
            <a:ext cx="9234008" cy="5146146"/>
          </a:xfrm>
          <a:custGeom>
            <a:avLst/>
            <a:gdLst/>
            <a:ahLst/>
            <a:cxnLst/>
            <a:rect l="l" t="t" r="r" b="b"/>
            <a:pathLst>
              <a:path w="9234008" h="5146146">
                <a:moveTo>
                  <a:pt x="0" y="0"/>
                </a:moveTo>
                <a:lnTo>
                  <a:pt x="9234008" y="0"/>
                </a:lnTo>
                <a:lnTo>
                  <a:pt x="9234008" y="5146146"/>
                </a:lnTo>
                <a:lnTo>
                  <a:pt x="0" y="514614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4989" b="-14989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7" name="TextBox 7"/>
          <p:cNvSpPr txBox="1"/>
          <p:nvPr/>
        </p:nvSpPr>
        <p:spPr>
          <a:xfrm>
            <a:off x="50800" y="1157300"/>
            <a:ext cx="4328064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JUEVES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888789" y="3968645"/>
            <a:ext cx="8148301" cy="22302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47"/>
              </a:lnSpc>
              <a:spcBef>
                <a:spcPct val="0"/>
              </a:spcBef>
            </a:pPr>
            <a:r>
              <a:rPr lang="en-US" sz="5122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c. ¿</a:t>
            </a:r>
            <a:r>
              <a:rPr lang="en-US" sz="5122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Dónde</a:t>
            </a:r>
            <a:r>
              <a:rPr lang="en-US" sz="5122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122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estarán</a:t>
            </a:r>
            <a:r>
              <a:rPr lang="en-US" sz="5122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122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los</a:t>
            </a:r>
            <a:r>
              <a:rPr lang="en-US" sz="5122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122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fieles</a:t>
            </a:r>
            <a:r>
              <a:rPr lang="en-US" sz="5122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122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en</a:t>
            </a:r>
            <a:r>
              <a:rPr lang="en-US" sz="5122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ese </a:t>
            </a:r>
            <a:r>
              <a:rPr lang="en-US" sz="5122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tiempo</a:t>
            </a:r>
            <a:r>
              <a:rPr lang="en-US" sz="5122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br>
              <a:rPr lang="en-US" sz="5122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</a:br>
            <a:r>
              <a:rPr lang="en-US" sz="200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Joel 3:16; Salmos 91:1–7.</a:t>
            </a:r>
            <a:endParaRPr lang="en-US" sz="5122" dirty="0">
              <a:solidFill>
                <a:srgbClr val="302924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074253" y="8862778"/>
            <a:ext cx="2790780" cy="791044"/>
            <a:chOff x="0" y="0"/>
            <a:chExt cx="3721040" cy="10547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4" name="Freeform 4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0999"/>
            </a:blip>
            <a:stretch>
              <a:fillRect t="-9277" b="-9277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5" name="TextBox 5"/>
          <p:cNvSpPr txBox="1"/>
          <p:nvPr/>
        </p:nvSpPr>
        <p:spPr>
          <a:xfrm>
            <a:off x="3257769" y="3483421"/>
            <a:ext cx="11772462" cy="2148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235"/>
              </a:lnSpc>
            </a:pPr>
            <a:r>
              <a:rPr lang="en-US" sz="1231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MISIONEROS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393266" y="2668249"/>
            <a:ext cx="7501468" cy="12317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07"/>
              </a:lnSpc>
            </a:pPr>
            <a:r>
              <a:rPr lang="en-US" sz="7005" spc="2865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MINUTOS</a:t>
            </a:r>
          </a:p>
        </p:txBody>
      </p:sp>
    </p:spTree>
  </p:cSld>
  <p:clrMapOvr>
    <a:masterClrMapping/>
  </p:clrMapOvr>
  <p:transition spd="med">
    <p:pull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25268"/>
            <a:ext cx="18288000" cy="4102922"/>
          </a:xfrm>
          <a:custGeom>
            <a:avLst/>
            <a:gdLst/>
            <a:ahLst/>
            <a:cxnLst/>
            <a:rect l="l" t="t" r="r" b="b"/>
            <a:pathLst>
              <a:path w="18288000" h="4102922">
                <a:moveTo>
                  <a:pt x="0" y="0"/>
                </a:moveTo>
                <a:lnTo>
                  <a:pt x="18288000" y="0"/>
                </a:lnTo>
                <a:lnTo>
                  <a:pt x="18288000" y="4102922"/>
                </a:lnTo>
                <a:lnTo>
                  <a:pt x="0" y="41029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8623" b="-98623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-1" y="0"/>
            <a:ext cx="18288000" cy="4110025"/>
            <a:chOff x="0" y="0"/>
            <a:chExt cx="24384000" cy="54800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4384000" cy="5480067"/>
            </a:xfrm>
            <a:custGeom>
              <a:avLst/>
              <a:gdLst/>
              <a:ahLst/>
              <a:cxnLst/>
              <a:rect l="l" t="t" r="r" b="b"/>
              <a:pathLst>
                <a:path w="24384000" h="5480067">
                  <a:moveTo>
                    <a:pt x="0" y="0"/>
                  </a:moveTo>
                  <a:lnTo>
                    <a:pt x="24384000" y="0"/>
                  </a:lnTo>
                  <a:lnTo>
                    <a:pt x="24384000" y="5480067"/>
                  </a:lnTo>
                  <a:lnTo>
                    <a:pt x="0" y="5480067"/>
                  </a:lnTo>
                  <a:close/>
                </a:path>
              </a:pathLst>
            </a:custGeom>
            <a:solidFill>
              <a:srgbClr val="000000">
                <a:alpha val="70980"/>
              </a:srgbClr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71318" y="5786294"/>
            <a:ext cx="16945363" cy="47625"/>
            <a:chOff x="0" y="0"/>
            <a:chExt cx="22593817" cy="63500"/>
          </a:xfrm>
        </p:grpSpPr>
        <p:sp>
          <p:nvSpPr>
            <p:cNvPr id="6" name="Freeform 6"/>
            <p:cNvSpPr/>
            <p:nvPr/>
          </p:nvSpPr>
          <p:spPr>
            <a:xfrm>
              <a:off x="31750" y="0"/>
              <a:ext cx="22530308" cy="63500"/>
            </a:xfrm>
            <a:custGeom>
              <a:avLst/>
              <a:gdLst/>
              <a:ahLst/>
              <a:cxnLst/>
              <a:rect l="l" t="t" r="r" b="b"/>
              <a:pathLst>
                <a:path w="22530308" h="63500">
                  <a:moveTo>
                    <a:pt x="0" y="0"/>
                  </a:moveTo>
                  <a:lnTo>
                    <a:pt x="22530308" y="0"/>
                  </a:lnTo>
                  <a:lnTo>
                    <a:pt x="22530308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7" name="Group 7"/>
          <p:cNvGrpSpPr/>
          <p:nvPr/>
        </p:nvGrpSpPr>
        <p:grpSpPr>
          <a:xfrm rot="-5400000">
            <a:off x="1952635" y="5762482"/>
            <a:ext cx="540500" cy="47625"/>
            <a:chOff x="0" y="0"/>
            <a:chExt cx="720667" cy="63500"/>
          </a:xfrm>
        </p:grpSpPr>
        <p:sp>
          <p:nvSpPr>
            <p:cNvPr id="8" name="Freeform 8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9" name="Group 9"/>
          <p:cNvGrpSpPr/>
          <p:nvPr/>
        </p:nvGrpSpPr>
        <p:grpSpPr>
          <a:xfrm rot="-5400000">
            <a:off x="5318018" y="5762482"/>
            <a:ext cx="540500" cy="47625"/>
            <a:chOff x="0" y="0"/>
            <a:chExt cx="720667" cy="63500"/>
          </a:xfrm>
        </p:grpSpPr>
        <p:sp>
          <p:nvSpPr>
            <p:cNvPr id="10" name="Freeform 10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1" name="Group 11"/>
          <p:cNvGrpSpPr/>
          <p:nvPr/>
        </p:nvGrpSpPr>
        <p:grpSpPr>
          <a:xfrm rot="-5400000">
            <a:off x="8718738" y="5762482"/>
            <a:ext cx="540500" cy="47625"/>
            <a:chOff x="0" y="0"/>
            <a:chExt cx="720667" cy="63500"/>
          </a:xfrm>
        </p:grpSpPr>
        <p:sp>
          <p:nvSpPr>
            <p:cNvPr id="12" name="Freeform 12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3" name="Group 13"/>
          <p:cNvGrpSpPr/>
          <p:nvPr/>
        </p:nvGrpSpPr>
        <p:grpSpPr>
          <a:xfrm rot="-5400000">
            <a:off x="12016860" y="5762482"/>
            <a:ext cx="540500" cy="47625"/>
            <a:chOff x="0" y="0"/>
            <a:chExt cx="720667" cy="63500"/>
          </a:xfrm>
        </p:grpSpPr>
        <p:sp>
          <p:nvSpPr>
            <p:cNvPr id="14" name="Freeform 14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5" name="Group 15"/>
          <p:cNvGrpSpPr/>
          <p:nvPr/>
        </p:nvGrpSpPr>
        <p:grpSpPr>
          <a:xfrm rot="-5400000">
            <a:off x="15484840" y="5762482"/>
            <a:ext cx="540500" cy="47625"/>
            <a:chOff x="0" y="0"/>
            <a:chExt cx="720667" cy="63500"/>
          </a:xfrm>
        </p:grpSpPr>
        <p:sp>
          <p:nvSpPr>
            <p:cNvPr id="16" name="Freeform 16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666556" y="6342295"/>
            <a:ext cx="3162360" cy="3162360"/>
            <a:chOff x="0" y="0"/>
            <a:chExt cx="4216480" cy="421648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24696" r="-24696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1215868" y="6342295"/>
            <a:ext cx="3162360" cy="3162360"/>
            <a:chOff x="0" y="0"/>
            <a:chExt cx="4216480" cy="4216480"/>
          </a:xfrm>
        </p:grpSpPr>
        <p:sp>
          <p:nvSpPr>
            <p:cNvPr id="20" name="Freeform 20"/>
            <p:cNvSpPr/>
            <p:nvPr/>
          </p:nvSpPr>
          <p:spPr>
            <a:xfrm flipH="1"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4216527" y="0"/>
                  </a:moveTo>
                  <a:lnTo>
                    <a:pt x="964057" y="0"/>
                  </a:lnTo>
                  <a:cubicBezTo>
                    <a:pt x="432308" y="0"/>
                    <a:pt x="0" y="432308"/>
                    <a:pt x="0" y="964057"/>
                  </a:cubicBezTo>
                  <a:lnTo>
                    <a:pt x="0" y="4216527"/>
                  </a:lnTo>
                  <a:lnTo>
                    <a:pt x="4216527" y="4216527"/>
                  </a:lnTo>
                  <a:lnTo>
                    <a:pt x="4216527" y="0"/>
                  </a:lnTo>
                  <a:close/>
                </a:path>
              </a:pathLst>
            </a:custGeom>
            <a:blipFill>
              <a:blip r:embed="rId4"/>
              <a:stretch>
                <a:fillRect l="-2335" r="-47476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7700866" y="6342295"/>
            <a:ext cx="3162360" cy="3162360"/>
            <a:chOff x="0" y="0"/>
            <a:chExt cx="4216480" cy="421648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t="-7926" r="-73724" b="-7926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4638401" y="6342295"/>
            <a:ext cx="3162360" cy="3162360"/>
            <a:chOff x="0" y="0"/>
            <a:chExt cx="4216480" cy="421648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82596" t="-76850" r="-82596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4143626" y="6342295"/>
            <a:ext cx="3162360" cy="3162360"/>
            <a:chOff x="0" y="0"/>
            <a:chExt cx="4216480" cy="421648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24999" r="-24999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27" name="TextBox 27"/>
          <p:cNvSpPr txBox="1"/>
          <p:nvPr/>
        </p:nvSpPr>
        <p:spPr>
          <a:xfrm>
            <a:off x="4370208" y="424129"/>
            <a:ext cx="9547584" cy="17316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30"/>
              </a:lnSpc>
            </a:pPr>
            <a:r>
              <a:rPr lang="en-US" sz="7275" b="1">
                <a:solidFill>
                  <a:srgbClr val="FFFFFF"/>
                </a:solidFill>
                <a:latin typeface="Rubik Semi-Bold"/>
                <a:ea typeface="Rubik Semi-Bold"/>
                <a:cs typeface="Rubik Semi-Bold"/>
                <a:sym typeface="Rubik Semi-Bold"/>
              </a:rPr>
              <a:t>LECCIÓN DE REPASO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490352" y="4819650"/>
            <a:ext cx="3653274" cy="6476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82"/>
              </a:lnSpc>
            </a:pPr>
            <a:r>
              <a:rPr lang="en-US" sz="2152" b="1">
                <a:solidFill>
                  <a:srgbClr val="271C1A"/>
                </a:solidFill>
                <a:latin typeface="Rubik Bold"/>
                <a:ea typeface="Rubik Bold"/>
                <a:cs typeface="Rubik Bold"/>
                <a:sym typeface="Rubik Bold"/>
              </a:rPr>
              <a:t>LOS DÍAS DE</a:t>
            </a:r>
          </a:p>
          <a:p>
            <a:pPr algn="ctr">
              <a:lnSpc>
                <a:spcPts val="2582"/>
              </a:lnSpc>
            </a:pPr>
            <a:r>
              <a:rPr lang="en-US" sz="2152" b="1">
                <a:solidFill>
                  <a:srgbClr val="271C1A"/>
                </a:solidFill>
                <a:latin typeface="Rubik Bold"/>
                <a:ea typeface="Rubik Bold"/>
                <a:cs typeface="Rubik Bold"/>
                <a:sym typeface="Rubik Bold"/>
              </a:rPr>
              <a:t> RETRIBUCIÓN 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080406" y="3775036"/>
            <a:ext cx="2476050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DOMINGO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4216336" y="4744407"/>
            <a:ext cx="3077508" cy="6477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87"/>
              </a:lnSpc>
            </a:pPr>
            <a:r>
              <a:rPr lang="en-US" sz="2156" b="1">
                <a:solidFill>
                  <a:srgbClr val="271C1A"/>
                </a:solidFill>
                <a:latin typeface="Rubik Semi-Bold"/>
                <a:ea typeface="Rubik Semi-Bold"/>
                <a:cs typeface="Rubik Semi-Bold"/>
                <a:sym typeface="Rubik Semi-Bold"/>
              </a:rPr>
              <a:t>¿MARCHITO O FLORECIENTE?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0756476" y="4734882"/>
            <a:ext cx="3108894" cy="6572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54"/>
              </a:lnSpc>
            </a:pPr>
            <a:r>
              <a:rPr lang="en-US" sz="2129" b="1">
                <a:solidFill>
                  <a:srgbClr val="271C1A"/>
                </a:solidFill>
                <a:latin typeface="Rubik Semi-Bold"/>
                <a:ea typeface="Rubik Semi-Bold"/>
                <a:cs typeface="Rubik Semi-Bold"/>
                <a:sym typeface="Rubik Semi-Bold"/>
              </a:rPr>
              <a:t>UN POCO MÁS DE TIEMPO...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7218649" y="4810125"/>
            <a:ext cx="3372402" cy="657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62"/>
              </a:lnSpc>
            </a:pPr>
            <a:r>
              <a:rPr lang="en-US" sz="2135" b="1">
                <a:solidFill>
                  <a:srgbClr val="271C1A"/>
                </a:solidFill>
                <a:latin typeface="Rubik Bold"/>
                <a:ea typeface="Rubik Bold"/>
                <a:cs typeface="Rubik Bold"/>
                <a:sym typeface="Rubik Bold"/>
              </a:rPr>
              <a:t>ABLANDANDO EL TERRENO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3938646" y="4967322"/>
            <a:ext cx="3251621" cy="342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78"/>
              </a:lnSpc>
            </a:pPr>
            <a:r>
              <a:rPr lang="en-US" sz="2232" b="1">
                <a:solidFill>
                  <a:srgbClr val="271C1A"/>
                </a:solidFill>
                <a:latin typeface="Rubik Bold"/>
                <a:ea typeface="Rubik Bold"/>
                <a:cs typeface="Rubik Bold"/>
                <a:sym typeface="Rubik Bold"/>
              </a:rPr>
              <a:t>TRAMPAS SUTILES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4185864" y="3775036"/>
            <a:ext cx="2490362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LUNES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7666825" y="3775036"/>
            <a:ext cx="2476050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MARTES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1072898" y="3775036"/>
            <a:ext cx="2476050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MIERCOLES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4378229" y="3775036"/>
            <a:ext cx="2476050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JUEVES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0" y="2067204"/>
            <a:ext cx="18288000" cy="762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70"/>
              </a:lnSpc>
            </a:pPr>
            <a:r>
              <a:rPr lang="en-US" sz="4975" b="1">
                <a:solidFill>
                  <a:srgbClr val="FFFFFF"/>
                </a:solidFill>
                <a:latin typeface="Rubik Semi-Bold"/>
                <a:ea typeface="Rubik Semi-Bold"/>
                <a:cs typeface="Rubik Semi-Bold"/>
                <a:sym typeface="Rubik Semi-Bold"/>
              </a:rPr>
              <a:t>Atesorando la misericordia de Dios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685" r="-1685" b="-22512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3" name="Freeform 3"/>
          <p:cNvSpPr/>
          <p:nvPr/>
        </p:nvSpPr>
        <p:spPr>
          <a:xfrm>
            <a:off x="12657005" y="698103"/>
            <a:ext cx="4958887" cy="5296326"/>
          </a:xfrm>
          <a:custGeom>
            <a:avLst/>
            <a:gdLst/>
            <a:ahLst/>
            <a:cxnLst/>
            <a:rect l="l" t="t" r="r" b="b"/>
            <a:pathLst>
              <a:path w="4958887" h="5296326">
                <a:moveTo>
                  <a:pt x="0" y="0"/>
                </a:moveTo>
                <a:lnTo>
                  <a:pt x="4958887" y="0"/>
                </a:lnTo>
                <a:lnTo>
                  <a:pt x="4958887" y="5296325"/>
                </a:lnTo>
                <a:lnTo>
                  <a:pt x="0" y="529632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4" name="TextBox 4"/>
          <p:cNvSpPr txBox="1"/>
          <p:nvPr/>
        </p:nvSpPr>
        <p:spPr>
          <a:xfrm>
            <a:off x="1702000" y="4285905"/>
            <a:ext cx="6284378" cy="4552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779"/>
              </a:lnSpc>
              <a:spcBef>
                <a:spcPct val="0"/>
              </a:spcBef>
            </a:pPr>
            <a:r>
              <a:rPr lang="en-US" sz="2699">
                <a:solidFill>
                  <a:srgbClr val="000000"/>
                </a:solidFill>
                <a:latin typeface="Trocchi"/>
                <a:ea typeface="Trocchi"/>
                <a:cs typeface="Trocchi"/>
                <a:sym typeface="Trocchi"/>
              </a:rPr>
              <a:t>Sigue Nuestro Canal de Whatsapp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76439" y="4802187"/>
            <a:ext cx="8935502" cy="6959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739"/>
              </a:lnSpc>
              <a:spcBef>
                <a:spcPct val="0"/>
              </a:spcBef>
            </a:pPr>
            <a:r>
              <a:rPr lang="en-US" sz="4099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ESCUELA SABATICA ASDMR</a:t>
            </a:r>
          </a:p>
        </p:txBody>
      </p:sp>
    </p:spTree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373A0B-640B-6309-F80A-F6ACFE9042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FE5B32E2-077D-7889-4609-BA96C756BE4A}"/>
              </a:ext>
            </a:extLst>
          </p:cNvPr>
          <p:cNvSpPr/>
          <p:nvPr/>
        </p:nvSpPr>
        <p:spPr>
          <a:xfrm flipH="1">
            <a:off x="0" y="0"/>
            <a:ext cx="18466736" cy="10447020"/>
          </a:xfrm>
          <a:custGeom>
            <a:avLst/>
            <a:gdLst/>
            <a:ahLst/>
            <a:cxnLst/>
            <a:rect l="l" t="t" r="r" b="b"/>
            <a:pathLst>
              <a:path w="18466736" h="10447020">
                <a:moveTo>
                  <a:pt x="18466736" y="0"/>
                </a:moveTo>
                <a:lnTo>
                  <a:pt x="0" y="0"/>
                </a:lnTo>
                <a:lnTo>
                  <a:pt x="0" y="10447020"/>
                </a:lnTo>
                <a:lnTo>
                  <a:pt x="18466736" y="10447020"/>
                </a:lnTo>
                <a:lnTo>
                  <a:pt x="18466736" y="0"/>
                </a:lnTo>
                <a:close/>
              </a:path>
            </a:pathLst>
          </a:custGeom>
          <a:blipFill>
            <a:blip r:embed="rId2"/>
            <a:stretch>
              <a:fillRect b="-29849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B90D0A01-5FF7-863B-CE69-F330B8FE7AEC}"/>
              </a:ext>
            </a:extLst>
          </p:cNvPr>
          <p:cNvGrpSpPr/>
          <p:nvPr/>
        </p:nvGrpSpPr>
        <p:grpSpPr>
          <a:xfrm rot="-5400000">
            <a:off x="7421552" y="-567685"/>
            <a:ext cx="3623633" cy="18466736"/>
            <a:chOff x="0" y="0"/>
            <a:chExt cx="954372" cy="4863667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6029EE20-6833-B43F-A043-278C1C7CF332}"/>
                </a:ext>
              </a:extLst>
            </p:cNvPr>
            <p:cNvSpPr/>
            <p:nvPr/>
          </p:nvSpPr>
          <p:spPr>
            <a:xfrm>
              <a:off x="0" y="0"/>
              <a:ext cx="954372" cy="4863667"/>
            </a:xfrm>
            <a:custGeom>
              <a:avLst/>
              <a:gdLst/>
              <a:ahLst/>
              <a:cxnLst/>
              <a:rect l="l" t="t" r="r" b="b"/>
              <a:pathLst>
                <a:path w="954372" h="4863667">
                  <a:moveTo>
                    <a:pt x="0" y="0"/>
                  </a:moveTo>
                  <a:lnTo>
                    <a:pt x="954372" y="0"/>
                  </a:lnTo>
                  <a:lnTo>
                    <a:pt x="954372" y="4863667"/>
                  </a:lnTo>
                  <a:lnTo>
                    <a:pt x="0" y="4863667"/>
                  </a:lnTo>
                  <a:close/>
                </a:path>
              </a:pathLst>
            </a:custGeom>
            <a:gradFill rotWithShape="1">
              <a:gsLst>
                <a:gs pos="0">
                  <a:srgbClr val="000000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F80979BE-0CA0-38AB-829D-2889DC520FD3}"/>
                </a:ext>
              </a:extLst>
            </p:cNvPr>
            <p:cNvSpPr txBox="1"/>
            <p:nvPr/>
          </p:nvSpPr>
          <p:spPr>
            <a:xfrm>
              <a:off x="0" y="0"/>
              <a:ext cx="954372" cy="48636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60D93814-7B22-830B-2469-5D598C3BFF90}"/>
              </a:ext>
            </a:extLst>
          </p:cNvPr>
          <p:cNvGrpSpPr/>
          <p:nvPr/>
        </p:nvGrpSpPr>
        <p:grpSpPr>
          <a:xfrm>
            <a:off x="0" y="817589"/>
            <a:ext cx="4733917" cy="847724"/>
            <a:chOff x="0" y="0"/>
            <a:chExt cx="6311889" cy="1130299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09B84ADD-0019-2687-A31F-0448CFD2AAF3}"/>
                </a:ext>
              </a:extLst>
            </p:cNvPr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8" name="Group 8">
            <a:extLst>
              <a:ext uri="{FF2B5EF4-FFF2-40B4-BE49-F238E27FC236}">
                <a16:creationId xmlns:a16="http://schemas.microsoft.com/office/drawing/2014/main" id="{6897ACF5-5C10-401C-1CF4-8470B7BEB6FC}"/>
              </a:ext>
            </a:extLst>
          </p:cNvPr>
          <p:cNvGrpSpPr/>
          <p:nvPr/>
        </p:nvGrpSpPr>
        <p:grpSpPr>
          <a:xfrm>
            <a:off x="14989949" y="8941925"/>
            <a:ext cx="3118000" cy="1028700"/>
            <a:chOff x="0" y="0"/>
            <a:chExt cx="4157333" cy="1371600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E37CA1A2-F476-AEF2-4E89-0F84393E6DC1}"/>
                </a:ext>
              </a:extLst>
            </p:cNvPr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0" name="TextBox 10">
            <a:extLst>
              <a:ext uri="{FF2B5EF4-FFF2-40B4-BE49-F238E27FC236}">
                <a16:creationId xmlns:a16="http://schemas.microsoft.com/office/drawing/2014/main" id="{5DA97734-827D-B0E3-1966-AF9081A40D92}"/>
              </a:ext>
            </a:extLst>
          </p:cNvPr>
          <p:cNvSpPr txBox="1"/>
          <p:nvPr/>
        </p:nvSpPr>
        <p:spPr>
          <a:xfrm>
            <a:off x="50800" y="946189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LECCIÓN 5</a:t>
            </a: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B286A84F-FBFB-F1E1-F0E3-EDF79E81F8AA}"/>
              </a:ext>
            </a:extLst>
          </p:cNvPr>
          <p:cNvSpPr txBox="1"/>
          <p:nvPr/>
        </p:nvSpPr>
        <p:spPr>
          <a:xfrm>
            <a:off x="-112867" y="5494884"/>
            <a:ext cx="10234048" cy="12953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59"/>
              </a:lnSpc>
              <a:spcBef>
                <a:spcPct val="0"/>
              </a:spcBef>
            </a:pPr>
            <a:r>
              <a:rPr lang="en-US" sz="4299" dirty="0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JOEL: UN MENSAJERO CONSAGRADO</a:t>
            </a:r>
          </a:p>
        </p:txBody>
      </p:sp>
    </p:spTree>
    <p:extLst>
      <p:ext uri="{BB962C8B-B14F-4D97-AF65-F5344CB8AC3E}">
        <p14:creationId xmlns:p14="http://schemas.microsoft.com/office/powerpoint/2010/main" val="16692964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02941" y="4219564"/>
            <a:ext cx="15398833" cy="6067436"/>
          </a:xfrm>
          <a:custGeom>
            <a:avLst/>
            <a:gdLst/>
            <a:ahLst/>
            <a:cxnLst/>
            <a:rect l="l" t="t" r="r" b="b"/>
            <a:pathLst>
              <a:path w="15398833" h="6067436">
                <a:moveTo>
                  <a:pt x="0" y="0"/>
                </a:moveTo>
                <a:lnTo>
                  <a:pt x="15398833" y="0"/>
                </a:lnTo>
                <a:lnTo>
                  <a:pt x="15398833" y="6067436"/>
                </a:lnTo>
                <a:lnTo>
                  <a:pt x="0" y="606743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959" b="-9959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 rot="-5400000">
            <a:off x="7932296" y="-68704"/>
            <a:ext cx="2423407" cy="18288000"/>
            <a:chOff x="0" y="0"/>
            <a:chExt cx="638264" cy="481659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8264" cy="4816592"/>
            </a:xfrm>
            <a:custGeom>
              <a:avLst/>
              <a:gdLst/>
              <a:ahLst/>
              <a:cxnLst/>
              <a:rect l="l" t="t" r="r" b="b"/>
              <a:pathLst>
                <a:path w="638264" h="4816592">
                  <a:moveTo>
                    <a:pt x="0" y="0"/>
                  </a:moveTo>
                  <a:lnTo>
                    <a:pt x="638264" y="0"/>
                  </a:lnTo>
                  <a:lnTo>
                    <a:pt x="638264" y="4816592"/>
                  </a:lnTo>
                  <a:lnTo>
                    <a:pt x="0" y="4816592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638264" cy="48165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5068508" y="8862778"/>
            <a:ext cx="2790780" cy="791044"/>
            <a:chOff x="0" y="0"/>
            <a:chExt cx="3721040" cy="105472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 DOMINGO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287475" y="1104909"/>
            <a:ext cx="12236164" cy="6857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50"/>
              </a:lnSpc>
            </a:pPr>
            <a:r>
              <a:rPr lang="en-US" sz="4458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APLICADO AL FUTURO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54937" y="2124080"/>
            <a:ext cx="17168702" cy="12137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¿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catástrofe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describe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el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profeta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Joel, y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cómo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se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relaciona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a un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evento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que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aún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es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futuro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20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Joel 1:10–12, 17–20; </a:t>
            </a:r>
            <a:r>
              <a:rPr lang="en-US" sz="2000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Apocalipsis</a:t>
            </a:r>
            <a:r>
              <a:rPr lang="en-US" sz="20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16:8–9.</a:t>
            </a:r>
            <a:endParaRPr lang="en-US" sz="404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2999"/>
            </a:blip>
            <a:stretch>
              <a:fillRect t="-9277" b="-9277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LUNES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31729" y="6243225"/>
            <a:ext cx="17424541" cy="11786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¿De </a:t>
            </a:r>
            <a:r>
              <a:rPr lang="en-US" sz="4043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necesitamos</a:t>
            </a: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estar</a:t>
            </a: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solemnemente</a:t>
            </a: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conscientes</a:t>
            </a: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b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</a:br>
            <a:r>
              <a:rPr lang="en-US" sz="2000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Joel 1:15–16.</a:t>
            </a:r>
            <a:endParaRPr lang="en-US" sz="4043" dirty="0">
              <a:solidFill>
                <a:srgbClr val="271C1A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5716471" y="1019175"/>
            <a:ext cx="7881723" cy="5334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51"/>
              </a:lnSpc>
            </a:pPr>
            <a:r>
              <a:rPr lang="en-US" sz="3460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ENFOCÁNDONOS AHORA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6" name="Freeform 6"/>
          <p:cNvSpPr/>
          <p:nvPr/>
        </p:nvSpPr>
        <p:spPr>
          <a:xfrm>
            <a:off x="0" y="4385683"/>
            <a:ext cx="18297525" cy="5901317"/>
          </a:xfrm>
          <a:custGeom>
            <a:avLst/>
            <a:gdLst/>
            <a:ahLst/>
            <a:cxnLst/>
            <a:rect l="l" t="t" r="r" b="b"/>
            <a:pathLst>
              <a:path w="18297525" h="5901317">
                <a:moveTo>
                  <a:pt x="0" y="0"/>
                </a:moveTo>
                <a:lnTo>
                  <a:pt x="18297525" y="0"/>
                </a:lnTo>
                <a:lnTo>
                  <a:pt x="18297525" y="5901317"/>
                </a:lnTo>
                <a:lnTo>
                  <a:pt x="0" y="590131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53352" b="-53352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7" name="TextBox 7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LUNES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456461" y="823910"/>
            <a:ext cx="12071954" cy="18383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En vista del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inminente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peligro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, ¿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acción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inmediata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se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nos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instruye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hacer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con fervor a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los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creyentes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20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Joel 1:14; 2:1, 2.</a:t>
            </a:r>
            <a:endParaRPr lang="en-US" sz="404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028700"/>
            <a:ext cx="4378864" cy="847724"/>
            <a:chOff x="0" y="0"/>
            <a:chExt cx="5838486" cy="11302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838407" cy="1130300"/>
            </a:xfrm>
            <a:custGeom>
              <a:avLst/>
              <a:gdLst/>
              <a:ahLst/>
              <a:cxnLst/>
              <a:rect l="l" t="t" r="r" b="b"/>
              <a:pathLst>
                <a:path w="5838407" h="1130300">
                  <a:moveTo>
                    <a:pt x="0" y="0"/>
                  </a:moveTo>
                  <a:lnTo>
                    <a:pt x="5838407" y="0"/>
                  </a:lnTo>
                  <a:lnTo>
                    <a:pt x="583840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5068508" y="8862778"/>
            <a:ext cx="2790780" cy="791044"/>
            <a:chOff x="0" y="0"/>
            <a:chExt cx="3721040" cy="105472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6" name="Freeform 6"/>
          <p:cNvSpPr/>
          <p:nvPr/>
        </p:nvSpPr>
        <p:spPr>
          <a:xfrm>
            <a:off x="332303" y="3076148"/>
            <a:ext cx="9234008" cy="5146146"/>
          </a:xfrm>
          <a:custGeom>
            <a:avLst/>
            <a:gdLst/>
            <a:ahLst/>
            <a:cxnLst/>
            <a:rect l="l" t="t" r="r" b="b"/>
            <a:pathLst>
              <a:path w="9234008" h="5146146">
                <a:moveTo>
                  <a:pt x="0" y="0"/>
                </a:moveTo>
                <a:lnTo>
                  <a:pt x="9234008" y="0"/>
                </a:lnTo>
                <a:lnTo>
                  <a:pt x="9234008" y="5146146"/>
                </a:lnTo>
                <a:lnTo>
                  <a:pt x="0" y="514614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0073" b="-10073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7" name="TextBox 7"/>
          <p:cNvSpPr txBox="1"/>
          <p:nvPr/>
        </p:nvSpPr>
        <p:spPr>
          <a:xfrm>
            <a:off x="50800" y="1157300"/>
            <a:ext cx="4328064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LUNES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888789" y="3968645"/>
            <a:ext cx="8148301" cy="31006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47"/>
              </a:lnSpc>
              <a:spcBef>
                <a:spcPct val="0"/>
              </a:spcBef>
            </a:pPr>
            <a:r>
              <a:rPr lang="en-US" sz="5122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c. ¿</a:t>
            </a:r>
            <a:r>
              <a:rPr lang="en-US" sz="5122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Cómo</a:t>
            </a:r>
            <a:r>
              <a:rPr lang="en-US" sz="5122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la </a:t>
            </a:r>
            <a:r>
              <a:rPr lang="en-US" sz="5122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profecía</a:t>
            </a:r>
            <a:r>
              <a:rPr lang="en-US" sz="5122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Joel </a:t>
            </a:r>
            <a:r>
              <a:rPr lang="en-US" sz="5122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anuncia</a:t>
            </a:r>
            <a:r>
              <a:rPr lang="en-US" sz="5122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122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el</a:t>
            </a:r>
            <a:r>
              <a:rPr lang="en-US" sz="5122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día de la </a:t>
            </a:r>
            <a:r>
              <a:rPr lang="en-US" sz="5122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segunda</a:t>
            </a:r>
            <a:r>
              <a:rPr lang="en-US" sz="5122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122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venida</a:t>
            </a:r>
            <a:r>
              <a:rPr lang="en-US" sz="5122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Cristo? </a:t>
            </a:r>
            <a:r>
              <a:rPr lang="en-US" sz="240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Joel 2:3–6.</a:t>
            </a:r>
            <a:endParaRPr lang="en-US" sz="5122" dirty="0">
              <a:solidFill>
                <a:srgbClr val="302924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0999"/>
            </a:blip>
            <a:stretch>
              <a:fillRect t="-9277" b="-9277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 rot="-5400000">
            <a:off x="7916296" y="-263440"/>
            <a:ext cx="2634144" cy="18466736"/>
            <a:chOff x="0" y="0"/>
            <a:chExt cx="693766" cy="48636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93766" cy="4863667"/>
            </a:xfrm>
            <a:custGeom>
              <a:avLst/>
              <a:gdLst/>
              <a:ahLst/>
              <a:cxnLst/>
              <a:rect l="l" t="t" r="r" b="b"/>
              <a:pathLst>
                <a:path w="693766" h="4863667">
                  <a:moveTo>
                    <a:pt x="0" y="0"/>
                  </a:moveTo>
                  <a:lnTo>
                    <a:pt x="693766" y="0"/>
                  </a:lnTo>
                  <a:lnTo>
                    <a:pt x="693766" y="4863667"/>
                  </a:lnTo>
                  <a:lnTo>
                    <a:pt x="0" y="4863667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693766" cy="48636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1028700"/>
            <a:ext cx="4441559" cy="847724"/>
            <a:chOff x="0" y="0"/>
            <a:chExt cx="5922079" cy="11302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922137" cy="1130300"/>
            </a:xfrm>
            <a:custGeom>
              <a:avLst/>
              <a:gdLst/>
              <a:ahLst/>
              <a:cxnLst/>
              <a:rect l="l" t="t" r="r" b="b"/>
              <a:pathLst>
                <a:path w="5922137" h="1130300">
                  <a:moveTo>
                    <a:pt x="0" y="0"/>
                  </a:moveTo>
                  <a:lnTo>
                    <a:pt x="5922137" y="0"/>
                  </a:lnTo>
                  <a:lnTo>
                    <a:pt x="592213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5187225" y="1028700"/>
            <a:ext cx="12072075" cy="6190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35"/>
              </a:lnSpc>
            </a:pPr>
            <a:r>
              <a:rPr lang="en-US" sz="4112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LLAMADO AL ARREPENTIMIENTO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02924" y="5641511"/>
            <a:ext cx="16482151" cy="14858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97"/>
              </a:lnSpc>
              <a:spcBef>
                <a:spcPct val="0"/>
              </a:spcBef>
            </a:pP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¿</a:t>
            </a:r>
            <a:r>
              <a:rPr lang="en-US" sz="4914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14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garantía</a:t>
            </a: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da Dios a </a:t>
            </a:r>
            <a:r>
              <a:rPr lang="en-US" sz="4914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quienes</a:t>
            </a: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se </a:t>
            </a:r>
            <a:r>
              <a:rPr lang="en-US" sz="4914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arrepienten</a:t>
            </a: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con </a:t>
            </a:r>
            <a:r>
              <a:rPr lang="en-US" sz="4914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corazón</a:t>
            </a: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14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sincero</a:t>
            </a: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2400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Joel 2:12–13; Salmos 34:18.</a:t>
            </a:r>
            <a:endParaRPr lang="en-US" sz="4914" dirty="0">
              <a:solidFill>
                <a:srgbClr val="271C1A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50800" y="1157300"/>
            <a:ext cx="4339959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MARTES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310</Words>
  <Application>Microsoft Office PowerPoint</Application>
  <PresentationFormat>Personalizado</PresentationFormat>
  <Paragraphs>48</Paragraphs>
  <Slides>16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16</vt:i4>
      </vt:variant>
    </vt:vector>
  </HeadingPairs>
  <TitlesOfParts>
    <vt:vector size="26" baseType="lpstr">
      <vt:lpstr>Rubik Semi-Bold</vt:lpstr>
      <vt:lpstr>Trocchi</vt:lpstr>
      <vt:lpstr>Calibri</vt:lpstr>
      <vt:lpstr>Arimo</vt:lpstr>
      <vt:lpstr>Arial</vt:lpstr>
      <vt:lpstr>Bw Modelica 1</vt:lpstr>
      <vt:lpstr>Bw Modelica 2</vt:lpstr>
      <vt:lpstr>Rubik Bold</vt:lpstr>
      <vt:lpstr>Rubik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 Point Lección  5, Enero 31 de 2026</dc:title>
  <cp:lastModifiedBy>Asosur Tesorería</cp:lastModifiedBy>
  <cp:revision>5</cp:revision>
  <dcterms:created xsi:type="dcterms:W3CDTF">2006-08-16T00:00:00Z</dcterms:created>
  <dcterms:modified xsi:type="dcterms:W3CDTF">2026-01-30T19:53:34Z</dcterms:modified>
  <dc:identifier>DAG_698yDQI</dc:identifier>
</cp:coreProperties>
</file>