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6" r:id="rId4"/>
    <p:sldId id="27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5" d="100"/>
          <a:sy n="65" d="100"/>
        </p:scale>
        <p:origin x="1074" y="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18466736" y="0"/>
                </a:moveTo>
                <a:lnTo>
                  <a:pt x="0" y="0"/>
                </a:lnTo>
                <a:lnTo>
                  <a:pt x="0" y="10447020"/>
                </a:lnTo>
                <a:lnTo>
                  <a:pt x="18466736" y="1044702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t="-8995" b="-89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41223" y="7179811"/>
            <a:ext cx="10234048" cy="12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ATESORANDO LA MISERICORDIA DE DIOS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8000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0800" y="1157289"/>
            <a:ext cx="4328064" cy="59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389" y="4988860"/>
            <a:ext cx="16809222" cy="13134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7"/>
              </a:lnSpc>
              <a:spcBef>
                <a:spcPct val="0"/>
              </a:spcBef>
            </a:pP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ilustra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4506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profundidad</a:t>
            </a:r>
            <a:r>
              <a:rPr lang="en-US" sz="4506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misericordia de Dios?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11:7–9; Luke 13:6–9</a:t>
            </a:r>
            <a:endParaRPr lang="en-US" sz="4506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196559" y="1147764"/>
            <a:ext cx="11062741" cy="752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14"/>
              </a:lnSpc>
              <a:spcBef>
                <a:spcPct val="0"/>
              </a:spcBef>
            </a:pPr>
            <a:r>
              <a:rPr lang="en-US" sz="4928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UN POCO MÁS DE TIEMPO...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10973759" y="0"/>
            <a:ext cx="7323766" cy="10287000"/>
          </a:xfrm>
          <a:custGeom>
            <a:avLst/>
            <a:gdLst/>
            <a:ahLst/>
            <a:cxnLst/>
            <a:rect l="l" t="t" r="r" b="b"/>
            <a:pathLst>
              <a:path w="7323766" h="10287000">
                <a:moveTo>
                  <a:pt x="7323766" y="0"/>
                </a:moveTo>
                <a:lnTo>
                  <a:pt x="0" y="0"/>
                </a:lnTo>
                <a:lnTo>
                  <a:pt x="0" y="10287000"/>
                </a:lnTo>
                <a:lnTo>
                  <a:pt x="7323766" y="10287000"/>
                </a:lnTo>
                <a:lnTo>
                  <a:pt x="7323766" y="0"/>
                </a:lnTo>
                <a:close/>
              </a:path>
            </a:pathLst>
          </a:custGeom>
          <a:blipFill>
            <a:blip r:embed="rId2"/>
            <a:stretch>
              <a:fillRect l="-23511" r="-86916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373630" y="0"/>
            <a:ext cx="3600450" cy="10287000"/>
            <a:chOff x="0" y="0"/>
            <a:chExt cx="948267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343589" y="4524342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¿Por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usa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profetas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son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cruciales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para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restauración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</a:p>
          <a:p>
            <a:pPr algn="ctr">
              <a:lnSpc>
                <a:spcPts val="4852"/>
              </a:lnSpc>
            </a:pP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12:10, 13; Amós 3:7.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481486" cy="10287000"/>
          </a:xfrm>
          <a:custGeom>
            <a:avLst/>
            <a:gdLst/>
            <a:ahLst/>
            <a:cxnLst/>
            <a:rect l="l" t="t" r="r" b="b"/>
            <a:pathLst>
              <a:path w="18481486" h="10287000">
                <a:moveTo>
                  <a:pt x="18481486" y="0"/>
                </a:moveTo>
                <a:lnTo>
                  <a:pt x="0" y="0"/>
                </a:lnTo>
                <a:lnTo>
                  <a:pt x="0" y="10287000"/>
                </a:lnTo>
                <a:lnTo>
                  <a:pt x="18481486" y="10287000"/>
                </a:lnTo>
                <a:lnTo>
                  <a:pt x="18481486" y="0"/>
                </a:lnTo>
                <a:close/>
              </a:path>
            </a:pathLst>
          </a:custGeom>
          <a:blipFill>
            <a:blip r:embed="rId2"/>
            <a:stretch>
              <a:fillRect t="-9904" b="-990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355840" y="3439041"/>
            <a:ext cx="5629034" cy="2209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81"/>
              </a:lnSpc>
            </a:pP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trágico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final de Israel, ¿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muestra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es </a:t>
            </a:r>
            <a:r>
              <a:rPr lang="en-US" sz="3651" dirty="0" err="1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justo</a:t>
            </a:r>
            <a: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651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FFFFFF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13:4–9; 14:1.</a:t>
            </a:r>
            <a:endParaRPr lang="en-US" sz="3651" dirty="0">
              <a:solidFill>
                <a:srgbClr val="FFFFFF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68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827491" y="-173509"/>
            <a:ext cx="2633018" cy="18288000"/>
            <a:chOff x="0" y="0"/>
            <a:chExt cx="693470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470" cy="4816592"/>
            </a:xfrm>
            <a:custGeom>
              <a:avLst/>
              <a:gdLst/>
              <a:ahLst/>
              <a:cxnLst/>
              <a:rect l="l" t="t" r="r" b="b"/>
              <a:pathLst>
                <a:path w="693470" h="4816592">
                  <a:moveTo>
                    <a:pt x="0" y="0"/>
                  </a:moveTo>
                  <a:lnTo>
                    <a:pt x="693470" y="0"/>
                  </a:lnTo>
                  <a:lnTo>
                    <a:pt x="693470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470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60733" y="2757269"/>
            <a:ext cx="15941041" cy="10888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05"/>
              </a:lnSpc>
            </a:pP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ilustró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destino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754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nación</a:t>
            </a:r>
            <a: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3754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Mateo 21:19–20.</a:t>
            </a:r>
            <a:endParaRPr lang="en-US" sz="3754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584997" y="1028700"/>
            <a:ext cx="1129408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  <a:spcBef>
                <a:spcPct val="0"/>
              </a:spcBef>
            </a:pPr>
            <a:r>
              <a:rPr lang="en-US" sz="38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¿MARCHITO O FLORECIENTE?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332303" y="3076148"/>
            <a:ext cx="9234008" cy="5146146"/>
          </a:xfrm>
          <a:custGeom>
            <a:avLst/>
            <a:gdLst/>
            <a:ahLst/>
            <a:cxnLst/>
            <a:rect l="l" t="t" r="r" b="b"/>
            <a:pathLst>
              <a:path w="9234008" h="5146146">
                <a:moveTo>
                  <a:pt x="0" y="0"/>
                </a:moveTo>
                <a:lnTo>
                  <a:pt x="9234008" y="0"/>
                </a:lnTo>
                <a:lnTo>
                  <a:pt x="9234008" y="5146146"/>
                </a:lnTo>
                <a:lnTo>
                  <a:pt x="0" y="5146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522" b="-52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21036" y="3323690"/>
            <a:ext cx="8148301" cy="4565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finaliza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libro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Oseas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enfatizando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esperanza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,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sanidad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y un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5122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sabiduría</a:t>
            </a:r>
            <a: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5122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14:4–5, 8–9</a:t>
            </a:r>
            <a:endParaRPr lang="en-US" sz="5122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277" b="-927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-1" y="0"/>
            <a:ext cx="18288000" cy="4110025"/>
            <a:chOff x="0" y="0"/>
            <a:chExt cx="24384000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24906" r="-24906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28895" r="-28895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1673" r="-4167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r="-4995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89423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96248" y="4706396"/>
            <a:ext cx="3653274" cy="64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2"/>
              </a:lnSpc>
            </a:pPr>
            <a:r>
              <a:rPr lang="en-US" sz="21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CELO SIN DISCERNIMIENTO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216336" y="4981517"/>
            <a:ext cx="3077508" cy="3238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87"/>
              </a:lnSpc>
            </a:pPr>
            <a:r>
              <a:rPr lang="en-US" sz="21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TIEMPOS PELIGROSOS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808898" y="4972038"/>
            <a:ext cx="3108894" cy="3333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54"/>
              </a:lnSpc>
            </a:pPr>
            <a:r>
              <a:rPr lang="en-US" sz="21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CULTO CORROMPIDO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18649" y="4810125"/>
            <a:ext cx="3372402" cy="657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2"/>
              </a:lnSpc>
            </a:pPr>
            <a:r>
              <a:rPr lang="en-US" sz="21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APRECIANDO LA PROMESA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62458" y="4725416"/>
            <a:ext cx="3251621" cy="676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78"/>
              </a:lnSpc>
            </a:pPr>
            <a:r>
              <a:rPr lang="en-US" sz="22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ESPERANZA EN MEDIO DE LA CRISIS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067204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Preparándose con esperanza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Freeform 3"/>
          <p:cNvSpPr/>
          <p:nvPr/>
        </p:nvSpPr>
        <p:spPr>
          <a:xfrm>
            <a:off x="12657005" y="698103"/>
            <a:ext cx="4958887" cy="5296326"/>
          </a:xfrm>
          <a:custGeom>
            <a:avLst/>
            <a:gdLst/>
            <a:ahLst/>
            <a:cxnLst/>
            <a:rect l="l" t="t" r="r" b="b"/>
            <a:pathLst>
              <a:path w="4958887" h="5296326">
                <a:moveTo>
                  <a:pt x="0" y="0"/>
                </a:moveTo>
                <a:lnTo>
                  <a:pt x="4958887" y="0"/>
                </a:lnTo>
                <a:lnTo>
                  <a:pt x="4958887" y="5296325"/>
                </a:lnTo>
                <a:lnTo>
                  <a:pt x="0" y="52963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4" name="TextBox 4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B9BE53-13BE-0369-D937-3300E97888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7C552D97-699D-01EC-402A-F2183D667CD3}"/>
              </a:ext>
            </a:extLst>
          </p:cNvPr>
          <p:cNvSpPr/>
          <p:nvPr/>
        </p:nvSpPr>
        <p:spPr>
          <a:xfrm flipH="1">
            <a:off x="0" y="0"/>
            <a:ext cx="18466736" cy="10447020"/>
          </a:xfrm>
          <a:custGeom>
            <a:avLst/>
            <a:gdLst/>
            <a:ahLst/>
            <a:cxnLst/>
            <a:rect l="l" t="t" r="r" b="b"/>
            <a:pathLst>
              <a:path w="18466736" h="10447020">
                <a:moveTo>
                  <a:pt x="18466736" y="0"/>
                </a:moveTo>
                <a:lnTo>
                  <a:pt x="0" y="0"/>
                </a:lnTo>
                <a:lnTo>
                  <a:pt x="0" y="10447020"/>
                </a:lnTo>
                <a:lnTo>
                  <a:pt x="18466736" y="10447020"/>
                </a:lnTo>
                <a:lnTo>
                  <a:pt x="18466736" y="0"/>
                </a:lnTo>
                <a:close/>
              </a:path>
            </a:pathLst>
          </a:custGeom>
          <a:blipFill>
            <a:blip r:embed="rId2"/>
            <a:stretch>
              <a:fillRect t="-8995" b="-899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539659B9-B67A-30C1-ED4D-C913FB2406A6}"/>
              </a:ext>
            </a:extLst>
          </p:cNvPr>
          <p:cNvGrpSpPr/>
          <p:nvPr/>
        </p:nvGrpSpPr>
        <p:grpSpPr>
          <a:xfrm rot="-5400000">
            <a:off x="7421552" y="-567685"/>
            <a:ext cx="3623633" cy="18466736"/>
            <a:chOff x="0" y="0"/>
            <a:chExt cx="954372" cy="4863667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F50B70B-F71A-05E1-D259-C9AFAE97A62C}"/>
                </a:ext>
              </a:extLst>
            </p:cNvPr>
            <p:cNvSpPr/>
            <p:nvPr/>
          </p:nvSpPr>
          <p:spPr>
            <a:xfrm>
              <a:off x="0" y="0"/>
              <a:ext cx="954372" cy="4863667"/>
            </a:xfrm>
            <a:custGeom>
              <a:avLst/>
              <a:gdLst/>
              <a:ahLst/>
              <a:cxnLst/>
              <a:rect l="l" t="t" r="r" b="b"/>
              <a:pathLst>
                <a:path w="954372" h="4863667">
                  <a:moveTo>
                    <a:pt x="0" y="0"/>
                  </a:moveTo>
                  <a:lnTo>
                    <a:pt x="954372" y="0"/>
                  </a:lnTo>
                  <a:lnTo>
                    <a:pt x="954372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4DD8614-9319-5040-C784-CBB918BCFE02}"/>
                </a:ext>
              </a:extLst>
            </p:cNvPr>
            <p:cNvSpPr txBox="1"/>
            <p:nvPr/>
          </p:nvSpPr>
          <p:spPr>
            <a:xfrm>
              <a:off x="0" y="0"/>
              <a:ext cx="954372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379A128-BDF2-B859-12C5-0AF6FBF08E1D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15B120AF-C890-C30E-41E4-86FF46E079C2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B052F3AE-5C32-E842-140B-0EAF084B91C0}"/>
              </a:ext>
            </a:extLst>
          </p:cNvPr>
          <p:cNvGrpSpPr/>
          <p:nvPr/>
        </p:nvGrpSpPr>
        <p:grpSpPr>
          <a:xfrm>
            <a:off x="14989949" y="894192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409C6E9-6BDE-5566-289E-7D5D2D0071BE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71BCC501-699F-5DA4-244B-598B2CF67A5B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4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5AE093BD-6CB6-C619-67C7-8294D18BE49F}"/>
              </a:ext>
            </a:extLst>
          </p:cNvPr>
          <p:cNvSpPr txBox="1"/>
          <p:nvPr/>
        </p:nvSpPr>
        <p:spPr>
          <a:xfrm>
            <a:off x="341223" y="7179811"/>
            <a:ext cx="10234048" cy="129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59"/>
              </a:lnSpc>
              <a:spcBef>
                <a:spcPct val="0"/>
              </a:spcBef>
            </a:pPr>
            <a:r>
              <a:rPr lang="en-US" sz="4299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ATESORANDO LA MISERICORDIA DE DIOS</a:t>
            </a:r>
          </a:p>
        </p:txBody>
      </p:sp>
    </p:spTree>
    <p:extLst>
      <p:ext uri="{BB962C8B-B14F-4D97-AF65-F5344CB8AC3E}">
        <p14:creationId xmlns:p14="http://schemas.microsoft.com/office/powerpoint/2010/main" val="31877385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219564"/>
            <a:ext cx="15398833" cy="6067436"/>
          </a:xfrm>
          <a:custGeom>
            <a:avLst/>
            <a:gdLst/>
            <a:ahLst/>
            <a:cxnLst/>
            <a:rect l="l" t="t" r="r" b="b"/>
            <a:pathLst>
              <a:path w="15398833" h="6067436">
                <a:moveTo>
                  <a:pt x="0" y="0"/>
                </a:moveTo>
                <a:lnTo>
                  <a:pt x="15398833" y="0"/>
                </a:lnTo>
                <a:lnTo>
                  <a:pt x="15398833" y="6067436"/>
                </a:lnTo>
                <a:lnTo>
                  <a:pt x="0" y="606743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941" b="-3494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32296" y="-68704"/>
            <a:ext cx="2423407" cy="18288000"/>
            <a:chOff x="0" y="0"/>
            <a:chExt cx="63826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8264" cy="4816592"/>
            </a:xfrm>
            <a:custGeom>
              <a:avLst/>
              <a:gdLst/>
              <a:ahLst/>
              <a:cxnLst/>
              <a:rect l="l" t="t" r="r" b="b"/>
              <a:pathLst>
                <a:path w="638264" h="4816592">
                  <a:moveTo>
                    <a:pt x="0" y="0"/>
                  </a:moveTo>
                  <a:lnTo>
                    <a:pt x="638264" y="0"/>
                  </a:lnTo>
                  <a:lnTo>
                    <a:pt x="63826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3826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68508" y="8862778"/>
            <a:ext cx="2790780" cy="791044"/>
            <a:chOff x="0" y="0"/>
            <a:chExt cx="3721040" cy="105472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04909"/>
            <a:ext cx="12236164" cy="685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50"/>
              </a:lnSpc>
            </a:pPr>
            <a:r>
              <a:rPr lang="en-US" sz="44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LOS DÍAS DE RETRIBUCIÓN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124080"/>
            <a:ext cx="17168702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advertencia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repercute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hasta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cierre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gracia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9:7.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2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31729" y="6243225"/>
            <a:ext cx="17424541" cy="1178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enemigo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con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frecuencia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lleva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creyentes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la </a:t>
            </a:r>
            <a:r>
              <a:rPr lang="en-US" sz="4043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ruina</a:t>
            </a:r>
            <a: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043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9:8–9, 17.</a:t>
            </a:r>
            <a:endParaRPr lang="en-US" sz="4043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716471" y="1019175"/>
            <a:ext cx="7881723" cy="5334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51"/>
              </a:lnSpc>
            </a:pPr>
            <a:r>
              <a:rPr lang="en-US" sz="346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TRAMPAS SUTILES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4385683"/>
            <a:ext cx="18297525" cy="5901317"/>
          </a:xfrm>
          <a:custGeom>
            <a:avLst/>
            <a:gdLst/>
            <a:ahLst/>
            <a:cxnLst/>
            <a:rect l="l" t="t" r="r" b="b"/>
            <a:pathLst>
              <a:path w="18297525" h="5901317">
                <a:moveTo>
                  <a:pt x="0" y="0"/>
                </a:moveTo>
                <a:lnTo>
                  <a:pt x="18297525" y="0"/>
                </a:lnTo>
                <a:lnTo>
                  <a:pt x="18297525" y="5901317"/>
                </a:lnTo>
                <a:lnTo>
                  <a:pt x="0" y="5901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89785" b="-1710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410200" y="1140960"/>
            <a:ext cx="12071954" cy="1213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era la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raíz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causante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fracaso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Israel?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10:1; </a:t>
            </a:r>
            <a:r>
              <a:rPr lang="en-US" sz="24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Deuteronomio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8:11–14.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0999"/>
            </a:blip>
            <a:stretch>
              <a:fillRect t="-9313" b="-931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916296" y="-263440"/>
            <a:ext cx="2634144" cy="18466736"/>
            <a:chOff x="0" y="0"/>
            <a:chExt cx="693766" cy="4863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93766" cy="4863667"/>
            </a:xfrm>
            <a:custGeom>
              <a:avLst/>
              <a:gdLst/>
              <a:ahLst/>
              <a:cxnLst/>
              <a:rect l="l" t="t" r="r" b="b"/>
              <a:pathLst>
                <a:path w="693766" h="4863667">
                  <a:moveTo>
                    <a:pt x="0" y="0"/>
                  </a:moveTo>
                  <a:lnTo>
                    <a:pt x="693766" y="0"/>
                  </a:lnTo>
                  <a:lnTo>
                    <a:pt x="693766" y="4863667"/>
                  </a:lnTo>
                  <a:lnTo>
                    <a:pt x="0" y="4863667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693766" cy="48636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87225" y="1028700"/>
            <a:ext cx="12072075" cy="61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35"/>
              </a:lnSpc>
            </a:pPr>
            <a:r>
              <a:rPr lang="en-US" sz="4112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ABLANDANDO EL TERRENO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02924" y="5641511"/>
            <a:ext cx="16482151" cy="2228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97"/>
              </a:lnSpc>
              <a:spcBef>
                <a:spcPct val="0"/>
              </a:spcBef>
            </a:pP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llamado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ha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vuelto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14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espiritualmente</a:t>
            </a:r>
            <a: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insensible? </a:t>
            </a:r>
            <a:br>
              <a:rPr lang="en-US" sz="4914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36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10:12; Santiago 4:8.</a:t>
            </a:r>
            <a:endParaRPr lang="en-US" sz="4914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00284" y="0"/>
            <a:ext cx="7763916" cy="10287000"/>
          </a:xfrm>
          <a:custGeom>
            <a:avLst/>
            <a:gdLst/>
            <a:ahLst/>
            <a:cxnLst/>
            <a:rect l="l" t="t" r="r" b="b"/>
            <a:pathLst>
              <a:path w="7763916" h="10287000">
                <a:moveTo>
                  <a:pt x="0" y="0"/>
                </a:moveTo>
                <a:lnTo>
                  <a:pt x="7763916" y="0"/>
                </a:lnTo>
                <a:lnTo>
                  <a:pt x="776391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183" r="-9150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524084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487930" y="0"/>
            <a:ext cx="2745885" cy="10287000"/>
            <a:chOff x="0" y="0"/>
            <a:chExt cx="723196" cy="270933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23196" cy="2709333"/>
            </a:xfrm>
            <a:custGeom>
              <a:avLst/>
              <a:gdLst/>
              <a:ahLst/>
              <a:cxnLst/>
              <a:rect l="l" t="t" r="r" b="b"/>
              <a:pathLst>
                <a:path w="723196" h="2709333">
                  <a:moveTo>
                    <a:pt x="0" y="0"/>
                  </a:moveTo>
                  <a:lnTo>
                    <a:pt x="723196" y="0"/>
                  </a:lnTo>
                  <a:lnTo>
                    <a:pt x="723196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0"/>
              <a:ext cx="723196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03279" y="5431340"/>
            <a:ext cx="11557594" cy="1838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revela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Dios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tierno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amor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su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pueblo,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extendiéndonos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Su mano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aún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rebeldía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r>
              <a:rPr lang="en-US" sz="24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Oseas 11:1–4.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6" name="Group 16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302</Words>
  <Application>Microsoft Office PowerPoint</Application>
  <PresentationFormat>Personalizado</PresentationFormat>
  <Paragraphs>46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Bw Modelica 1</vt:lpstr>
      <vt:lpstr>Rubik</vt:lpstr>
      <vt:lpstr>Rubik Semi-Bold</vt:lpstr>
      <vt:lpstr>Bw Modelica 2</vt:lpstr>
      <vt:lpstr>Rubik Bold</vt:lpstr>
      <vt:lpstr>Trocchi</vt:lpstr>
      <vt:lpstr>Calibri</vt:lpstr>
      <vt:lpstr>Arimo</vt:lpstr>
      <vt:lpstr>Arial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4, Enero 24 de 2026</dc:title>
  <cp:lastModifiedBy>Asosur Tesorería</cp:lastModifiedBy>
  <cp:revision>3</cp:revision>
  <dcterms:created xsi:type="dcterms:W3CDTF">2006-08-16T00:00:00Z</dcterms:created>
  <dcterms:modified xsi:type="dcterms:W3CDTF">2026-01-23T19:31:47Z</dcterms:modified>
  <dc:identifier>DAG_Q8cVP5U</dc:identifier>
</cp:coreProperties>
</file>