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70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8288000" cy="10287000"/>
  <p:notesSz cx="6858000" cy="9144000"/>
  <p:embeddedFontLst>
    <p:embeddedFont>
      <p:font typeface="Arimo" panose="020B0604020202020204" charset="0"/>
      <p:regular r:id="rId17"/>
    </p:embeddedFont>
    <p:embeddedFont>
      <p:font typeface="Bw Modelica 1" panose="020B0604020202020204" charset="0"/>
      <p:regular r:id="rId18"/>
    </p:embeddedFont>
    <p:embeddedFont>
      <p:font typeface="Bw Modelica 2" panose="020B0604020202020204" charset="0"/>
      <p:regular r:id="rId19"/>
    </p:embeddedFont>
    <p:embeddedFont>
      <p:font typeface="Rubik" panose="020B0604020202020204" charset="-79"/>
      <p:regular r:id="rId20"/>
    </p:embeddedFont>
    <p:embeddedFont>
      <p:font typeface="Rubik Bold" panose="020B0604020202020204" charset="-79"/>
      <p:regular r:id="rId21"/>
    </p:embeddedFont>
    <p:embeddedFont>
      <p:font typeface="Rubik Semi-Bold" panose="020B0604020202020204" charset="-79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074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66736" cy="10447020"/>
          </a:xfrm>
          <a:custGeom>
            <a:avLst/>
            <a:gdLst/>
            <a:ahLst/>
            <a:cxnLst/>
            <a:rect l="l" t="t" r="r" b="b"/>
            <a:pathLst>
              <a:path w="18466736" h="10447020">
                <a:moveTo>
                  <a:pt x="0" y="0"/>
                </a:moveTo>
                <a:lnTo>
                  <a:pt x="18466736" y="0"/>
                </a:lnTo>
                <a:lnTo>
                  <a:pt x="18466736" y="10447020"/>
                </a:lnTo>
                <a:lnTo>
                  <a:pt x="0" y="1044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" b="-48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421552" y="-491485"/>
            <a:ext cx="3623633" cy="18466736"/>
            <a:chOff x="0" y="0"/>
            <a:chExt cx="954372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54372" cy="4863667"/>
            </a:xfrm>
            <a:custGeom>
              <a:avLst/>
              <a:gdLst/>
              <a:ahLst/>
              <a:cxnLst/>
              <a:rect l="l" t="t" r="r" b="b"/>
              <a:pathLst>
                <a:path w="954372" h="4863667">
                  <a:moveTo>
                    <a:pt x="0" y="0"/>
                  </a:moveTo>
                  <a:lnTo>
                    <a:pt x="954372" y="0"/>
                  </a:lnTo>
                  <a:lnTo>
                    <a:pt x="954372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54372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10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474167" y="8062875"/>
            <a:ext cx="11518403" cy="799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9"/>
              </a:lnSpc>
              <a:spcBef>
                <a:spcPct val="0"/>
              </a:spcBef>
            </a:pPr>
            <a:r>
              <a:rPr lang="en-US" sz="5199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EL DISCÍPULO AMADO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16296" y="-263440"/>
            <a:ext cx="2634144" cy="18466736"/>
            <a:chOff x="0" y="0"/>
            <a:chExt cx="693766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766" cy="4863667"/>
            </a:xfrm>
            <a:custGeom>
              <a:avLst/>
              <a:gdLst/>
              <a:ahLst/>
              <a:cxnLst/>
              <a:rect l="l" t="t" r="r" b="b"/>
              <a:pathLst>
                <a:path w="693766" h="4863667">
                  <a:moveTo>
                    <a:pt x="0" y="0"/>
                  </a:moveTo>
                  <a:lnTo>
                    <a:pt x="693766" y="0"/>
                  </a:lnTo>
                  <a:lnTo>
                    <a:pt x="693766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766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187225" y="1028700"/>
            <a:ext cx="12072075" cy="619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5"/>
              </a:lnSpc>
            </a:pPr>
            <a:r>
              <a:rPr lang="en-US" sz="4112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UN CARÁCTER TRANSFORMADO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02924" y="5675588"/>
            <a:ext cx="16482151" cy="2228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7"/>
              </a:lnSpc>
              <a:spcBef>
                <a:spcPct val="0"/>
              </a:spcBef>
            </a:pP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pasó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Juan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cuando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contempló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carácter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 y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deberíamos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aprender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1 Juan 1:2–3.</a:t>
            </a:r>
            <a:endParaRPr lang="en-US" sz="4914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00284" y="0"/>
            <a:ext cx="7763916" cy="10287000"/>
          </a:xfrm>
          <a:custGeom>
            <a:avLst/>
            <a:gdLst/>
            <a:ahLst/>
            <a:cxnLst/>
            <a:rect l="l" t="t" r="r" b="b"/>
            <a:pathLst>
              <a:path w="7763916" h="10287000">
                <a:moveTo>
                  <a:pt x="0" y="0"/>
                </a:moveTo>
                <a:lnTo>
                  <a:pt x="7763916" y="0"/>
                </a:lnTo>
                <a:lnTo>
                  <a:pt x="77639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373" r="-4937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87930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3279" y="4875993"/>
            <a:ext cx="11557594" cy="2424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Luego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amor de Jesús lo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había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transformado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mensaje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tenía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Juan para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todos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creyentes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1 Juan 2:3–5; 3:18; 4:7, 16.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0800" y="1157289"/>
            <a:ext cx="4328064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14442" y="5714434"/>
            <a:ext cx="16809222" cy="2675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7"/>
              </a:lnSpc>
              <a:spcBef>
                <a:spcPct val="0"/>
              </a:spcBef>
            </a:pP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Así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como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caso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Juan, ¿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mal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pernicioso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prevaleció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iglesia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Corinto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, de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igual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manera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,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puede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dominarnos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fácilmente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hoy? </a:t>
            </a:r>
            <a:b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1 </a:t>
            </a:r>
            <a:r>
              <a:rPr lang="en-US" sz="28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Corintios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3:1–3.</a:t>
            </a:r>
            <a:endParaRPr lang="en-US" sz="4506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196559" y="1738310"/>
            <a:ext cx="11062741" cy="752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4"/>
              </a:lnSpc>
              <a:spcBef>
                <a:spcPct val="0"/>
              </a:spcBef>
            </a:pPr>
            <a:r>
              <a:rPr lang="en-US" sz="4928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¿Y QUÉ DE NOSOTROS?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3759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0" y="0"/>
                </a:moveTo>
                <a:lnTo>
                  <a:pt x="7323766" y="0"/>
                </a:lnTo>
                <a:lnTo>
                  <a:pt x="732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829" r="-8679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43589" y="4250280"/>
            <a:ext cx="11557594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somos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llamados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una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vocación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superior 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Gálatas 5:13– 16.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480352"/>
            <a:ext cx="15398833" cy="5806648"/>
          </a:xfrm>
          <a:custGeom>
            <a:avLst/>
            <a:gdLst/>
            <a:ahLst/>
            <a:cxnLst/>
            <a:rect l="l" t="t" r="r" b="b"/>
            <a:pathLst>
              <a:path w="15398833" h="5806648">
                <a:moveTo>
                  <a:pt x="0" y="0"/>
                </a:moveTo>
                <a:lnTo>
                  <a:pt x="15398833" y="0"/>
                </a:lnTo>
                <a:lnTo>
                  <a:pt x="15398833" y="5806648"/>
                </a:lnTo>
                <a:lnTo>
                  <a:pt x="0" y="580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397" b="-3839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827491" y="-173509"/>
            <a:ext cx="2633018" cy="18288000"/>
            <a:chOff x="0" y="0"/>
            <a:chExt cx="69347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470" cy="4816592"/>
            </a:xfrm>
            <a:custGeom>
              <a:avLst/>
              <a:gdLst/>
              <a:ahLst/>
              <a:cxnLst/>
              <a:rect l="l" t="t" r="r" b="b"/>
              <a:pathLst>
                <a:path w="693470" h="4816592">
                  <a:moveTo>
                    <a:pt x="0" y="0"/>
                  </a:moveTo>
                  <a:lnTo>
                    <a:pt x="693470" y="0"/>
                  </a:lnTo>
                  <a:lnTo>
                    <a:pt x="693470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470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0733" y="2319858"/>
            <a:ext cx="15941041" cy="1707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</a:pP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puede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nuestra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educación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ayudarnos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o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perjudicarnos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ante la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tentación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alimentar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un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espíritu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rivalidad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2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Corintios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10:12;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Filipenses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2:3;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Colosenses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2:8.</a:t>
            </a:r>
            <a:endParaRPr lang="en-US" sz="3754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584997" y="1028700"/>
            <a:ext cx="1129408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EDUCACIÓN ES UNA CLAVE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1854" b="-12530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7999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3998" cy="5480067"/>
            </a:xfrm>
            <a:custGeom>
              <a:avLst/>
              <a:gdLst/>
              <a:ahLst/>
              <a:cxnLst/>
              <a:rect l="l" t="t" r="r" b="b"/>
              <a:pathLst>
                <a:path w="24383998" h="5480067">
                  <a:moveTo>
                    <a:pt x="0" y="0"/>
                  </a:moveTo>
                  <a:lnTo>
                    <a:pt x="24383998" y="0"/>
                  </a:lnTo>
                  <a:lnTo>
                    <a:pt x="24383998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4685" r="-34685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4999" r="-24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8027" r="-1802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6308" r="-36308" b="-1518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4788" r="-35164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424129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96248" y="4744464"/>
            <a:ext cx="3653274" cy="647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2"/>
              </a:lnSpc>
            </a:pPr>
            <a:r>
              <a:rPr lang="en-US" sz="21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LA INCREDULIDAD DE TOMÁS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240149" y="4753956"/>
            <a:ext cx="3077508" cy="323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</a:pPr>
            <a:r>
              <a:rPr lang="en-US" sz="21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RESTITUCIÓN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808898" y="4744477"/>
            <a:ext cx="3108894" cy="333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A LA ORILLA DEL MAR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305986" y="4744431"/>
            <a:ext cx="3372402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21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EDIFICANDO LA FE DE LOS INCRÉDULOS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62458" y="4725416"/>
            <a:ext cx="3251621" cy="676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8"/>
              </a:lnSpc>
            </a:pPr>
            <a:r>
              <a:rPr lang="en-US" sz="223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TRATANDO CON ALMAS QUE DUDAN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067204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Cambios en el carácter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4502" y="1957547"/>
            <a:ext cx="5879851" cy="7896145"/>
          </a:xfrm>
          <a:custGeom>
            <a:avLst/>
            <a:gdLst/>
            <a:ahLst/>
            <a:cxnLst/>
            <a:rect l="l" t="t" r="r" b="b"/>
            <a:pathLst>
              <a:path w="5879851" h="7896145">
                <a:moveTo>
                  <a:pt x="0" y="0"/>
                </a:moveTo>
                <a:lnTo>
                  <a:pt x="5879852" y="0"/>
                </a:lnTo>
                <a:lnTo>
                  <a:pt x="5879852" y="7896145"/>
                </a:lnTo>
                <a:lnTo>
                  <a:pt x="0" y="78961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8160444" y="2350930"/>
            <a:ext cx="9543365" cy="6370196"/>
          </a:xfrm>
          <a:custGeom>
            <a:avLst/>
            <a:gdLst/>
            <a:ahLst/>
            <a:cxnLst/>
            <a:rect l="l" t="t" r="r" b="b"/>
            <a:pathLst>
              <a:path w="9543365" h="6370196">
                <a:moveTo>
                  <a:pt x="0" y="0"/>
                </a:moveTo>
                <a:lnTo>
                  <a:pt x="9543364" y="0"/>
                </a:lnTo>
                <a:lnTo>
                  <a:pt x="9543364" y="6370196"/>
                </a:lnTo>
                <a:lnTo>
                  <a:pt x="0" y="63701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TextBox 4"/>
          <p:cNvSpPr txBox="1"/>
          <p:nvPr/>
        </p:nvSpPr>
        <p:spPr>
          <a:xfrm>
            <a:off x="1474502" y="811013"/>
            <a:ext cx="6148388" cy="93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8"/>
              </a:lnSpc>
              <a:spcBef>
                <a:spcPct val="0"/>
              </a:spcBef>
            </a:pPr>
            <a:r>
              <a:rPr lang="en-US" sz="3598" b="1">
                <a:solidFill>
                  <a:srgbClr val="000000"/>
                </a:solidFill>
                <a:latin typeface="Rubik Bold"/>
                <a:ea typeface="Rubik Bold"/>
                <a:cs typeface="Rubik Bold"/>
                <a:sym typeface="Rubik Bold"/>
              </a:rPr>
              <a:t>Ofrenda del primer sábado</a:t>
            </a:r>
            <a:r>
              <a:rPr lang="en-US" sz="3598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</a:p>
          <a:p>
            <a:pPr algn="ctr">
              <a:lnSpc>
                <a:spcPts val="2998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6 de diciembre de 2025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C96E8-994E-6E6D-5EA4-967C49D4F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648363D-EB80-D720-B082-C7C982661F77}"/>
              </a:ext>
            </a:extLst>
          </p:cNvPr>
          <p:cNvSpPr/>
          <p:nvPr/>
        </p:nvSpPr>
        <p:spPr>
          <a:xfrm>
            <a:off x="0" y="0"/>
            <a:ext cx="18466736" cy="10447020"/>
          </a:xfrm>
          <a:custGeom>
            <a:avLst/>
            <a:gdLst/>
            <a:ahLst/>
            <a:cxnLst/>
            <a:rect l="l" t="t" r="r" b="b"/>
            <a:pathLst>
              <a:path w="18466736" h="10447020">
                <a:moveTo>
                  <a:pt x="0" y="0"/>
                </a:moveTo>
                <a:lnTo>
                  <a:pt x="18466736" y="0"/>
                </a:lnTo>
                <a:lnTo>
                  <a:pt x="18466736" y="10447020"/>
                </a:lnTo>
                <a:lnTo>
                  <a:pt x="0" y="1044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" b="-48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74AFD1D-733E-6091-B86F-AB06A1629131}"/>
              </a:ext>
            </a:extLst>
          </p:cNvPr>
          <p:cNvGrpSpPr/>
          <p:nvPr/>
        </p:nvGrpSpPr>
        <p:grpSpPr>
          <a:xfrm rot="-5400000">
            <a:off x="7421552" y="-491485"/>
            <a:ext cx="3623633" cy="18466736"/>
            <a:chOff x="0" y="0"/>
            <a:chExt cx="954372" cy="48636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E2D12DB-EC0F-1EA7-8C6C-75B3D15CA621}"/>
                </a:ext>
              </a:extLst>
            </p:cNvPr>
            <p:cNvSpPr/>
            <p:nvPr/>
          </p:nvSpPr>
          <p:spPr>
            <a:xfrm>
              <a:off x="0" y="0"/>
              <a:ext cx="954372" cy="4863667"/>
            </a:xfrm>
            <a:custGeom>
              <a:avLst/>
              <a:gdLst/>
              <a:ahLst/>
              <a:cxnLst/>
              <a:rect l="l" t="t" r="r" b="b"/>
              <a:pathLst>
                <a:path w="954372" h="4863667">
                  <a:moveTo>
                    <a:pt x="0" y="0"/>
                  </a:moveTo>
                  <a:lnTo>
                    <a:pt x="954372" y="0"/>
                  </a:lnTo>
                  <a:lnTo>
                    <a:pt x="954372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C690D928-0BD2-5FF0-0CEB-E4F4EF5E1302}"/>
                </a:ext>
              </a:extLst>
            </p:cNvPr>
            <p:cNvSpPr txBox="1"/>
            <p:nvPr/>
          </p:nvSpPr>
          <p:spPr>
            <a:xfrm>
              <a:off x="0" y="0"/>
              <a:ext cx="954372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21998FC1-3AE4-9B5A-544F-1F03EC152503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3DA9FF23-1894-C9F9-358D-C91D2540602F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E9738F50-35D4-BCF3-0454-A44295906931}"/>
              </a:ext>
            </a:extLst>
          </p:cNvPr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8EF4110-B5D2-D658-21D1-6F26D689C8A9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F7E50AEB-F8EF-C312-F9A0-E8672F4FB155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10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60AD1E27-BB8D-F226-9964-728ECAE19E90}"/>
              </a:ext>
            </a:extLst>
          </p:cNvPr>
          <p:cNvSpPr txBox="1"/>
          <p:nvPr/>
        </p:nvSpPr>
        <p:spPr>
          <a:xfrm>
            <a:off x="3474167" y="8062875"/>
            <a:ext cx="11518403" cy="799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9"/>
              </a:lnSpc>
              <a:spcBef>
                <a:spcPct val="0"/>
              </a:spcBef>
            </a:pPr>
            <a:r>
              <a:rPr lang="en-US" sz="5199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EL DISCÍPULO AMADO</a:t>
            </a:r>
          </a:p>
        </p:txBody>
      </p:sp>
    </p:spTree>
    <p:extLst>
      <p:ext uri="{BB962C8B-B14F-4D97-AF65-F5344CB8AC3E}">
        <p14:creationId xmlns:p14="http://schemas.microsoft.com/office/powerpoint/2010/main" val="7216495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219564"/>
            <a:ext cx="15398833" cy="6067436"/>
          </a:xfrm>
          <a:custGeom>
            <a:avLst/>
            <a:gdLst/>
            <a:ahLst/>
            <a:cxnLst/>
            <a:rect l="l" t="t" r="r" b="b"/>
            <a:pathLst>
              <a:path w="15398833" h="6067436">
                <a:moveTo>
                  <a:pt x="0" y="0"/>
                </a:moveTo>
                <a:lnTo>
                  <a:pt x="15398833" y="0"/>
                </a:lnTo>
                <a:lnTo>
                  <a:pt x="15398833" y="6067436"/>
                </a:lnTo>
                <a:lnTo>
                  <a:pt x="0" y="60674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4598" b="-3459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32296" y="-68704"/>
            <a:ext cx="2423407" cy="18288000"/>
            <a:chOff x="0" y="0"/>
            <a:chExt cx="63826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8264" cy="4816592"/>
            </a:xfrm>
            <a:custGeom>
              <a:avLst/>
              <a:gdLst/>
              <a:ahLst/>
              <a:cxnLst/>
              <a:rect l="l" t="t" r="r" b="b"/>
              <a:pathLst>
                <a:path w="638264" h="4816592">
                  <a:moveTo>
                    <a:pt x="0" y="0"/>
                  </a:moveTo>
                  <a:lnTo>
                    <a:pt x="638264" y="0"/>
                  </a:lnTo>
                  <a:lnTo>
                    <a:pt x="63826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3826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04909"/>
            <a:ext cx="12236164" cy="685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0"/>
              </a:lnSpc>
            </a:pPr>
            <a:r>
              <a:rPr lang="en-US" sz="44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CARÁCTER DE JUAN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2124080"/>
            <a:ext cx="17168702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graves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defectos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carácter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eran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evidentes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Juan?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32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Marcos 3:17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87188" y="2151176"/>
            <a:ext cx="7877010" cy="7621474"/>
          </a:xfrm>
          <a:custGeom>
            <a:avLst/>
            <a:gdLst/>
            <a:ahLst/>
            <a:cxnLst/>
            <a:rect l="l" t="t" r="r" b="b"/>
            <a:pathLst>
              <a:path w="7877010" h="7621474">
                <a:moveTo>
                  <a:pt x="0" y="0"/>
                </a:moveTo>
                <a:lnTo>
                  <a:pt x="7877010" y="0"/>
                </a:lnTo>
                <a:lnTo>
                  <a:pt x="7877010" y="7621474"/>
                </a:lnTo>
                <a:lnTo>
                  <a:pt x="0" y="7621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7655" b="-27655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DOMINGO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275208" y="3494187"/>
            <a:ext cx="9722302" cy="3490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5"/>
              </a:lnSpc>
              <a:spcBef>
                <a:spcPct val="0"/>
              </a:spcBef>
            </a:pP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experiencia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reveló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claramente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naturaleza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vengativa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Juan y de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hermano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Santiago? </a:t>
            </a:r>
            <a:b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Lucas 9:51–56.</a:t>
            </a:r>
            <a:endParaRPr lang="en-US" sz="4687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00284" y="0"/>
            <a:ext cx="7763916" cy="10287000"/>
          </a:xfrm>
          <a:custGeom>
            <a:avLst/>
            <a:gdLst/>
            <a:ahLst/>
            <a:cxnLst/>
            <a:rect l="l" t="t" r="r" b="b"/>
            <a:pathLst>
              <a:path w="7763916" h="10287000">
                <a:moveTo>
                  <a:pt x="0" y="0"/>
                </a:moveTo>
                <a:lnTo>
                  <a:pt x="7763916" y="0"/>
                </a:lnTo>
                <a:lnTo>
                  <a:pt x="77639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4227" r="-8870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87930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3279" y="4875993"/>
            <a:ext cx="1155759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necesitamos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aprender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petición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Juan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casi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causó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una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división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gravísima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entre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Marcos 10:35–37; 9:35.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782095" y="1147775"/>
            <a:ext cx="10767896" cy="50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1"/>
              </a:lnSpc>
            </a:pPr>
            <a:r>
              <a:rPr lang="en-US" sz="326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SED POR LA SUPREMACÍA 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4385683"/>
            <a:ext cx="18297525" cy="5901317"/>
          </a:xfrm>
          <a:custGeom>
            <a:avLst/>
            <a:gdLst/>
            <a:ahLst/>
            <a:cxnLst/>
            <a:rect l="l" t="t" r="r" b="b"/>
            <a:pathLst>
              <a:path w="18297525" h="5901317">
                <a:moveTo>
                  <a:pt x="0" y="0"/>
                </a:moveTo>
                <a:lnTo>
                  <a:pt x="18297525" y="0"/>
                </a:lnTo>
                <a:lnTo>
                  <a:pt x="18297525" y="5901317"/>
                </a:lnTo>
                <a:lnTo>
                  <a:pt x="0" y="59013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5836" b="-45836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970821" y="823910"/>
            <a:ext cx="11557594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esperanza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errónea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había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inspirado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petición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Hechos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1:6.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87188" y="2151176"/>
            <a:ext cx="7877010" cy="7621474"/>
          </a:xfrm>
          <a:custGeom>
            <a:avLst/>
            <a:gdLst/>
            <a:ahLst/>
            <a:cxnLst/>
            <a:rect l="l" t="t" r="r" b="b"/>
            <a:pathLst>
              <a:path w="7877010" h="7621474">
                <a:moveTo>
                  <a:pt x="0" y="0"/>
                </a:moveTo>
                <a:lnTo>
                  <a:pt x="7877010" y="0"/>
                </a:lnTo>
                <a:lnTo>
                  <a:pt x="7877010" y="7621474"/>
                </a:lnTo>
                <a:lnTo>
                  <a:pt x="0" y="7621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107" r="-3910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275208" y="3494187"/>
            <a:ext cx="9722302" cy="2042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5"/>
              </a:lnSpc>
              <a:spcBef>
                <a:spcPct val="0"/>
              </a:spcBef>
            </a:pP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corrigió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a Juan y a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demás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Marcos 9:38–41.</a:t>
            </a:r>
            <a:endParaRPr lang="en-US" sz="4687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330</Words>
  <Application>Microsoft Office PowerPoint</Application>
  <PresentationFormat>Personalizado</PresentationFormat>
  <Paragraphs>45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4" baseType="lpstr">
      <vt:lpstr>Rubik</vt:lpstr>
      <vt:lpstr>Bw Modelica 1</vt:lpstr>
      <vt:lpstr>Arimo</vt:lpstr>
      <vt:lpstr>Calibri</vt:lpstr>
      <vt:lpstr>Arial</vt:lpstr>
      <vt:lpstr>Rubik Bold</vt:lpstr>
      <vt:lpstr>Bw Modelica 2</vt:lpstr>
      <vt:lpstr>Rubik Semi-Bold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10, Diciembre 6 de 2025</dc:title>
  <cp:lastModifiedBy>Asosur Tesorería</cp:lastModifiedBy>
  <cp:revision>3</cp:revision>
  <dcterms:created xsi:type="dcterms:W3CDTF">2006-08-16T00:00:00Z</dcterms:created>
  <dcterms:modified xsi:type="dcterms:W3CDTF">2025-12-05T21:39:01Z</dcterms:modified>
  <dc:identifier>DAG6rb07dLA</dc:identifier>
</cp:coreProperties>
</file>