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8288000" cy="10287000"/>
  <p:notesSz cx="6858000" cy="9144000"/>
  <p:embeddedFontLst>
    <p:embeddedFont>
      <p:font typeface="Arimo" panose="020B0604020202020204" charset="0"/>
      <p:regular r:id="rId15"/>
    </p:embeddedFont>
    <p:embeddedFont>
      <p:font typeface="Bw Modelica 1" panose="020B0604020202020204" charset="0"/>
      <p:regular r:id="rId16"/>
    </p:embeddedFont>
    <p:embeddedFont>
      <p:font typeface="Bw Modelica 2" panose="020B0604020202020204" charset="0"/>
      <p:regular r:id="rId17"/>
    </p:embeddedFont>
    <p:embeddedFont>
      <p:font typeface="Rubik" panose="020B0604020202020204" charset="-79"/>
      <p:regular r:id="rId18"/>
    </p:embeddedFont>
    <p:embeddedFont>
      <p:font typeface="Rubik Bold" panose="020B0604020202020204" charset="-79"/>
      <p:regular r:id="rId19"/>
    </p:embeddedFont>
    <p:embeddedFont>
      <p:font typeface="Rubik Semi-Bold" panose="020B0604020202020204" charset="-79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4" d="100"/>
          <a:sy n="34" d="100"/>
        </p:scale>
        <p:origin x="126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18306393" y="0"/>
                </a:moveTo>
                <a:lnTo>
                  <a:pt x="0" y="0"/>
                </a:lnTo>
                <a:lnTo>
                  <a:pt x="0" y="10269957"/>
                </a:lnTo>
                <a:lnTo>
                  <a:pt x="18306393" y="10269957"/>
                </a:lnTo>
                <a:lnTo>
                  <a:pt x="18306393" y="0"/>
                </a:lnTo>
                <a:close/>
              </a:path>
            </a:pathLst>
          </a:custGeom>
          <a:blipFill>
            <a:blip r:embed="rId2"/>
            <a:stretch>
              <a:fillRect t="-11135" b="-1113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204199" y="-1975537"/>
            <a:ext cx="6058338" cy="18466736"/>
            <a:chOff x="0" y="0"/>
            <a:chExt cx="159561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5612" cy="4863667"/>
            </a:xfrm>
            <a:custGeom>
              <a:avLst/>
              <a:gdLst/>
              <a:ahLst/>
              <a:cxnLst/>
              <a:rect l="l" t="t" r="r" b="b"/>
              <a:pathLst>
                <a:path w="1595612" h="4863667">
                  <a:moveTo>
                    <a:pt x="0" y="0"/>
                  </a:moveTo>
                  <a:lnTo>
                    <a:pt x="1595612" y="0"/>
                  </a:lnTo>
                  <a:lnTo>
                    <a:pt x="159561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59561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93180" y="8334414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ANTE HERODES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96" b="-359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Herodes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vuelta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Pilato?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23:11 (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97" b="-3839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condición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persona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separada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53:6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17652" y="1028700"/>
            <a:ext cx="11057930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COMO CO</a:t>
            </a: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RDERO LLEVADO AL MATADERO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73" r="-687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abierto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puerta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Isaías 53:5, 6, 11.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54" b="-1253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7999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3998" cy="5480067"/>
            </a:xfrm>
            <a:custGeom>
              <a:avLst/>
              <a:gdLst/>
              <a:ahLst/>
              <a:cxnLst/>
              <a:rect l="l" t="t" r="r" b="b"/>
              <a:pathLst>
                <a:path w="24383998" h="5480067">
                  <a:moveTo>
                    <a:pt x="0" y="0"/>
                  </a:moveTo>
                  <a:lnTo>
                    <a:pt x="24383998" y="0"/>
                  </a:lnTo>
                  <a:lnTo>
                    <a:pt x="24383998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9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258" r="-2525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9093" r="-10947" b="-4002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906465"/>
            <a:ext cx="3653274" cy="32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DE UN TRIBUNAL A OTRO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696906"/>
            <a:ext cx="3077508" cy="647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PERDIENDO UNA OPORTUNIDAD DE ORO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810137"/>
            <a:ext cx="3108894" cy="65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LA NATURALEZA DEL REINO DE CRISTO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809240"/>
            <a:ext cx="3372402" cy="333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PRESIÓN PARA PILATO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687381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EN EL TRIBUNAL ROMANO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 ante Pilato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62AD3-912D-157F-1BFC-B6A9E036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1D9208-2945-010E-6635-78C4B166405E}"/>
              </a:ext>
            </a:extLst>
          </p:cNvPr>
          <p:cNvSpPr/>
          <p:nvPr/>
        </p:nvSpPr>
        <p:spPr>
          <a:xfrm flipH="1">
            <a:off x="0" y="0"/>
            <a:ext cx="18306393" cy="10269957"/>
          </a:xfrm>
          <a:custGeom>
            <a:avLst/>
            <a:gdLst/>
            <a:ahLst/>
            <a:cxnLst/>
            <a:rect l="l" t="t" r="r" b="b"/>
            <a:pathLst>
              <a:path w="18306393" h="10269957">
                <a:moveTo>
                  <a:pt x="18306393" y="0"/>
                </a:moveTo>
                <a:lnTo>
                  <a:pt x="0" y="0"/>
                </a:lnTo>
                <a:lnTo>
                  <a:pt x="0" y="10269957"/>
                </a:lnTo>
                <a:lnTo>
                  <a:pt x="18306393" y="10269957"/>
                </a:lnTo>
                <a:lnTo>
                  <a:pt x="18306393" y="0"/>
                </a:lnTo>
                <a:close/>
              </a:path>
            </a:pathLst>
          </a:custGeom>
          <a:blipFill>
            <a:blip r:embed="rId2"/>
            <a:stretch>
              <a:fillRect t="-11135" b="-1113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D4E25A3-F5E0-BC50-397D-938E6F05FA89}"/>
              </a:ext>
            </a:extLst>
          </p:cNvPr>
          <p:cNvGrpSpPr/>
          <p:nvPr/>
        </p:nvGrpSpPr>
        <p:grpSpPr>
          <a:xfrm rot="-5400000">
            <a:off x="6204199" y="-1975537"/>
            <a:ext cx="6058338" cy="18466736"/>
            <a:chOff x="0" y="0"/>
            <a:chExt cx="159561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DD15D5C-81F7-7B6C-3497-FED76F2AC52D}"/>
                </a:ext>
              </a:extLst>
            </p:cNvPr>
            <p:cNvSpPr/>
            <p:nvPr/>
          </p:nvSpPr>
          <p:spPr>
            <a:xfrm>
              <a:off x="0" y="0"/>
              <a:ext cx="1595612" cy="4863667"/>
            </a:xfrm>
            <a:custGeom>
              <a:avLst/>
              <a:gdLst/>
              <a:ahLst/>
              <a:cxnLst/>
              <a:rect l="l" t="t" r="r" b="b"/>
              <a:pathLst>
                <a:path w="1595612" h="4863667">
                  <a:moveTo>
                    <a:pt x="0" y="0"/>
                  </a:moveTo>
                  <a:lnTo>
                    <a:pt x="1595612" y="0"/>
                  </a:lnTo>
                  <a:lnTo>
                    <a:pt x="159561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881D871-B1CA-8180-3222-12E65911362C}"/>
                </a:ext>
              </a:extLst>
            </p:cNvPr>
            <p:cNvSpPr txBox="1"/>
            <p:nvPr/>
          </p:nvSpPr>
          <p:spPr>
            <a:xfrm>
              <a:off x="0" y="0"/>
              <a:ext cx="159561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F58042F-4D3C-30D9-81AC-2276CD45E5F3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F5779C8-CB43-91F2-C616-B54E4EA29E4A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31920EED-AEFA-B6D0-BBA6-712E8FFFC89B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CE97F99-4C22-6060-FE72-56F77BDE1EC4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DB5D238-FFE5-EDDD-9C46-90A66B824EBA}"/>
              </a:ext>
            </a:extLst>
          </p:cNvPr>
          <p:cNvSpPr txBox="1"/>
          <p:nvPr/>
        </p:nvSpPr>
        <p:spPr>
          <a:xfrm>
            <a:off x="50800" y="946177"/>
            <a:ext cx="4632317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17A5477-4841-8291-3964-8093B6DEC3B2}"/>
              </a:ext>
            </a:extLst>
          </p:cNvPr>
          <p:cNvSpPr txBox="1"/>
          <p:nvPr/>
        </p:nvSpPr>
        <p:spPr>
          <a:xfrm>
            <a:off x="3793180" y="8334414"/>
            <a:ext cx="10650841" cy="87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9"/>
              </a:lnSpc>
              <a:spcBef>
                <a:spcPct val="0"/>
              </a:spcBef>
            </a:pPr>
            <a:r>
              <a:rPr lang="en-US" sz="608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JESUS ANTE HERODES</a:t>
            </a:r>
          </a:p>
        </p:txBody>
      </p:sp>
    </p:spTree>
    <p:extLst>
      <p:ext uri="{BB962C8B-B14F-4D97-AF65-F5344CB8AC3E}">
        <p14:creationId xmlns:p14="http://schemas.microsoft.com/office/powerpoint/2010/main" val="921263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598" b="-3459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TRATANDO DE EVADIR EL PROBLEMA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295536"/>
            <a:ext cx="17168702" cy="1228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En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afán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evadir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responsabilidad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condenar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hizo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Pilato?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23:5–7.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7763916" y="0"/>
                </a:moveTo>
                <a:lnTo>
                  <a:pt x="0" y="0"/>
                </a:lnTo>
                <a:lnTo>
                  <a:pt x="0" y="10287000"/>
                </a:lnTo>
                <a:lnTo>
                  <a:pt x="7763916" y="10287000"/>
                </a:lnTo>
                <a:lnTo>
                  <a:pt x="7763916" y="0"/>
                </a:lnTo>
                <a:close/>
              </a:path>
            </a:pathLst>
          </a:custGeom>
          <a:blipFill>
            <a:blip r:embed="rId2"/>
            <a:stretch>
              <a:fillRect l="-12030" t="-10020" r="-10048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83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sintió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Herodes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encontró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Jesús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pensó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verlo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82095" y="1147775"/>
            <a:ext cx="10767896" cy="504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1"/>
              </a:lnSpc>
            </a:pPr>
            <a:r>
              <a:rPr lang="en-US" sz="3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ENCUENTRO CON HERODES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65" b="-106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4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inició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interrogatorio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Herodes y Jesús? </a:t>
            </a:r>
          </a:p>
          <a:p>
            <a:pPr algn="ctr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23:9 (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10.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l="-17907" r="-179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123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INTERROGATORIO, ACUSACIÓN Y MALTRATO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7149" y="5143500"/>
            <a:ext cx="16482151" cy="217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ante sus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inquisidores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razón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23:9 (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1 Pedro 2:22–24.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6" b="-16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36446" y="4880840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aprender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ejemplo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situación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26:4.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07660" y="4100560"/>
            <a:ext cx="12460849" cy="208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reaccionó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Herodes al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ver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podía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intimidar</a:t>
            </a:r>
            <a: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a Jesús? </a:t>
            </a:r>
            <a:br>
              <a:rPr lang="en-US" sz="4595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Lucas 23:11 (</a:t>
            </a:r>
            <a:r>
              <a:rPr lang="en-US" sz="3200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200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2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595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19225" y="1147775"/>
            <a:ext cx="11062741" cy="752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HERODES MALTRATA A CRISTO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272</Words>
  <Application>Microsoft Office PowerPoint</Application>
  <PresentationFormat>Personalizado</PresentationFormat>
  <Paragraphs>42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Bw Modelica 1</vt:lpstr>
      <vt:lpstr>Rubik</vt:lpstr>
      <vt:lpstr>Rubik Bold</vt:lpstr>
      <vt:lpstr>Bw Modelica 2</vt:lpstr>
      <vt:lpstr>Rubik Semi-Bold</vt:lpstr>
      <vt:lpstr>Arial</vt:lpstr>
      <vt:lpstr>Arimo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4, Octubre 25 de 2025</dc:title>
  <cp:lastModifiedBy>Asosur Tesorería</cp:lastModifiedBy>
  <cp:revision>2</cp:revision>
  <dcterms:created xsi:type="dcterms:W3CDTF">2006-08-16T00:00:00Z</dcterms:created>
  <dcterms:modified xsi:type="dcterms:W3CDTF">2025-10-24T13:12:41Z</dcterms:modified>
  <dc:identifier>DAG2tNxfSRM</dc:identifier>
</cp:coreProperties>
</file>