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7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74" r:id="rId15"/>
    <p:sldId id="275" r:id="rId16"/>
    <p:sldId id="273" r:id="rId17"/>
    <p:sldId id="268" r:id="rId18"/>
    <p:sldId id="269" r:id="rId19"/>
  </p:sldIdLst>
  <p:sldSz cx="18288000" cy="10287000"/>
  <p:notesSz cx="6858000" cy="9144000"/>
  <p:embeddedFontLst>
    <p:embeddedFont>
      <p:font typeface="Arimo" panose="020B0604020202020204" charset="0"/>
      <p:regular r:id="rId21"/>
    </p:embeddedFont>
    <p:embeddedFont>
      <p:font typeface="Bw Modelica 1" panose="020B0604020202020204" charset="0"/>
      <p:regular r:id="rId22"/>
    </p:embeddedFont>
    <p:embeddedFont>
      <p:font typeface="Bw Modelica 2" panose="020B0604020202020204" charset="0"/>
      <p:regular r:id="rId23"/>
    </p:embeddedFont>
    <p:embeddedFont>
      <p:font typeface="Rubik" panose="020B0604020202020204" charset="-79"/>
      <p:regular r:id="rId24"/>
    </p:embeddedFont>
    <p:embeddedFont>
      <p:font typeface="Rubik Bold" panose="020B0604020202020204" charset="-79"/>
      <p:regular r:id="rId25"/>
    </p:embeddedFont>
    <p:embeddedFont>
      <p:font typeface="Rubik Semi-Bold" panose="020B0604020202020204" charset="-79"/>
      <p:regular r:id="rId26"/>
    </p:embeddedFont>
    <p:embeddedFont>
      <p:font typeface="Trocchi" panose="020B0604020202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5" d="100"/>
          <a:sy n="65" d="100"/>
        </p:scale>
        <p:origin x="1074" y="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2E27B9-BDBD-4581-AE25-DC4F5D6942C2}" type="datetimeFigureOut">
              <a:rPr lang="es-CO" smtClean="0"/>
              <a:t>25/09/2025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8A480A-3A84-420C-BBB1-D3F0E899D31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93718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Descarga el PDF en www.reformacolombia.org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8A480A-3A84-420C-BBB1-D3F0E899D31A}" type="slidenum">
              <a:rPr lang="es-CO" smtClean="0"/>
              <a:t>14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04371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5509779" y="-2669958"/>
            <a:ext cx="7447179" cy="18466736"/>
            <a:chOff x="0" y="0"/>
            <a:chExt cx="1961397" cy="48636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61397" cy="4863667"/>
            </a:xfrm>
            <a:custGeom>
              <a:avLst/>
              <a:gdLst/>
              <a:ahLst/>
              <a:cxnLst/>
              <a:rect l="l" t="t" r="r" b="b"/>
              <a:pathLst>
                <a:path w="1961397" h="4863667">
                  <a:moveTo>
                    <a:pt x="0" y="0"/>
                  </a:moveTo>
                  <a:lnTo>
                    <a:pt x="1961397" y="0"/>
                  </a:lnTo>
                  <a:lnTo>
                    <a:pt x="1961397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961397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989949" y="8941925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13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67185" y="8848927"/>
            <a:ext cx="7103588" cy="809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39"/>
              </a:lnSpc>
              <a:spcBef>
                <a:spcPct val="0"/>
              </a:spcBef>
            </a:pPr>
            <a:r>
              <a:rPr lang="en-US" sz="5282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SIMÓN PEDRO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77" b="-777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171018" y="4238579"/>
            <a:ext cx="11185984" cy="141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14"/>
              </a:lnSpc>
              <a:spcBef>
                <a:spcPct val="0"/>
              </a:spcBef>
            </a:pPr>
            <a:r>
              <a:rPr lang="en-US" sz="459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a. </a:t>
            </a:r>
            <a:r>
              <a:rPr lang="en-US" sz="4595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Explica</a:t>
            </a:r>
            <a:r>
              <a:rPr lang="en-US" sz="459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95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59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mayor </a:t>
            </a:r>
            <a:r>
              <a:rPr lang="en-US" sz="4595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defecto</a:t>
            </a:r>
            <a:r>
              <a:rPr lang="en-US" sz="459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595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carácter</a:t>
            </a:r>
            <a:r>
              <a:rPr lang="en-US" sz="459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de Pedro. 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Marcos 14:27–29</a:t>
            </a:r>
            <a:endParaRPr lang="en-US" sz="4595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919225" y="1147775"/>
            <a:ext cx="11062741" cy="600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14"/>
              </a:lnSpc>
              <a:spcBef>
                <a:spcPct val="0"/>
              </a:spcBef>
            </a:pPr>
            <a:r>
              <a:rPr lang="en-US" sz="3928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LA CAÍDA Y REHABILITACIÓN DE PEDRO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73759" y="0"/>
            <a:ext cx="7323766" cy="10287000"/>
          </a:xfrm>
          <a:custGeom>
            <a:avLst/>
            <a:gdLst/>
            <a:ahLst/>
            <a:cxnLst/>
            <a:rect l="l" t="t" r="r" b="b"/>
            <a:pathLst>
              <a:path w="7323766" h="10287000">
                <a:moveTo>
                  <a:pt x="0" y="0"/>
                </a:moveTo>
                <a:lnTo>
                  <a:pt x="7323766" y="0"/>
                </a:lnTo>
                <a:lnTo>
                  <a:pt x="73237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5872" r="-3001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373630" y="0"/>
            <a:ext cx="3600450" cy="10287000"/>
            <a:chOff x="0" y="0"/>
            <a:chExt cx="948267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98474" y="4685625"/>
            <a:ext cx="11557594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trató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 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discípulo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presuntuoso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Lucas 22:31, 32.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187188" y="2151176"/>
            <a:ext cx="7877010" cy="7621474"/>
          </a:xfrm>
          <a:custGeom>
            <a:avLst/>
            <a:gdLst/>
            <a:ahLst/>
            <a:cxnLst/>
            <a:rect l="l" t="t" r="r" b="b"/>
            <a:pathLst>
              <a:path w="7877010" h="7621474">
                <a:moveTo>
                  <a:pt x="0" y="0"/>
                </a:moveTo>
                <a:lnTo>
                  <a:pt x="7877010" y="0"/>
                </a:lnTo>
                <a:lnTo>
                  <a:pt x="7877010" y="7621474"/>
                </a:lnTo>
                <a:lnTo>
                  <a:pt x="0" y="76214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544" r="-22544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327067" y="3809278"/>
            <a:ext cx="9722302" cy="41970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5"/>
              </a:lnSpc>
              <a:spcBef>
                <a:spcPct val="0"/>
              </a:spcBef>
            </a:pP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Después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resurrección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, ¿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le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preguntó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 a Pedro? </a:t>
            </a:r>
            <a:r>
              <a:rPr lang="en-US" sz="28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21:15– 17.  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¿Por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lo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repitió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tres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veces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, y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respondió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Pedro? </a:t>
            </a:r>
            <a:b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4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Lucas 22:31, 32.</a:t>
            </a:r>
            <a:endParaRPr lang="en-US" sz="4687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2941" y="4480352"/>
            <a:ext cx="15398833" cy="5806648"/>
          </a:xfrm>
          <a:custGeom>
            <a:avLst/>
            <a:gdLst/>
            <a:ahLst/>
            <a:cxnLst/>
            <a:rect l="l" t="t" r="r" b="b"/>
            <a:pathLst>
              <a:path w="15398833" h="5806648">
                <a:moveTo>
                  <a:pt x="0" y="0"/>
                </a:moveTo>
                <a:lnTo>
                  <a:pt x="15398833" y="0"/>
                </a:lnTo>
                <a:lnTo>
                  <a:pt x="15398833" y="5806648"/>
                </a:lnTo>
                <a:lnTo>
                  <a:pt x="0" y="58066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425" b="-38425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343775" y="-657225"/>
            <a:ext cx="3600450" cy="18288000"/>
            <a:chOff x="0" y="0"/>
            <a:chExt cx="948267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4816592"/>
            </a:xfrm>
            <a:custGeom>
              <a:avLst/>
              <a:gdLst/>
              <a:ahLst/>
              <a:cxnLst/>
              <a:rect l="l" t="t" r="r" b="b"/>
              <a:pathLst>
                <a:path w="948267" h="4816592">
                  <a:moveTo>
                    <a:pt x="0" y="0"/>
                  </a:moveTo>
                  <a:lnTo>
                    <a:pt x="948267" y="0"/>
                  </a:lnTo>
                  <a:lnTo>
                    <a:pt x="948267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60733" y="2319858"/>
            <a:ext cx="15941041" cy="1731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5"/>
              </a:lnSpc>
            </a:pP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Nombra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algunas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características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clave del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discipulado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. </a:t>
            </a:r>
            <a:r>
              <a:rPr lang="en-US" sz="20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Colosenses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1:10, 11; 3:12–14.  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¿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podemos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aprender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la forma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que Cristo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trató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Pedro?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5093303" y="8862778"/>
            <a:ext cx="2790780" cy="791044"/>
            <a:chOff x="0" y="0"/>
            <a:chExt cx="3721040" cy="105472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6506615" y="1028700"/>
            <a:ext cx="908000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  <a:spcBef>
                <a:spcPct val="0"/>
              </a:spcBef>
            </a:pPr>
            <a:r>
              <a:rPr lang="en-US" sz="3899" b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CONFIRMADO EN EL MINISTERIO  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6446955" y="3537"/>
            <a:ext cx="2814980" cy="2649013"/>
            <a:chOff x="-648769" y="2358"/>
            <a:chExt cx="1876653" cy="1766008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105794" y="9050499"/>
            <a:ext cx="968052" cy="96805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15154" y="8581662"/>
            <a:ext cx="3392947" cy="1705336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9F8A73A-726B-5AB7-37FF-EFFE839775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551" y="965200"/>
            <a:ext cx="5410897" cy="8356598"/>
          </a:xfrm>
          <a:prstGeom prst="rect">
            <a:avLst/>
          </a:prstGeom>
          <a:ln>
            <a:noFill/>
          </a:ln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0D717C8-AD6A-EECF-2351-CCE98CDD10F1}"/>
              </a:ext>
            </a:extLst>
          </p:cNvPr>
          <p:cNvSpPr txBox="1"/>
          <p:nvPr/>
        </p:nvSpPr>
        <p:spPr>
          <a:xfrm>
            <a:off x="4568312" y="421056"/>
            <a:ext cx="91513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dirty="0"/>
              <a:t>Descarga el PDF en www.reformacolombia.org</a:t>
            </a:r>
          </a:p>
        </p:txBody>
      </p:sp>
    </p:spTree>
    <p:extLst>
      <p:ext uri="{BB962C8B-B14F-4D97-AF65-F5344CB8AC3E}">
        <p14:creationId xmlns:p14="http://schemas.microsoft.com/office/powerpoint/2010/main" val="1707803620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564234" y="-380505"/>
            <a:ext cx="2741457" cy="2065483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337461" y="633219"/>
            <a:ext cx="968052" cy="968052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5065223" y="982710"/>
            <a:ext cx="1031208" cy="103120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4034964" y="0"/>
            <a:ext cx="4253036" cy="2221255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964516" y="9173251"/>
            <a:ext cx="2241769" cy="111374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3CC03D6-A009-3764-73E7-2B24FF5FA5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516" y="965200"/>
            <a:ext cx="5974967" cy="8356598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406120" y="9679714"/>
            <a:ext cx="1222354" cy="607286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834966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1EF772F-33B6-E34B-FE86-0EA066D11A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8"/>
          <a:stretch>
            <a:fillRect/>
          </a:stretch>
        </p:blipFill>
        <p:spPr>
          <a:xfrm>
            <a:off x="184074" y="173607"/>
            <a:ext cx="17907979" cy="992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467509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999"/>
            </a:blip>
            <a:stretch>
              <a:fillRect t="-9277" b="-927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TextBox 5"/>
          <p:cNvSpPr txBox="1"/>
          <p:nvPr/>
        </p:nvSpPr>
        <p:spPr>
          <a:xfrm>
            <a:off x="3257769" y="3483421"/>
            <a:ext cx="11772462" cy="214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35"/>
              </a:lnSpc>
            </a:pPr>
            <a:r>
              <a:rPr lang="en-US" sz="1231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MISIONEROS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93266" y="2668249"/>
            <a:ext cx="7501468" cy="1231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7"/>
              </a:lnSpc>
            </a:pPr>
            <a:r>
              <a:rPr lang="en-US" sz="7005" spc="286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MINUTOS</a:t>
            </a:r>
          </a:p>
        </p:txBody>
      </p:sp>
    </p:spTree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85" r="-1685" b="-22512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>
            <a:off x="12657005" y="698103"/>
            <a:ext cx="4958887" cy="5296326"/>
          </a:xfrm>
          <a:custGeom>
            <a:avLst/>
            <a:gdLst/>
            <a:ahLst/>
            <a:cxnLst/>
            <a:rect l="l" t="t" r="r" b="b"/>
            <a:pathLst>
              <a:path w="4958887" h="5296326">
                <a:moveTo>
                  <a:pt x="0" y="0"/>
                </a:moveTo>
                <a:lnTo>
                  <a:pt x="4958887" y="0"/>
                </a:lnTo>
                <a:lnTo>
                  <a:pt x="4958887" y="5296325"/>
                </a:lnTo>
                <a:lnTo>
                  <a:pt x="0" y="52963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" name="TextBox 4"/>
          <p:cNvSpPr txBox="1"/>
          <p:nvPr/>
        </p:nvSpPr>
        <p:spPr>
          <a:xfrm>
            <a:off x="1702000" y="4285905"/>
            <a:ext cx="6284378" cy="455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00000"/>
                </a:solidFill>
                <a:latin typeface="Trocchi"/>
                <a:ea typeface="Trocchi"/>
                <a:cs typeface="Trocchi"/>
                <a:sym typeface="Trocchi"/>
              </a:rPr>
              <a:t>Sigue Nuestro Canal de Whatsapp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76439" y="4802187"/>
            <a:ext cx="8935502" cy="695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39"/>
              </a:lnSpc>
              <a:spcBef>
                <a:spcPct val="0"/>
              </a:spcBef>
            </a:pPr>
            <a:r>
              <a:rPr lang="en-US" sz="4099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ESCUELA SABATICA ASDMR</a:t>
            </a:r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5268"/>
            <a:ext cx="18288000" cy="4102922"/>
          </a:xfrm>
          <a:custGeom>
            <a:avLst/>
            <a:gdLst/>
            <a:ahLst/>
            <a:cxnLst/>
            <a:rect l="l" t="t" r="r" b="b"/>
            <a:pathLst>
              <a:path w="18288000" h="4102922">
                <a:moveTo>
                  <a:pt x="0" y="0"/>
                </a:moveTo>
                <a:lnTo>
                  <a:pt x="18288000" y="0"/>
                </a:lnTo>
                <a:lnTo>
                  <a:pt x="18288000" y="4102922"/>
                </a:lnTo>
                <a:lnTo>
                  <a:pt x="0" y="41029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623" b="-9862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4110025"/>
            <a:chOff x="0" y="0"/>
            <a:chExt cx="24383999" cy="5480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5480067"/>
            </a:xfrm>
            <a:custGeom>
              <a:avLst/>
              <a:gdLst/>
              <a:ahLst/>
              <a:cxnLst/>
              <a:rect l="l" t="t" r="r" b="b"/>
              <a:pathLst>
                <a:path w="24384000" h="5480067">
                  <a:moveTo>
                    <a:pt x="0" y="0"/>
                  </a:moveTo>
                  <a:lnTo>
                    <a:pt x="24384000" y="0"/>
                  </a:lnTo>
                  <a:lnTo>
                    <a:pt x="24384000" y="5480067"/>
                  </a:lnTo>
                  <a:lnTo>
                    <a:pt x="0" y="5480067"/>
                  </a:lnTo>
                  <a:close/>
                </a:path>
              </a:pathLst>
            </a:custGeom>
            <a:solidFill>
              <a:srgbClr val="000000">
                <a:alpha val="70980"/>
              </a:srgbClr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71318" y="5786294"/>
            <a:ext cx="16945363" cy="47625"/>
            <a:chOff x="0" y="0"/>
            <a:chExt cx="22593817" cy="63500"/>
          </a:xfrm>
        </p:grpSpPr>
        <p:sp>
          <p:nvSpPr>
            <p:cNvPr id="6" name="Freeform 6"/>
            <p:cNvSpPr/>
            <p:nvPr/>
          </p:nvSpPr>
          <p:spPr>
            <a:xfrm>
              <a:off x="31750" y="0"/>
              <a:ext cx="22530308" cy="63500"/>
            </a:xfrm>
            <a:custGeom>
              <a:avLst/>
              <a:gdLst/>
              <a:ahLst/>
              <a:cxnLst/>
              <a:rect l="l" t="t" r="r" b="b"/>
              <a:pathLst>
                <a:path w="22530308" h="63500">
                  <a:moveTo>
                    <a:pt x="0" y="0"/>
                  </a:moveTo>
                  <a:lnTo>
                    <a:pt x="22530308" y="0"/>
                  </a:lnTo>
                  <a:lnTo>
                    <a:pt x="22530308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1952635" y="5762482"/>
            <a:ext cx="540500" cy="47625"/>
            <a:chOff x="0" y="0"/>
            <a:chExt cx="720667" cy="63500"/>
          </a:xfrm>
        </p:grpSpPr>
        <p:sp>
          <p:nvSpPr>
            <p:cNvPr id="8" name="Freeform 8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5318018" y="5762482"/>
            <a:ext cx="540500" cy="47625"/>
            <a:chOff x="0" y="0"/>
            <a:chExt cx="720667" cy="63500"/>
          </a:xfrm>
        </p:grpSpPr>
        <p:sp>
          <p:nvSpPr>
            <p:cNvPr id="10" name="Freeform 10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1" name="Group 11"/>
          <p:cNvGrpSpPr/>
          <p:nvPr/>
        </p:nvGrpSpPr>
        <p:grpSpPr>
          <a:xfrm rot="-5400000">
            <a:off x="8718738" y="5762482"/>
            <a:ext cx="540500" cy="47625"/>
            <a:chOff x="0" y="0"/>
            <a:chExt cx="720667" cy="63500"/>
          </a:xfrm>
        </p:grpSpPr>
        <p:sp>
          <p:nvSpPr>
            <p:cNvPr id="12" name="Freeform 12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3" name="Group 13"/>
          <p:cNvGrpSpPr/>
          <p:nvPr/>
        </p:nvGrpSpPr>
        <p:grpSpPr>
          <a:xfrm rot="-5400000">
            <a:off x="12016860" y="5762482"/>
            <a:ext cx="540500" cy="47625"/>
            <a:chOff x="0" y="0"/>
            <a:chExt cx="720667" cy="63500"/>
          </a:xfrm>
        </p:grpSpPr>
        <p:sp>
          <p:nvSpPr>
            <p:cNvPr id="14" name="Freeform 14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5" name="Group 15"/>
          <p:cNvGrpSpPr/>
          <p:nvPr/>
        </p:nvGrpSpPr>
        <p:grpSpPr>
          <a:xfrm rot="-5400000">
            <a:off x="15484840" y="5762482"/>
            <a:ext cx="540500" cy="47625"/>
            <a:chOff x="0" y="0"/>
            <a:chExt cx="720667" cy="63500"/>
          </a:xfrm>
        </p:grpSpPr>
        <p:sp>
          <p:nvSpPr>
            <p:cNvPr id="16" name="Freeform 16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66556" y="6342295"/>
            <a:ext cx="3162360" cy="3162360"/>
            <a:chOff x="0" y="0"/>
            <a:chExt cx="4216480" cy="421648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999" r="-24999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215868" y="6342295"/>
            <a:ext cx="3162360" cy="3162360"/>
            <a:chOff x="0" y="0"/>
            <a:chExt cx="4216480" cy="421648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895" r="-91385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700866" y="6342295"/>
            <a:ext cx="3162360" cy="3162360"/>
            <a:chOff x="0" y="0"/>
            <a:chExt cx="4216480" cy="421648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24976" b="-24976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4638401" y="6342295"/>
            <a:ext cx="3162360" cy="3162360"/>
            <a:chOff x="0" y="0"/>
            <a:chExt cx="4216480" cy="421648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49953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4143626" y="6342295"/>
            <a:ext cx="3162360" cy="3162360"/>
            <a:chOff x="0" y="0"/>
            <a:chExt cx="4216480" cy="421648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5140" r="-25140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4370208" y="424129"/>
            <a:ext cx="9547584" cy="1731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30"/>
              </a:lnSpc>
            </a:pPr>
            <a:r>
              <a:rPr lang="en-US" sz="72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LECCIÓN DE REPASO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21099" y="4804482"/>
            <a:ext cx="3653274" cy="647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2"/>
              </a:lnSpc>
            </a:pPr>
            <a:r>
              <a:rPr lang="en-US" sz="215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UN MOMENTO </a:t>
            </a:r>
          </a:p>
          <a:p>
            <a:pPr algn="ctr">
              <a:lnSpc>
                <a:spcPts val="2582"/>
              </a:lnSpc>
            </a:pPr>
            <a:r>
              <a:rPr lang="en-US" sz="215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SOLEMNE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80406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DOMINGO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216336" y="4804427"/>
            <a:ext cx="3077508" cy="647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7"/>
              </a:lnSpc>
            </a:pPr>
            <a:r>
              <a:rPr lang="en-US" sz="2156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PISANDO SOLO EL LAGAR  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756476" y="4956878"/>
            <a:ext cx="3108894" cy="333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4"/>
              </a:lnSpc>
            </a:pPr>
            <a:r>
              <a:rPr lang="en-US" sz="2129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JESÚS ARRESTADO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278974" y="4809240"/>
            <a:ext cx="3372402" cy="65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2"/>
              </a:lnSpc>
            </a:pPr>
            <a:r>
              <a:rPr lang="en-US" sz="2135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PROFUNDA ANGUSTIA (continuación)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938646" y="4861735"/>
            <a:ext cx="3251621" cy="342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78"/>
              </a:lnSpc>
            </a:pPr>
            <a:r>
              <a:rPr lang="en-US" sz="223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PROFUNDA ANGUSTIA 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185864" y="3775036"/>
            <a:ext cx="2490362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LUNES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666825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MARTES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072898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MIERCOLES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378229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JUEVES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0" y="2067204"/>
            <a:ext cx="18288000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0"/>
              </a:lnSpc>
            </a:pPr>
            <a:r>
              <a:rPr lang="en-US" sz="49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La Acusación contra Cristo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909A57-E957-6D9F-C02A-58E852A090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3A5EE3B-A88C-23A3-6890-E3B949F300D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AF4A283D-092C-C39D-1DFB-585524B5FDCC}"/>
              </a:ext>
            </a:extLst>
          </p:cNvPr>
          <p:cNvGrpSpPr/>
          <p:nvPr/>
        </p:nvGrpSpPr>
        <p:grpSpPr>
          <a:xfrm rot="-5400000">
            <a:off x="5509779" y="-2669958"/>
            <a:ext cx="7447179" cy="18466736"/>
            <a:chOff x="0" y="0"/>
            <a:chExt cx="1961397" cy="4863667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3EC27BC-54BD-5F13-45B7-A5A7BA9E6501}"/>
                </a:ext>
              </a:extLst>
            </p:cNvPr>
            <p:cNvSpPr/>
            <p:nvPr/>
          </p:nvSpPr>
          <p:spPr>
            <a:xfrm>
              <a:off x="0" y="0"/>
              <a:ext cx="1961397" cy="4863667"/>
            </a:xfrm>
            <a:custGeom>
              <a:avLst/>
              <a:gdLst/>
              <a:ahLst/>
              <a:cxnLst/>
              <a:rect l="l" t="t" r="r" b="b"/>
              <a:pathLst>
                <a:path w="1961397" h="4863667">
                  <a:moveTo>
                    <a:pt x="0" y="0"/>
                  </a:moveTo>
                  <a:lnTo>
                    <a:pt x="1961397" y="0"/>
                  </a:lnTo>
                  <a:lnTo>
                    <a:pt x="1961397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E4316F38-3486-0973-0843-4F551A51DF23}"/>
                </a:ext>
              </a:extLst>
            </p:cNvPr>
            <p:cNvSpPr txBox="1"/>
            <p:nvPr/>
          </p:nvSpPr>
          <p:spPr>
            <a:xfrm>
              <a:off x="0" y="0"/>
              <a:ext cx="1961397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E3B809BB-A2EF-B987-580C-7075722DD44F}"/>
              </a:ext>
            </a:extLst>
          </p:cNvPr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870B681A-C3B6-2EA3-899E-96B64CA8E865}"/>
                </a:ext>
              </a:extLst>
            </p:cNvPr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9337D9D2-D104-1D1A-6CF3-69A46A5984B8}"/>
              </a:ext>
            </a:extLst>
          </p:cNvPr>
          <p:cNvGrpSpPr/>
          <p:nvPr/>
        </p:nvGrpSpPr>
        <p:grpSpPr>
          <a:xfrm>
            <a:off x="14989949" y="8941925"/>
            <a:ext cx="3118000" cy="1028700"/>
            <a:chOff x="0" y="0"/>
            <a:chExt cx="4157333" cy="13716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ED94E99D-5290-BFFE-E654-B87AE27D644A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EDA9A8F2-9DA5-D820-4262-A238F15B9581}"/>
              </a:ext>
            </a:extLst>
          </p:cNvPr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13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EC37EA89-AFD6-5760-11BB-63EC2E9948A8}"/>
              </a:ext>
            </a:extLst>
          </p:cNvPr>
          <p:cNvSpPr txBox="1"/>
          <p:nvPr/>
        </p:nvSpPr>
        <p:spPr>
          <a:xfrm>
            <a:off x="567185" y="8848927"/>
            <a:ext cx="7103588" cy="809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39"/>
              </a:lnSpc>
              <a:spcBef>
                <a:spcPct val="0"/>
              </a:spcBef>
            </a:pPr>
            <a:r>
              <a:rPr lang="en-US" sz="5282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SIMÓN PEDRO</a:t>
            </a:r>
          </a:p>
        </p:txBody>
      </p:sp>
    </p:spTree>
    <p:extLst>
      <p:ext uri="{BB962C8B-B14F-4D97-AF65-F5344CB8AC3E}">
        <p14:creationId xmlns:p14="http://schemas.microsoft.com/office/powerpoint/2010/main" val="5604093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2941" y="4219564"/>
            <a:ext cx="15398833" cy="6067436"/>
          </a:xfrm>
          <a:custGeom>
            <a:avLst/>
            <a:gdLst/>
            <a:ahLst/>
            <a:cxnLst/>
            <a:rect l="l" t="t" r="r" b="b"/>
            <a:pathLst>
              <a:path w="15398833" h="6067436">
                <a:moveTo>
                  <a:pt x="0" y="0"/>
                </a:moveTo>
                <a:lnTo>
                  <a:pt x="15398833" y="0"/>
                </a:lnTo>
                <a:lnTo>
                  <a:pt x="15398833" y="6067436"/>
                </a:lnTo>
                <a:lnTo>
                  <a:pt x="0" y="60674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4598" b="-34598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343775" y="-657225"/>
            <a:ext cx="3600450" cy="18288000"/>
            <a:chOff x="0" y="0"/>
            <a:chExt cx="948267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4816592"/>
            </a:xfrm>
            <a:custGeom>
              <a:avLst/>
              <a:gdLst/>
              <a:ahLst/>
              <a:cxnLst/>
              <a:rect l="l" t="t" r="r" b="b"/>
              <a:pathLst>
                <a:path w="948267" h="4816592">
                  <a:moveTo>
                    <a:pt x="0" y="0"/>
                  </a:moveTo>
                  <a:lnTo>
                    <a:pt x="948267" y="0"/>
                  </a:lnTo>
                  <a:lnTo>
                    <a:pt x="948267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 DOMINGO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287475" y="1104909"/>
            <a:ext cx="12236164" cy="685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50"/>
              </a:lnSpc>
            </a:pPr>
            <a:r>
              <a:rPr lang="en-US" sz="4458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EL CARÁCTER DE PEDRO 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54937" y="2295536"/>
            <a:ext cx="17168702" cy="1838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Cuando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Simón se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acercó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primera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vez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Jesús,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dijo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Maestro? </a:t>
            </a:r>
            <a:r>
              <a:rPr lang="en-US" sz="28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1:42.   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sabemos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carácter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Pedro antes de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conversión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187188" y="2151176"/>
            <a:ext cx="7877010" cy="7621474"/>
          </a:xfrm>
          <a:custGeom>
            <a:avLst/>
            <a:gdLst/>
            <a:ahLst/>
            <a:cxnLst/>
            <a:rect l="l" t="t" r="r" b="b"/>
            <a:pathLst>
              <a:path w="7877010" h="7621474">
                <a:moveTo>
                  <a:pt x="0" y="0"/>
                </a:moveTo>
                <a:lnTo>
                  <a:pt x="7877010" y="0"/>
                </a:lnTo>
                <a:lnTo>
                  <a:pt x="7877010" y="7621474"/>
                </a:lnTo>
                <a:lnTo>
                  <a:pt x="0" y="76214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566" r="-22566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DOMINGO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327067" y="3809278"/>
            <a:ext cx="9722302" cy="2065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5"/>
              </a:lnSpc>
              <a:spcBef>
                <a:spcPct val="0"/>
              </a:spcBef>
            </a:pP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A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pesar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sus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defectos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, ¿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invitación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le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hizo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 a Pedro? </a:t>
            </a:r>
            <a:r>
              <a:rPr lang="en-US" sz="28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Mateo 4:18, 19.</a:t>
            </a:r>
            <a:endParaRPr lang="en-US" sz="4687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19334" y="0"/>
            <a:ext cx="7668666" cy="10287000"/>
          </a:xfrm>
          <a:custGeom>
            <a:avLst/>
            <a:gdLst/>
            <a:ahLst/>
            <a:cxnLst/>
            <a:rect l="l" t="t" r="r" b="b"/>
            <a:pathLst>
              <a:path w="7668666" h="10287000">
                <a:moveTo>
                  <a:pt x="0" y="0"/>
                </a:moveTo>
                <a:lnTo>
                  <a:pt x="7668666" y="0"/>
                </a:lnTo>
                <a:lnTo>
                  <a:pt x="76686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892" b="-5892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524084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487930" y="0"/>
            <a:ext cx="2745885" cy="10287000"/>
            <a:chOff x="0" y="0"/>
            <a:chExt cx="723196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23196" cy="2709333"/>
            </a:xfrm>
            <a:custGeom>
              <a:avLst/>
              <a:gdLst/>
              <a:ahLst/>
              <a:cxnLst/>
              <a:rect l="l" t="t" r="r" b="b"/>
              <a:pathLst>
                <a:path w="723196" h="2709333">
                  <a:moveTo>
                    <a:pt x="0" y="0"/>
                  </a:moveTo>
                  <a:lnTo>
                    <a:pt x="723196" y="0"/>
                  </a:lnTo>
                  <a:lnTo>
                    <a:pt x="723196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723196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72580" y="5133975"/>
            <a:ext cx="11557594" cy="2447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hecho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revela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que Pedro era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falible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como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cualquier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otro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ser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humano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,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incluso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después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bautismo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Espíritu Santo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día de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Pentecostés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Gálatas 2:11–14.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4932871" y="1147775"/>
            <a:ext cx="10767896" cy="6554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11"/>
              </a:lnSpc>
            </a:pPr>
            <a:r>
              <a:rPr lang="en-US" sz="426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LA FALIBILIDAD DE PEDRO  </a:t>
            </a:r>
          </a:p>
        </p:txBody>
      </p:sp>
      <p:grpSp>
        <p:nvGrpSpPr>
          <p:cNvPr id="19" name="Group 14">
            <a:extLst>
              <a:ext uri="{FF2B5EF4-FFF2-40B4-BE49-F238E27FC236}">
                <a16:creationId xmlns:a16="http://schemas.microsoft.com/office/drawing/2014/main" id="{FF88D737-ED9A-D8F7-852D-A8881B21ADC8}"/>
              </a:ext>
            </a:extLst>
          </p:cNvPr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7C306B62-BE21-FFFE-9ADF-1C76A30B3423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73759" y="0"/>
            <a:ext cx="7323766" cy="10287000"/>
          </a:xfrm>
          <a:custGeom>
            <a:avLst/>
            <a:gdLst/>
            <a:ahLst/>
            <a:cxnLst/>
            <a:rect l="l" t="t" r="r" b="b"/>
            <a:pathLst>
              <a:path w="7323766" h="10287000">
                <a:moveTo>
                  <a:pt x="0" y="0"/>
                </a:moveTo>
                <a:lnTo>
                  <a:pt x="7323766" y="0"/>
                </a:lnTo>
                <a:lnTo>
                  <a:pt x="73237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1384" r="-3924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373630" y="0"/>
            <a:ext cx="3600450" cy="10287000"/>
            <a:chOff x="0" y="0"/>
            <a:chExt cx="948267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98474" y="4685625"/>
            <a:ext cx="11557594" cy="1838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lección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podemos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aprender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errores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y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rehabilitación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Pedro? </a:t>
            </a:r>
            <a:b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Salmos 145:14.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916296" y="-263440"/>
            <a:ext cx="2634144" cy="18466736"/>
            <a:chOff x="0" y="0"/>
            <a:chExt cx="693766" cy="48636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3766" cy="4863667"/>
            </a:xfrm>
            <a:custGeom>
              <a:avLst/>
              <a:gdLst/>
              <a:ahLst/>
              <a:cxnLst/>
              <a:rect l="l" t="t" r="r" b="b"/>
              <a:pathLst>
                <a:path w="693766" h="4863667">
                  <a:moveTo>
                    <a:pt x="0" y="0"/>
                  </a:moveTo>
                  <a:lnTo>
                    <a:pt x="693766" y="0"/>
                  </a:lnTo>
                  <a:lnTo>
                    <a:pt x="693766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93766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441559" cy="847724"/>
            <a:chOff x="0" y="0"/>
            <a:chExt cx="592207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922137" cy="1130300"/>
            </a:xfrm>
            <a:custGeom>
              <a:avLst/>
              <a:gdLst/>
              <a:ahLst/>
              <a:cxnLst/>
              <a:rect l="l" t="t" r="r" b="b"/>
              <a:pathLst>
                <a:path w="5922137" h="1130300">
                  <a:moveTo>
                    <a:pt x="0" y="0"/>
                  </a:moveTo>
                  <a:lnTo>
                    <a:pt x="5922137" y="0"/>
                  </a:lnTo>
                  <a:lnTo>
                    <a:pt x="592213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187225" y="833468"/>
            <a:ext cx="12072075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35"/>
              </a:lnSpc>
            </a:pPr>
            <a:r>
              <a:rPr lang="en-US" sz="4112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PEDRO NO ES EL FUNDAMENTO DE LA IGLESIA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77149" y="3836236"/>
            <a:ext cx="16482151" cy="1425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97"/>
              </a:lnSpc>
              <a:spcBef>
                <a:spcPct val="0"/>
              </a:spcBef>
            </a:pPr>
            <a:r>
              <a:rPr lang="en-US" sz="4914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914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914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dice Jesús </a:t>
            </a:r>
            <a:r>
              <a:rPr lang="en-US" sz="4914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sobre</a:t>
            </a:r>
            <a:r>
              <a:rPr lang="en-US" sz="4914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914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fundamento</a:t>
            </a:r>
            <a:r>
              <a:rPr lang="en-US" sz="4914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de la </a:t>
            </a:r>
            <a:r>
              <a:rPr lang="en-US" sz="4914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iglesia</a:t>
            </a:r>
            <a:r>
              <a:rPr lang="en-US" sz="4914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3200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Mateo 16:16–19.</a:t>
            </a:r>
            <a:endParaRPr lang="en-US" sz="4914" dirty="0">
              <a:solidFill>
                <a:srgbClr val="FEFEF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0800" y="1157300"/>
            <a:ext cx="433995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481" b="-2481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295400"/>
            <a:ext cx="3954448" cy="847724"/>
            <a:chOff x="0" y="0"/>
            <a:chExt cx="5272597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72659" cy="1130300"/>
            </a:xfrm>
            <a:custGeom>
              <a:avLst/>
              <a:gdLst/>
              <a:ahLst/>
              <a:cxnLst/>
              <a:rect l="l" t="t" r="r" b="b"/>
              <a:pathLst>
                <a:path w="5272659" h="1130300">
                  <a:moveTo>
                    <a:pt x="0" y="0"/>
                  </a:moveTo>
                  <a:lnTo>
                    <a:pt x="5272659" y="0"/>
                  </a:lnTo>
                  <a:lnTo>
                    <a:pt x="5272659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77559" y="2766317"/>
            <a:ext cx="17132883" cy="2069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8"/>
              </a:lnSpc>
              <a:spcBef>
                <a:spcPct val="0"/>
              </a:spcBef>
            </a:pP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Así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como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Pedro, ¿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declararon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otros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profetas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y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apóstoles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sobre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verdadero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fundamento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la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iglesia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4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Isaías 28:16; 1 </a:t>
            </a:r>
            <a:r>
              <a:rPr lang="en-US" sz="24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Corintios</a:t>
            </a:r>
            <a:r>
              <a:rPr lang="en-US" sz="24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3:11; 1 Pedro 2:3–6.</a:t>
            </a:r>
            <a:endParaRPr lang="en-US" sz="4557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0800" y="1424000"/>
            <a:ext cx="3852848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358</Words>
  <Application>Microsoft Office PowerPoint</Application>
  <PresentationFormat>Personalizado</PresentationFormat>
  <Paragraphs>49</Paragraphs>
  <Slides>18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9" baseType="lpstr">
      <vt:lpstr>Rubik Bold</vt:lpstr>
      <vt:lpstr>Calibri</vt:lpstr>
      <vt:lpstr>Arial</vt:lpstr>
      <vt:lpstr>Bw Modelica 1</vt:lpstr>
      <vt:lpstr>Trocchi</vt:lpstr>
      <vt:lpstr>Bw Modelica 2</vt:lpstr>
      <vt:lpstr>Rubik</vt:lpstr>
      <vt:lpstr>Rubik Semi-Bold</vt:lpstr>
      <vt:lpstr>Aptos</vt:lpstr>
      <vt:lpstr>Arimo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Point Lección  13, Septiembre 27 de 2025</dc:title>
  <cp:lastModifiedBy>Asosur Tesorería</cp:lastModifiedBy>
  <cp:revision>2</cp:revision>
  <dcterms:created xsi:type="dcterms:W3CDTF">2006-08-16T00:00:00Z</dcterms:created>
  <dcterms:modified xsi:type="dcterms:W3CDTF">2025-09-25T20:00:40Z</dcterms:modified>
  <dc:identifier>DAG0AntkIvM</dc:identifier>
</cp:coreProperties>
</file>