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71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4" r:id="rId16"/>
    <p:sldId id="272" r:id="rId17"/>
    <p:sldId id="273" r:id="rId18"/>
    <p:sldId id="269" r:id="rId19"/>
    <p:sldId id="270" r:id="rId20"/>
  </p:sldIdLst>
  <p:sldSz cx="18288000" cy="10287000"/>
  <p:notesSz cx="6858000" cy="9144000"/>
  <p:embeddedFontLst>
    <p:embeddedFont>
      <p:font typeface="Arimo" panose="020B0604020202020204" charset="0"/>
      <p:regular r:id="rId21"/>
    </p:embeddedFont>
    <p:embeddedFont>
      <p:font typeface="Bw Modelica 1" panose="020B0604020202020204" charset="0"/>
      <p:regular r:id="rId22"/>
    </p:embeddedFont>
    <p:embeddedFont>
      <p:font typeface="Bw Modelica 2" panose="020B0604020202020204" charset="0"/>
      <p:regular r:id="rId23"/>
    </p:embeddedFont>
    <p:embeddedFont>
      <p:font typeface="Rubik" panose="020B0604020202020204" charset="-79"/>
      <p:regular r:id="rId24"/>
    </p:embeddedFont>
    <p:embeddedFont>
      <p:font typeface="Rubik Bold" panose="020B0604020202020204" charset="-79"/>
      <p:regular r:id="rId25"/>
    </p:embeddedFont>
    <p:embeddedFont>
      <p:font typeface="Rubik Italics" panose="020B0604020202020204" charset="-79"/>
      <p:regular r:id="rId26"/>
    </p:embeddedFont>
    <p:embeddedFont>
      <p:font typeface="Rubik Semi-Bold" panose="020B0604020202020204" charset="-79"/>
      <p:regular r:id="rId27"/>
    </p:embeddedFont>
    <p:embeddedFont>
      <p:font typeface="Trocchi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1B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074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-6" y="-18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466736" cy="10287000"/>
          </a:xfrm>
          <a:custGeom>
            <a:avLst/>
            <a:gdLst/>
            <a:ahLst/>
            <a:cxnLst/>
            <a:rect l="l" t="t" r="r" b="b"/>
            <a:pathLst>
              <a:path w="18466736" h="10287000">
                <a:moveTo>
                  <a:pt x="18466736" y="0"/>
                </a:moveTo>
                <a:lnTo>
                  <a:pt x="0" y="0"/>
                </a:lnTo>
                <a:lnTo>
                  <a:pt x="0" y="10287000"/>
                </a:lnTo>
                <a:lnTo>
                  <a:pt x="18466736" y="10287000"/>
                </a:lnTo>
                <a:lnTo>
                  <a:pt x="18466736" y="0"/>
                </a:lnTo>
                <a:close/>
              </a:path>
            </a:pathLst>
          </a:custGeom>
          <a:blipFill>
            <a:blip r:embed="rId2"/>
            <a:stretch>
              <a:fillRect t="-9913" b="-991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5509779" y="-2669958"/>
            <a:ext cx="7447179" cy="18466736"/>
            <a:chOff x="0" y="0"/>
            <a:chExt cx="1961397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61397" cy="4863667"/>
            </a:xfrm>
            <a:custGeom>
              <a:avLst/>
              <a:gdLst/>
              <a:ahLst/>
              <a:cxnLst/>
              <a:rect l="l" t="t" r="r" b="b"/>
              <a:pathLst>
                <a:path w="1961397" h="4863667">
                  <a:moveTo>
                    <a:pt x="0" y="0"/>
                  </a:moveTo>
                  <a:lnTo>
                    <a:pt x="1961397" y="0"/>
                  </a:lnTo>
                  <a:lnTo>
                    <a:pt x="1961397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961397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71537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10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0EB386DA-2A61-AA2F-F180-9466B7E953EE}"/>
              </a:ext>
            </a:extLst>
          </p:cNvPr>
          <p:cNvGrpSpPr/>
          <p:nvPr/>
        </p:nvGrpSpPr>
        <p:grpSpPr>
          <a:xfrm>
            <a:off x="-1150348" y="7933675"/>
            <a:ext cx="18737462" cy="1057231"/>
            <a:chOff x="-1150348" y="7933675"/>
            <a:chExt cx="18737462" cy="1057231"/>
          </a:xfrm>
        </p:grpSpPr>
        <p:sp>
          <p:nvSpPr>
            <p:cNvPr id="11" name="TextBox 11"/>
            <p:cNvSpPr txBox="1"/>
            <p:nvPr/>
          </p:nvSpPr>
          <p:spPr>
            <a:xfrm>
              <a:off x="1814807" y="7933675"/>
              <a:ext cx="15772307" cy="10572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05"/>
                </a:lnSpc>
                <a:spcBef>
                  <a:spcPct val="0"/>
                </a:spcBef>
              </a:pPr>
              <a:r>
                <a:rPr lang="en-US" sz="6920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w Modelica 1"/>
                  <a:ea typeface="Bw Modelica 1"/>
                  <a:cs typeface="Bw Modelica 1"/>
                  <a:sym typeface="Bw Modelica 1"/>
                </a:rPr>
                <a:t>ORA POR SUS DISCÍPULOS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-1150348" y="8243565"/>
              <a:ext cx="6959304" cy="471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64"/>
                </a:lnSpc>
                <a:spcBef>
                  <a:spcPct val="0"/>
                </a:spcBef>
              </a:pPr>
              <a:r>
                <a:rPr lang="en-US" sz="3053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ubik"/>
                  <a:ea typeface="Rubik"/>
                  <a:cs typeface="Rubik"/>
                  <a:sym typeface="Rubik"/>
                </a:rPr>
                <a:t>CRISTO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347644" y="2143124"/>
            <a:ext cx="13511644" cy="1379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8"/>
              </a:lnSpc>
              <a:spcBef>
                <a:spcPct val="0"/>
              </a:spcBef>
            </a:pP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pidió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al Padre al final de Su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misión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terrenal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17:5</a:t>
            </a:r>
            <a:endParaRPr lang="en-US" sz="4557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03" b="-670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8241" y="4379766"/>
            <a:ext cx="9025385" cy="3526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4"/>
              </a:lnSpc>
              <a:spcBef>
                <a:spcPct val="0"/>
              </a:spcBef>
            </a:pPr>
            <a:r>
              <a:rPr lang="en-US" sz="459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Al </a:t>
            </a:r>
            <a:r>
              <a:rPr lang="en-US" sz="459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asociarse</a:t>
            </a:r>
            <a:r>
              <a:rPr lang="en-US" sz="459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Cristo, ¿a </a:t>
            </a:r>
            <a:r>
              <a:rPr lang="en-US" sz="459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59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9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convicción</a:t>
            </a:r>
            <a:r>
              <a:rPr lang="en-US" sz="459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9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llegaron</a:t>
            </a:r>
            <a:r>
              <a:rPr lang="en-US" sz="459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9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59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9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discípulos</a:t>
            </a:r>
            <a:r>
              <a:rPr lang="en-US" sz="459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</a:t>
            </a:r>
            <a:r>
              <a:rPr lang="en-US" sz="459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respecto</a:t>
            </a:r>
            <a:r>
              <a:rPr lang="en-US" sz="459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Sus palabras? 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7:17; 17:7. </a:t>
            </a:r>
            <a:r>
              <a:rPr lang="en-US" sz="459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¿</a:t>
            </a:r>
            <a:r>
              <a:rPr lang="en-US" sz="459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Cuál</a:t>
            </a:r>
            <a:r>
              <a:rPr lang="en-US" sz="459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</a:t>
            </a:r>
            <a:r>
              <a:rPr lang="en-US" sz="459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nuestro</a:t>
            </a:r>
            <a:r>
              <a:rPr lang="en-US" sz="459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9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deber</a:t>
            </a:r>
            <a:r>
              <a:rPr lang="en-US" sz="459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hoy?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95779" y="1157300"/>
            <a:ext cx="12159164" cy="665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9"/>
              </a:lnSpc>
              <a:spcBef>
                <a:spcPct val="0"/>
              </a:spcBef>
            </a:pPr>
            <a:r>
              <a:rPr lang="en-US" sz="4415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PREPARANDO A LOS SUCESORES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3759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0" y="0"/>
                </a:moveTo>
                <a:lnTo>
                  <a:pt x="7323766" y="0"/>
                </a:lnTo>
                <a:lnTo>
                  <a:pt x="732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7686" r="-2340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8474" y="4685625"/>
            <a:ext cx="11557594" cy="2470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dijo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a Su Padre con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respecto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lo que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creían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apóstoles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17:8. </a:t>
            </a:r>
            <a:b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aplican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palabras 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nosotros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hoy?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87188" y="2151176"/>
            <a:ext cx="7877010" cy="7621474"/>
          </a:xfrm>
          <a:custGeom>
            <a:avLst/>
            <a:gdLst/>
            <a:ahLst/>
            <a:cxnLst/>
            <a:rect l="l" t="t" r="r" b="b"/>
            <a:pathLst>
              <a:path w="7877010" h="7621474">
                <a:moveTo>
                  <a:pt x="0" y="0"/>
                </a:moveTo>
                <a:lnTo>
                  <a:pt x="7877010" y="0"/>
                </a:lnTo>
                <a:lnTo>
                  <a:pt x="7877010" y="7621474"/>
                </a:lnTo>
                <a:lnTo>
                  <a:pt x="0" y="7621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699" r="-22699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27067" y="3809278"/>
            <a:ext cx="9722302" cy="2872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5"/>
              </a:lnSpc>
              <a:spcBef>
                <a:spcPct val="0"/>
              </a:spcBef>
            </a:pP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¿En favor de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quién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,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específicamente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,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ofreció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oración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Juan 17?</a:t>
            </a:r>
            <a:b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17:9, 20.</a:t>
            </a:r>
            <a:endParaRPr lang="en-US" sz="4687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480352"/>
            <a:ext cx="15398833" cy="5806648"/>
          </a:xfrm>
          <a:custGeom>
            <a:avLst/>
            <a:gdLst/>
            <a:ahLst/>
            <a:cxnLst/>
            <a:rect l="l" t="t" r="r" b="b"/>
            <a:pathLst>
              <a:path w="15398833" h="5806648">
                <a:moveTo>
                  <a:pt x="0" y="0"/>
                </a:moveTo>
                <a:lnTo>
                  <a:pt x="15398833" y="0"/>
                </a:lnTo>
                <a:lnTo>
                  <a:pt x="15398833" y="5806648"/>
                </a:lnTo>
                <a:lnTo>
                  <a:pt x="0" y="580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5469" b="-3546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343775" y="-657225"/>
            <a:ext cx="3600450" cy="18288000"/>
            <a:chOff x="0" y="0"/>
            <a:chExt cx="94826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0733" y="2693020"/>
            <a:ext cx="15941041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</a:pP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glorificado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a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través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Sus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discípulos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17:10, 11. 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¿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necesario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para que se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lleve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cabo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obra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377828" y="1028700"/>
            <a:ext cx="1133757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  <a:spcBef>
                <a:spcPct val="0"/>
              </a:spcBef>
            </a:pPr>
            <a:r>
              <a:rPr lang="en-US" sz="3899" b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CRISTO GLORIFICADO EN SUS DISCÍPULOS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564234" y="-380505"/>
            <a:ext cx="2741457" cy="2065483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337461" y="633219"/>
            <a:ext cx="968052" cy="968052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5065223" y="982710"/>
            <a:ext cx="1031208" cy="103120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4034964" y="0"/>
            <a:ext cx="4253036" cy="2221255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964516" y="9173251"/>
            <a:ext cx="2241769" cy="111374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E79F91-50DE-CAC4-9401-02A33C3D4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7853" y="965200"/>
            <a:ext cx="5912293" cy="835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406120" y="9679714"/>
            <a:ext cx="1222354" cy="60728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03620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564234" y="-380505"/>
            <a:ext cx="2741457" cy="2065483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337461" y="633219"/>
            <a:ext cx="968052" cy="968052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5065223" y="982710"/>
            <a:ext cx="1031208" cy="103120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4034964" y="0"/>
            <a:ext cx="4253036" cy="2221255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964516" y="9173251"/>
            <a:ext cx="2241769" cy="111374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3CC03D6-A009-3764-73E7-2B24FF5FA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516" y="965200"/>
            <a:ext cx="5974967" cy="8356598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406120" y="9679714"/>
            <a:ext cx="1222354" cy="60728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834966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6176824-7946-6969-3841-DD5C101DF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1434"/>
            <a:ext cx="18288000" cy="10342480"/>
            <a:chOff x="0" y="-7622"/>
            <a:chExt cx="12192000" cy="689498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675077-BFF1-36B0-EA6D-B4599DBA72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37796C-75D6-BAA5-036C-0E9E7F85B7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BFBD50A-DBB5-04FA-45B9-183C84E4C9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659E1E-0E9F-DC4F-40A9-CFA17EDF7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8217318" y="7059"/>
              <a:ext cx="3974283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4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F1EF772F-33B6-E34B-FE86-0EA066D11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"/>
          <a:stretch>
            <a:fillRect/>
          </a:stretch>
        </p:blipFill>
        <p:spPr>
          <a:xfrm>
            <a:off x="184074" y="173607"/>
            <a:ext cx="17907979" cy="992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67509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5" r="-1685" b="-2251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12657005" y="698103"/>
            <a:ext cx="4958887" cy="5296326"/>
          </a:xfrm>
          <a:custGeom>
            <a:avLst/>
            <a:gdLst/>
            <a:ahLst/>
            <a:cxnLst/>
            <a:rect l="l" t="t" r="r" b="b"/>
            <a:pathLst>
              <a:path w="4958887" h="5296326">
                <a:moveTo>
                  <a:pt x="0" y="0"/>
                </a:moveTo>
                <a:lnTo>
                  <a:pt x="4958887" y="0"/>
                </a:lnTo>
                <a:lnTo>
                  <a:pt x="4958887" y="5296325"/>
                </a:lnTo>
                <a:lnTo>
                  <a:pt x="0" y="52963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TextBox 4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Sigue Nuestro Canal de Whatsapp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ESCUELA SABATICA ASDMR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623" b="-9862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62548" r="-62548" b="-68823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8024" r="-225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4999" b="-24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953" r="-24953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6371" r="-16371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424129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21099" y="4718811"/>
            <a:ext cx="3653274" cy="647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2"/>
              </a:lnSpc>
            </a:pPr>
            <a:r>
              <a:rPr lang="en-US" sz="21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“NO LES DEJARÉ SIN CONSUELO”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192524" y="4775961"/>
            <a:ext cx="3077508" cy="323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</a:pPr>
            <a:r>
              <a:rPr lang="en-US" sz="21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PREPARACIÓN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808898" y="4785474"/>
            <a:ext cx="3108894" cy="333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EN NUESTROS DÍAS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78974" y="4709286"/>
            <a:ext cx="3372402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21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TESTIFICANDO POR CRISTO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38646" y="4642588"/>
            <a:ext cx="3251621" cy="676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8"/>
              </a:lnSpc>
            </a:pPr>
            <a:r>
              <a:rPr lang="en-US" sz="223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LA OBRA DEL CONSOLADOR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067204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La Misión del Espíritu Santo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393322" y="2999025"/>
            <a:ext cx="7330866" cy="4893353"/>
          </a:xfrm>
          <a:custGeom>
            <a:avLst/>
            <a:gdLst/>
            <a:ahLst/>
            <a:cxnLst/>
            <a:rect l="l" t="t" r="r" b="b"/>
            <a:pathLst>
              <a:path w="7330866" h="4893353">
                <a:moveTo>
                  <a:pt x="0" y="0"/>
                </a:moveTo>
                <a:lnTo>
                  <a:pt x="7330866" y="0"/>
                </a:lnTo>
                <a:lnTo>
                  <a:pt x="7330866" y="4893353"/>
                </a:lnTo>
                <a:lnTo>
                  <a:pt x="0" y="48933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TextBox 3"/>
          <p:cNvSpPr txBox="1"/>
          <p:nvPr/>
        </p:nvSpPr>
        <p:spPr>
          <a:xfrm>
            <a:off x="1254434" y="1028700"/>
            <a:ext cx="7944892" cy="857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8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Ofrenda del Primer Sábado </a:t>
            </a:r>
          </a:p>
          <a:p>
            <a:pPr algn="ctr">
              <a:lnSpc>
                <a:spcPts val="3839"/>
              </a:lnSpc>
              <a:spcBef>
                <a:spcPct val="0"/>
              </a:spcBef>
            </a:pPr>
            <a:r>
              <a:rPr lang="en-US" sz="3198" b="1">
                <a:solidFill>
                  <a:srgbClr val="000000"/>
                </a:solidFill>
                <a:latin typeface="Rubik Bold"/>
                <a:ea typeface="Rubik Bold"/>
                <a:cs typeface="Rubik Bold"/>
                <a:sym typeface="Rubik Bold"/>
              </a:rPr>
              <a:t>Kigali Sábado, 6 de septiembre de 2025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623007" y="2813300"/>
            <a:ext cx="4754314" cy="371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8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Una escuela en Mahoko, Ruanda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54434" y="3806178"/>
            <a:ext cx="8297654" cy="4086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8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La República de Ruanda es un país de África Oriental que limita con Tanzania, la República Democrática del Congo, Uganda y Burundi. La economía de la nación ha crecido mucho desde principios de la década de 2000 gracias a las exportaciones de café y té, así como a la producción agrícola, jabón, energía, agua embotellada, etc. Conocida popularmente como la Tierra de las Mil Colinas, en los últimos años Ruanda ha atraído a los turistas por su belleza, especialmente por sus ríos y lagos, incluidos los cercanos a la ciudad de Mahoko, donde tenemos nuestro proyecto escolar.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253555" y="8806778"/>
            <a:ext cx="4944368" cy="342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8"/>
              </a:lnSpc>
              <a:spcBef>
                <a:spcPct val="0"/>
              </a:spcBef>
            </a:pPr>
            <a:r>
              <a:rPr lang="en-US" sz="2199" i="1">
                <a:solidFill>
                  <a:srgbClr val="000000"/>
                </a:solidFill>
                <a:latin typeface="Rubik Italics"/>
                <a:ea typeface="Rubik Italics"/>
                <a:cs typeface="Rubik Italics"/>
                <a:sym typeface="Rubik Italics"/>
              </a:rPr>
              <a:t>Sus hermanos y hermanas de Ruanda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9EE951F9-A536-C35D-8B8C-68E76ED3D5AB}"/>
              </a:ext>
            </a:extLst>
          </p:cNvPr>
          <p:cNvSpPr/>
          <p:nvPr/>
        </p:nvSpPr>
        <p:spPr>
          <a:xfrm>
            <a:off x="15621000" y="7048500"/>
            <a:ext cx="152400" cy="228600"/>
          </a:xfrm>
          <a:prstGeom prst="ellipse">
            <a:avLst/>
          </a:prstGeom>
          <a:solidFill>
            <a:srgbClr val="121B20"/>
          </a:solidFill>
          <a:ln>
            <a:solidFill>
              <a:srgbClr val="121B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C7251-EB87-435B-6D2A-C1E5B6387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BA65A8F-91D3-86D6-6F98-EC9ED22BEB3F}"/>
              </a:ext>
            </a:extLst>
          </p:cNvPr>
          <p:cNvSpPr/>
          <p:nvPr/>
        </p:nvSpPr>
        <p:spPr>
          <a:xfrm flipH="1">
            <a:off x="0" y="0"/>
            <a:ext cx="18466736" cy="10287000"/>
          </a:xfrm>
          <a:custGeom>
            <a:avLst/>
            <a:gdLst/>
            <a:ahLst/>
            <a:cxnLst/>
            <a:rect l="l" t="t" r="r" b="b"/>
            <a:pathLst>
              <a:path w="18466736" h="10287000">
                <a:moveTo>
                  <a:pt x="18466736" y="0"/>
                </a:moveTo>
                <a:lnTo>
                  <a:pt x="0" y="0"/>
                </a:lnTo>
                <a:lnTo>
                  <a:pt x="0" y="10287000"/>
                </a:lnTo>
                <a:lnTo>
                  <a:pt x="18466736" y="10287000"/>
                </a:lnTo>
                <a:lnTo>
                  <a:pt x="18466736" y="0"/>
                </a:lnTo>
                <a:close/>
              </a:path>
            </a:pathLst>
          </a:custGeom>
          <a:blipFill>
            <a:blip r:embed="rId2"/>
            <a:stretch>
              <a:fillRect t="-9913" b="-991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3EA17C1-CA94-CA21-C166-229126934D74}"/>
              </a:ext>
            </a:extLst>
          </p:cNvPr>
          <p:cNvGrpSpPr/>
          <p:nvPr/>
        </p:nvGrpSpPr>
        <p:grpSpPr>
          <a:xfrm rot="-5400000">
            <a:off x="5509779" y="-2669958"/>
            <a:ext cx="7447179" cy="18466736"/>
            <a:chOff x="0" y="0"/>
            <a:chExt cx="1961397" cy="48636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60FBE916-48FF-40D0-9B91-0222A954AFFA}"/>
                </a:ext>
              </a:extLst>
            </p:cNvPr>
            <p:cNvSpPr/>
            <p:nvPr/>
          </p:nvSpPr>
          <p:spPr>
            <a:xfrm>
              <a:off x="0" y="0"/>
              <a:ext cx="1961397" cy="4863667"/>
            </a:xfrm>
            <a:custGeom>
              <a:avLst/>
              <a:gdLst/>
              <a:ahLst/>
              <a:cxnLst/>
              <a:rect l="l" t="t" r="r" b="b"/>
              <a:pathLst>
                <a:path w="1961397" h="4863667">
                  <a:moveTo>
                    <a:pt x="0" y="0"/>
                  </a:moveTo>
                  <a:lnTo>
                    <a:pt x="1961397" y="0"/>
                  </a:lnTo>
                  <a:lnTo>
                    <a:pt x="1961397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22CA66B-0FC0-9674-795D-A6E37A73A86B}"/>
                </a:ext>
              </a:extLst>
            </p:cNvPr>
            <p:cNvSpPr txBox="1"/>
            <p:nvPr/>
          </p:nvSpPr>
          <p:spPr>
            <a:xfrm>
              <a:off x="0" y="0"/>
              <a:ext cx="1961397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B65D2A84-3A86-1330-15F0-3FF14A2DE5B0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B4C94111-3BB6-E63E-9302-3B4E973407CA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5CFF37A5-1E48-8F57-44C6-3EFC98FA3B63}"/>
              </a:ext>
            </a:extLst>
          </p:cNvPr>
          <p:cNvGrpSpPr/>
          <p:nvPr/>
        </p:nvGrpSpPr>
        <p:grpSpPr>
          <a:xfrm>
            <a:off x="14989949" y="871537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BB417932-133E-1092-D4EE-EBD734780CB3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8FBB488E-5B19-C57B-D1C7-11A76D489E80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10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588761CA-294D-BA9B-A2ED-63AD23732729}"/>
              </a:ext>
            </a:extLst>
          </p:cNvPr>
          <p:cNvGrpSpPr/>
          <p:nvPr/>
        </p:nvGrpSpPr>
        <p:grpSpPr>
          <a:xfrm>
            <a:off x="-1150348" y="7933675"/>
            <a:ext cx="18737462" cy="1057231"/>
            <a:chOff x="-1150348" y="7933675"/>
            <a:chExt cx="18737462" cy="1057231"/>
          </a:xfrm>
        </p:grpSpPr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40407E11-6F50-FECA-550B-F9C1D4FAB723}"/>
                </a:ext>
              </a:extLst>
            </p:cNvPr>
            <p:cNvSpPr txBox="1"/>
            <p:nvPr/>
          </p:nvSpPr>
          <p:spPr>
            <a:xfrm>
              <a:off x="1814807" y="7933675"/>
              <a:ext cx="15772307" cy="10572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05"/>
                </a:lnSpc>
                <a:spcBef>
                  <a:spcPct val="0"/>
                </a:spcBef>
              </a:pPr>
              <a:r>
                <a:rPr lang="en-US" sz="6920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w Modelica 1"/>
                  <a:ea typeface="Bw Modelica 1"/>
                  <a:cs typeface="Bw Modelica 1"/>
                  <a:sym typeface="Bw Modelica 1"/>
                </a:rPr>
                <a:t>ORA POR SUS DISCÍPULOS</a:t>
              </a: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D6995697-76EA-07C3-1CDE-07E49ABA43CB}"/>
                </a:ext>
              </a:extLst>
            </p:cNvPr>
            <p:cNvSpPr txBox="1"/>
            <p:nvPr/>
          </p:nvSpPr>
          <p:spPr>
            <a:xfrm>
              <a:off x="-1150348" y="8243565"/>
              <a:ext cx="6959304" cy="471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64"/>
                </a:lnSpc>
                <a:spcBef>
                  <a:spcPct val="0"/>
                </a:spcBef>
              </a:pPr>
              <a:r>
                <a:rPr lang="en-US" sz="3053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ubik"/>
                  <a:ea typeface="Rubik"/>
                  <a:cs typeface="Rubik"/>
                  <a:sym typeface="Rubik"/>
                </a:rPr>
                <a:t>CRISTO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75669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219564"/>
            <a:ext cx="15398833" cy="6067436"/>
          </a:xfrm>
          <a:custGeom>
            <a:avLst/>
            <a:gdLst/>
            <a:ahLst/>
            <a:cxnLst/>
            <a:rect l="l" t="t" r="r" b="b"/>
            <a:pathLst>
              <a:path w="15398833" h="6067436">
                <a:moveTo>
                  <a:pt x="0" y="0"/>
                </a:moveTo>
                <a:lnTo>
                  <a:pt x="15398833" y="0"/>
                </a:lnTo>
                <a:lnTo>
                  <a:pt x="15398833" y="6067436"/>
                </a:lnTo>
                <a:lnTo>
                  <a:pt x="0" y="60674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295" b="-3659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343775" y="-657225"/>
            <a:ext cx="3600450" cy="18288000"/>
            <a:chOff x="0" y="0"/>
            <a:chExt cx="94826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87475" y="766771"/>
            <a:ext cx="12236164" cy="1362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0"/>
              </a:lnSpc>
            </a:pPr>
            <a:r>
              <a:rPr lang="en-US" sz="44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ÚLTIMA ORACIÓN DE CRISTO CON SUS DISCÍPULOS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4937" y="2362211"/>
            <a:ext cx="17168702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Después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Jesús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terminó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dar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instrucciones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hizo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última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vez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17:1, 9.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87188" y="2151176"/>
            <a:ext cx="7877010" cy="7621474"/>
          </a:xfrm>
          <a:custGeom>
            <a:avLst/>
            <a:gdLst/>
            <a:ahLst/>
            <a:cxnLst/>
            <a:rect l="l" t="t" r="r" b="b"/>
            <a:pathLst>
              <a:path w="7877010" h="7621474">
                <a:moveTo>
                  <a:pt x="0" y="0"/>
                </a:moveTo>
                <a:lnTo>
                  <a:pt x="7877010" y="0"/>
                </a:lnTo>
                <a:lnTo>
                  <a:pt x="7877010" y="7621474"/>
                </a:lnTo>
                <a:lnTo>
                  <a:pt x="0" y="7621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5" r="-175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DOMINGO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27067" y="3809278"/>
            <a:ext cx="9722302" cy="2065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5"/>
              </a:lnSpc>
              <a:spcBef>
                <a:spcPct val="0"/>
              </a:spcBef>
            </a:pP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revela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Cristo al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comienzo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oración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17:1, 2.</a:t>
            </a:r>
            <a:endParaRPr lang="en-US" sz="4687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334" y="0"/>
            <a:ext cx="7668666" cy="10287000"/>
          </a:xfrm>
          <a:custGeom>
            <a:avLst/>
            <a:gdLst/>
            <a:ahLst/>
            <a:cxnLst/>
            <a:rect l="l" t="t" r="r" b="b"/>
            <a:pathLst>
              <a:path w="7668666" h="10287000">
                <a:moveTo>
                  <a:pt x="0" y="0"/>
                </a:moveTo>
                <a:lnTo>
                  <a:pt x="7668666" y="0"/>
                </a:lnTo>
                <a:lnTo>
                  <a:pt x="76686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6063" r="-177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87930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72580" y="5133975"/>
            <a:ext cx="11557594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verdad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fundamental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pronunció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base de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vida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eterna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17:3.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932871" y="1147775"/>
            <a:ext cx="10767896" cy="1301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1"/>
              </a:lnSpc>
            </a:pPr>
            <a:r>
              <a:rPr lang="en-US" sz="426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LOS RESULTADOS DE CONOCER A CRISTO   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3759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0" y="0"/>
                </a:moveTo>
                <a:lnTo>
                  <a:pt x="7323766" y="0"/>
                </a:lnTo>
                <a:lnTo>
                  <a:pt x="732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1103" r="-2958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8474" y="4685625"/>
            <a:ext cx="1155759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significa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conocer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Cristo,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resultado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tal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conocimiento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Compara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Oseas 6:3 con Juan 17:3.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16296" y="-263440"/>
            <a:ext cx="2634144" cy="18466736"/>
            <a:chOff x="0" y="0"/>
            <a:chExt cx="693766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766" cy="4863667"/>
            </a:xfrm>
            <a:custGeom>
              <a:avLst/>
              <a:gdLst/>
              <a:ahLst/>
              <a:cxnLst/>
              <a:rect l="l" t="t" r="r" b="b"/>
              <a:pathLst>
                <a:path w="693766" h="4863667">
                  <a:moveTo>
                    <a:pt x="0" y="0"/>
                  </a:moveTo>
                  <a:lnTo>
                    <a:pt x="693766" y="0"/>
                  </a:lnTo>
                  <a:lnTo>
                    <a:pt x="693766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766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187225" y="1181169"/>
            <a:ext cx="12072075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5"/>
              </a:lnSpc>
            </a:pPr>
            <a:r>
              <a:rPr lang="en-US" sz="4612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EL PADRE Y EL HIJO GLORIFICADOS 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997476" y="3642749"/>
            <a:ext cx="7597897" cy="3725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7"/>
              </a:lnSpc>
              <a:spcBef>
                <a:spcPct val="0"/>
              </a:spcBef>
            </a:pPr>
            <a:r>
              <a:rPr lang="en-US" sz="491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a. Durante Su </a:t>
            </a:r>
            <a:r>
              <a:rPr lang="en-US" sz="4914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ministerio</a:t>
            </a:r>
            <a:r>
              <a:rPr lang="en-US" sz="491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914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91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1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consistió</a:t>
            </a:r>
            <a:r>
              <a:rPr lang="en-US" sz="491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914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vida</a:t>
            </a:r>
            <a:r>
              <a:rPr lang="en-US" sz="491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de Cristo </a:t>
            </a:r>
            <a:r>
              <a:rPr lang="en-US" sz="4914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91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la tierra?</a:t>
            </a:r>
            <a:br>
              <a:rPr lang="en-US" sz="491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491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200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Juan 17:4.</a:t>
            </a:r>
            <a:endParaRPr lang="en-US" sz="4914" dirty="0">
              <a:solidFill>
                <a:srgbClr val="FEFEF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481</Words>
  <Application>Microsoft Office PowerPoint</Application>
  <PresentationFormat>Personalizado</PresentationFormat>
  <Paragraphs>52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30" baseType="lpstr">
      <vt:lpstr>Trocchi</vt:lpstr>
      <vt:lpstr>Bw Modelica 1</vt:lpstr>
      <vt:lpstr>Calibri</vt:lpstr>
      <vt:lpstr>Bw Modelica 2</vt:lpstr>
      <vt:lpstr>Arial</vt:lpstr>
      <vt:lpstr>Rubik Bold</vt:lpstr>
      <vt:lpstr>Rubik</vt:lpstr>
      <vt:lpstr>Rubik Italics</vt:lpstr>
      <vt:lpstr>Rubik Semi-Bold</vt:lpstr>
      <vt:lpstr>Arimo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10, Septiembre 6 de 2025</dc:title>
  <cp:lastModifiedBy>Asosur Tesorería</cp:lastModifiedBy>
  <cp:revision>2</cp:revision>
  <dcterms:created xsi:type="dcterms:W3CDTF">2006-08-16T00:00:00Z</dcterms:created>
  <dcterms:modified xsi:type="dcterms:W3CDTF">2025-09-05T12:48:00Z</dcterms:modified>
  <dc:identifier>DAGyHLHhQkk</dc:identifier>
</cp:coreProperties>
</file>