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1" r:id="rId4"/>
    <p:sldId id="272" r:id="rId5"/>
    <p:sldId id="273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4" r:id="rId18"/>
    <p:sldId id="269" r:id="rId19"/>
    <p:sldId id="270" r:id="rId20"/>
  </p:sldIdLst>
  <p:sldSz cx="18288000" cy="10287000"/>
  <p:notesSz cx="6858000" cy="9144000"/>
  <p:embeddedFontLst>
    <p:embeddedFont>
      <p:font typeface="Arimo" panose="020B0604020202020204" charset="0"/>
      <p:regular r:id="rId22"/>
    </p:embeddedFont>
    <p:embeddedFont>
      <p:font typeface="Bw Modelica 1" panose="020B0604020202020204" charset="0"/>
      <p:regular r:id="rId23"/>
    </p:embeddedFont>
    <p:embeddedFont>
      <p:font typeface="Bw Modelica 2" panose="020B0604020202020204" charset="0"/>
      <p:regular r:id="rId24"/>
    </p:embeddedFont>
    <p:embeddedFont>
      <p:font typeface="Rubik" panose="020B0604020202020204" charset="-79"/>
      <p:regular r:id="rId25"/>
    </p:embeddedFont>
    <p:embeddedFont>
      <p:font typeface="Rubik Bold" panose="020B0604020202020204" charset="-79"/>
      <p:regular r:id="rId26"/>
    </p:embeddedFont>
    <p:embeddedFont>
      <p:font typeface="Rubik Semi-Bold" panose="020B0604020202020204" charset="-79"/>
      <p:regular r:id="rId27"/>
    </p:embeddedFont>
    <p:embeddedFont>
      <p:font typeface="Trocchi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133B9-CED8-4784-9949-081B54239846}" type="datetimeFigureOut">
              <a:rPr lang="es-CO" smtClean="0"/>
              <a:t>29/08/2025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3B4C-4592-4917-9DF7-C0E94967E20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954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www.epagosreforma.com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3B4C-4592-4917-9DF7-C0E94967E20A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7597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46228"/>
          </a:xfrm>
          <a:custGeom>
            <a:avLst/>
            <a:gdLst/>
            <a:ahLst/>
            <a:cxnLst/>
            <a:rect l="l" t="t" r="r" b="b"/>
            <a:pathLst>
              <a:path w="18288000" h="10246228">
                <a:moveTo>
                  <a:pt x="0" y="0"/>
                </a:moveTo>
                <a:lnTo>
                  <a:pt x="18288000" y="0"/>
                </a:lnTo>
                <a:lnTo>
                  <a:pt x="18288000" y="10246228"/>
                </a:lnTo>
                <a:lnTo>
                  <a:pt x="0" y="10246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69" b="-956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509779" y="-2631858"/>
            <a:ext cx="7447179" cy="18466736"/>
            <a:chOff x="0" y="0"/>
            <a:chExt cx="1961397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1397" cy="4863667"/>
            </a:xfrm>
            <a:custGeom>
              <a:avLst/>
              <a:gdLst/>
              <a:ahLst/>
              <a:cxnLst/>
              <a:rect l="l" t="t" r="r" b="b"/>
              <a:pathLst>
                <a:path w="1961397" h="4863667">
                  <a:moveTo>
                    <a:pt x="0" y="0"/>
                  </a:moveTo>
                  <a:lnTo>
                    <a:pt x="1961397" y="0"/>
                  </a:lnTo>
                  <a:lnTo>
                    <a:pt x="196139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96139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9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7933675"/>
            <a:ext cx="15772307" cy="105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5"/>
              </a:lnSpc>
              <a:spcBef>
                <a:spcPct val="0"/>
              </a:spcBef>
            </a:pPr>
            <a:r>
              <a:rPr lang="en-US" sz="692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 MISION DEL ESPIRITU SANTO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566" r="-2256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215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importante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cumpliría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Espíritu Santo ante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15:26.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944" b="-694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012433" y="1400197"/>
            <a:ext cx="9501201" cy="695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6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TESTIFICANDO POR CRISTO </a:t>
            </a:r>
            <a:r>
              <a:rPr lang="en-US" sz="4612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48406" y="4868164"/>
            <a:ext cx="14369924" cy="2235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Además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Espíritu Santo,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testificaría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favor de Cristo?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15:27; 1 Juan 1:1–3. 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28915" y="6090334"/>
            <a:ext cx="15430385" cy="206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especial para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futuro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dada al pueblo de Dios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tiempos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Antiguo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Testamento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través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Joel?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Joel 2:28, 29.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9" name="Group 14">
            <a:extLst>
              <a:ext uri="{FF2B5EF4-FFF2-40B4-BE49-F238E27FC236}">
                <a16:creationId xmlns:a16="http://schemas.microsoft.com/office/drawing/2014/main" id="{C73E7B14-65E3-0082-5F62-DD706EDE6CB4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63863061-7264-FB23-BBB9-C5B3E6ABD2D8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686" r="-234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parcialmente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2:1–7, 16–18.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96" b="-929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895730"/>
            <a:ext cx="16716473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4"/>
              </a:lnSpc>
              <a:spcBef>
                <a:spcPct val="0"/>
              </a:spcBef>
            </a:pPr>
            <a:r>
              <a:rPr lang="en-US" sz="459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9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9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sabemos</a:t>
            </a:r>
            <a:r>
              <a:rPr lang="en-US" sz="459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que la </a:t>
            </a:r>
            <a:r>
              <a:rPr lang="en-US" sz="459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459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de Joel 2:28–32 se </a:t>
            </a:r>
            <a:r>
              <a:rPr lang="en-US" sz="459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aplica</a:t>
            </a:r>
            <a:r>
              <a:rPr lang="en-US" sz="459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también a </a:t>
            </a:r>
            <a:r>
              <a:rPr lang="en-US" sz="459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459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28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3:19.</a:t>
            </a:r>
            <a:endParaRPr lang="en-US" sz="4595" dirty="0">
              <a:solidFill>
                <a:srgbClr val="FEFE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586009" y="1211284"/>
            <a:ext cx="12159164" cy="63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9"/>
              </a:lnSpc>
              <a:spcBef>
                <a:spcPct val="0"/>
              </a:spcBef>
            </a:pPr>
            <a:r>
              <a:rPr lang="en-US" sz="441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EN NUESTROS DÍAS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518373" y="517373"/>
            <a:ext cx="1251253" cy="18288000"/>
            <a:chOff x="0" y="0"/>
            <a:chExt cx="329548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9548" cy="4816592"/>
            </a:xfrm>
            <a:custGeom>
              <a:avLst/>
              <a:gdLst/>
              <a:ahLst/>
              <a:cxnLst/>
              <a:rect l="l" t="t" r="r" b="b"/>
              <a:pathLst>
                <a:path w="329548" h="4816592">
                  <a:moveTo>
                    <a:pt x="0" y="0"/>
                  </a:moveTo>
                  <a:lnTo>
                    <a:pt x="329548" y="0"/>
                  </a:lnTo>
                  <a:lnTo>
                    <a:pt x="32954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329548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936291" y="5545087"/>
            <a:ext cx="14147285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3"/>
              </a:lnSpc>
            </a:pPr>
            <a:r>
              <a:rPr lang="en-US" sz="4602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02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602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</a:t>
            </a:r>
            <a:r>
              <a:rPr lang="en-US" sz="4602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 </a:t>
            </a:r>
            <a:r>
              <a:rPr lang="en-US" sz="4602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602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principal </a:t>
            </a:r>
            <a:r>
              <a:rPr lang="en-US" sz="4602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preocupación</a:t>
            </a:r>
            <a:r>
              <a:rPr lang="en-US" sz="4602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hoy, y </a:t>
            </a:r>
            <a:r>
              <a:rPr lang="en-US" sz="4602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602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02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602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orar</a:t>
            </a:r>
            <a:r>
              <a:rPr lang="en-US" sz="4602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fervientemente</a:t>
            </a:r>
            <a:r>
              <a:rPr lang="en-US" sz="4602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602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Señor</a:t>
            </a:r>
            <a:r>
              <a:rPr lang="en-US" sz="4602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16:12–14; Zacarías 10:1.</a:t>
            </a:r>
            <a:endParaRPr lang="en-US" sz="4602" dirty="0">
              <a:solidFill>
                <a:srgbClr val="FEFEFE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6651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786DCDDF-6A0D-BB33-35B7-C220F6AAE0DC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49E68A97-4D59-87A3-40BB-F3C85AC490B1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42" b="-3834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prepararnos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derramamiento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Espíritu Santo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lluvia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tardía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6:1–3.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153400" y="626234"/>
            <a:ext cx="401449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PREPARACIÓN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1434"/>
            <a:ext cx="18288000" cy="10342480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B7FD2BCC-E7AF-9707-D76B-83B60AF3B7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" b="1"/>
          <a:stretch>
            <a:fillRect/>
          </a:stretch>
        </p:blipFill>
        <p:spPr>
          <a:xfrm>
            <a:off x="20" y="-11436"/>
            <a:ext cx="18287981" cy="1033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6197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1840" t="-35829" r="-5184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8843" r="-2884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9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8297" r="-498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868366"/>
            <a:ext cx="3653274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NUEVO MANDAMIENTO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2524" y="4544472"/>
            <a:ext cx="3077508" cy="971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AMOR DIVINO EN LA VIDA DE LOS CREYENTES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785474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PERSEGUIDOS POR EL MUNDO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785474"/>
            <a:ext cx="337240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TÍTULO ESPECIAL 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38646" y="4433096"/>
            <a:ext cx="3251621" cy="100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NUEVO MANDAMIENTO (continuación)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Amor Fraternal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F12A9-CD76-4A1B-A06D-736FA106F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FC16C5B-2E41-F7EB-010D-38015B0E583C}"/>
              </a:ext>
            </a:extLst>
          </p:cNvPr>
          <p:cNvSpPr/>
          <p:nvPr/>
        </p:nvSpPr>
        <p:spPr>
          <a:xfrm>
            <a:off x="0" y="0"/>
            <a:ext cx="18288000" cy="10246228"/>
          </a:xfrm>
          <a:custGeom>
            <a:avLst/>
            <a:gdLst/>
            <a:ahLst/>
            <a:cxnLst/>
            <a:rect l="l" t="t" r="r" b="b"/>
            <a:pathLst>
              <a:path w="18288000" h="10246228">
                <a:moveTo>
                  <a:pt x="0" y="0"/>
                </a:moveTo>
                <a:lnTo>
                  <a:pt x="18288000" y="0"/>
                </a:lnTo>
                <a:lnTo>
                  <a:pt x="18288000" y="10246228"/>
                </a:lnTo>
                <a:lnTo>
                  <a:pt x="0" y="10246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69" b="-956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8C646FD-9D6D-2E7D-B7A2-729C2D57515F}"/>
              </a:ext>
            </a:extLst>
          </p:cNvPr>
          <p:cNvGrpSpPr/>
          <p:nvPr/>
        </p:nvGrpSpPr>
        <p:grpSpPr>
          <a:xfrm rot="-5400000">
            <a:off x="5509779" y="-2631858"/>
            <a:ext cx="7447179" cy="18466736"/>
            <a:chOff x="0" y="0"/>
            <a:chExt cx="1961397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345294C-5517-CE3B-83E5-66EF0B00AD86}"/>
                </a:ext>
              </a:extLst>
            </p:cNvPr>
            <p:cNvSpPr/>
            <p:nvPr/>
          </p:nvSpPr>
          <p:spPr>
            <a:xfrm>
              <a:off x="0" y="0"/>
              <a:ext cx="1961397" cy="4863667"/>
            </a:xfrm>
            <a:custGeom>
              <a:avLst/>
              <a:gdLst/>
              <a:ahLst/>
              <a:cxnLst/>
              <a:rect l="l" t="t" r="r" b="b"/>
              <a:pathLst>
                <a:path w="1961397" h="4863667">
                  <a:moveTo>
                    <a:pt x="0" y="0"/>
                  </a:moveTo>
                  <a:lnTo>
                    <a:pt x="1961397" y="0"/>
                  </a:lnTo>
                  <a:lnTo>
                    <a:pt x="196139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4545C85-7409-B207-2B5B-403DEE820787}"/>
                </a:ext>
              </a:extLst>
            </p:cNvPr>
            <p:cNvSpPr txBox="1"/>
            <p:nvPr/>
          </p:nvSpPr>
          <p:spPr>
            <a:xfrm>
              <a:off x="0" y="0"/>
              <a:ext cx="196139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7EFB8DF-592E-5C32-0F6A-B678076C0294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8475130-C560-0453-8EF6-F53F56B4800D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DC37B6A-E458-70AA-5CE2-F236A06B6B00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E65C1EC-B2D4-0DA8-B17F-39E6AAF3D1F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CAF57033-5395-2391-EF30-D62625F28608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9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7E72022-5855-7ADC-E786-BEF8B4D778E6}"/>
              </a:ext>
            </a:extLst>
          </p:cNvPr>
          <p:cNvSpPr txBox="1"/>
          <p:nvPr/>
        </p:nvSpPr>
        <p:spPr>
          <a:xfrm>
            <a:off x="1028700" y="7933675"/>
            <a:ext cx="15772307" cy="105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5"/>
              </a:lnSpc>
              <a:spcBef>
                <a:spcPct val="0"/>
              </a:spcBef>
            </a:pPr>
            <a:r>
              <a:rPr lang="en-US" sz="692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 MISION DEL ESPIRITU SANTO</a:t>
            </a:r>
          </a:p>
        </p:txBody>
      </p:sp>
    </p:spTree>
    <p:extLst>
      <p:ext uri="{BB962C8B-B14F-4D97-AF65-F5344CB8AC3E}">
        <p14:creationId xmlns:p14="http://schemas.microsoft.com/office/powerpoint/2010/main" val="2671830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6B8747-CE74-3614-EB4A-341B7C988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16" y="965200"/>
            <a:ext cx="5974967" cy="8356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4993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8287995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909383" cy="10287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D43CABB-1017-68C3-3F52-30F491B1E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18" y="965199"/>
            <a:ext cx="8350249" cy="83502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740841" y="1612782"/>
            <a:ext cx="2343401" cy="1759459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5131CB41-CDF1-35F2-E03A-5F07BFAF12C4}"/>
              </a:ext>
            </a:extLst>
          </p:cNvPr>
          <p:cNvSpPr txBox="1"/>
          <p:nvPr/>
        </p:nvSpPr>
        <p:spPr>
          <a:xfrm>
            <a:off x="12787356" y="8351052"/>
            <a:ext cx="5450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</a:rPr>
              <a:t>www.epagosreforma.com</a:t>
            </a:r>
            <a:endParaRPr lang="es-CO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33953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06" b="-8998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1147775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“NO LES DEJARÉ SIN CONSUELO”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362211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dificultades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iban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encontrar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ascensión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16:1–3.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218" r="-1421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aseguró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14:18; 15:26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386" r="-8382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580" y="5133975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diferencia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Cristo y Sus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seguidores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tendría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lugar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Su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ascensión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16:7.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32871" y="1147775"/>
            <a:ext cx="9735968" cy="65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1"/>
              </a:lnSpc>
            </a:pPr>
            <a:r>
              <a:rPr lang="en-US" sz="4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OBRA DEL CONSOLADOR   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DC1B8F5E-CED7-8902-7474-3D0A81ECC9E1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2596AB52-DA68-1C3D-1050-CECBEE6387F1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95" b="-33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obra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gran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alcance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realizaría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Espíritu Santo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favor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pecadores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16:8–11.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345</Words>
  <Application>Microsoft Office PowerPoint</Application>
  <PresentationFormat>Personalizado</PresentationFormat>
  <Paragraphs>50</Paragraphs>
  <Slides>19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0" baseType="lpstr">
      <vt:lpstr>Bw Modelica 2</vt:lpstr>
      <vt:lpstr>Calibri</vt:lpstr>
      <vt:lpstr>Rubik Semi-Bold</vt:lpstr>
      <vt:lpstr>Arial</vt:lpstr>
      <vt:lpstr>Rubik</vt:lpstr>
      <vt:lpstr>Rubik Bold</vt:lpstr>
      <vt:lpstr>Trocchi</vt:lpstr>
      <vt:lpstr>Aptos</vt:lpstr>
      <vt:lpstr>Bw Modelica 1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9, Agosto 30 de 2025</dc:title>
  <cp:lastModifiedBy>Asosur Tesorería</cp:lastModifiedBy>
  <cp:revision>2</cp:revision>
  <dcterms:created xsi:type="dcterms:W3CDTF">2006-08-16T00:00:00Z</dcterms:created>
  <dcterms:modified xsi:type="dcterms:W3CDTF">2025-08-29T20:49:44Z</dcterms:modified>
  <dc:identifier>DAGxfMimdjo</dc:identifier>
</cp:coreProperties>
</file>