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Arimo" panose="020B0604020202020204" charset="0"/>
      <p:regular r:id="rId17"/>
    </p:embeddedFont>
    <p:embeddedFont>
      <p:font typeface="Bw Modelica 1" panose="020B0604020202020204" charset="0"/>
      <p:regular r:id="rId18"/>
    </p:embeddedFont>
    <p:embeddedFont>
      <p:font typeface="Bw Modelica 2" panose="020B0604020202020204" charset="0"/>
      <p:regular r:id="rId19"/>
    </p:embeddedFont>
    <p:embeddedFont>
      <p:font typeface="Rubik" panose="020B0604020202020204" charset="-79"/>
      <p:regular r:id="rId20"/>
    </p:embeddedFont>
    <p:embeddedFont>
      <p:font typeface="Rubik Bold" panose="020B0604020202020204" charset="-79"/>
      <p:regular r:id="rId21"/>
    </p:embeddedFont>
    <p:embeddedFont>
      <p:font typeface="Rubik Semi-Bold" panose="020B0604020202020204" charset="-79"/>
      <p:regular r:id="rId22"/>
    </p:embeddedFont>
    <p:embeddedFont>
      <p:font typeface="Trocchi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46228"/>
          </a:xfrm>
          <a:custGeom>
            <a:avLst/>
            <a:gdLst/>
            <a:ahLst/>
            <a:cxnLst/>
            <a:rect l="l" t="t" r="r" b="b"/>
            <a:pathLst>
              <a:path w="18288000" h="10246228">
                <a:moveTo>
                  <a:pt x="0" y="0"/>
                </a:moveTo>
                <a:lnTo>
                  <a:pt x="18288000" y="0"/>
                </a:lnTo>
                <a:lnTo>
                  <a:pt x="18288000" y="10246228"/>
                </a:lnTo>
                <a:lnTo>
                  <a:pt x="0" y="102462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13" b="-95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6963196" y="-1075904"/>
            <a:ext cx="4335271" cy="18466736"/>
            <a:chOff x="0" y="0"/>
            <a:chExt cx="1141800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1800" cy="4863667"/>
            </a:xfrm>
            <a:custGeom>
              <a:avLst/>
              <a:gdLst/>
              <a:ahLst/>
              <a:cxnLst/>
              <a:rect l="l" t="t" r="r" b="b"/>
              <a:pathLst>
                <a:path w="1141800" h="4863667">
                  <a:moveTo>
                    <a:pt x="0" y="0"/>
                  </a:moveTo>
                  <a:lnTo>
                    <a:pt x="1141800" y="0"/>
                  </a:lnTo>
                  <a:lnTo>
                    <a:pt x="1141800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633F35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41800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35779" y="8449639"/>
            <a:ext cx="9395179" cy="1057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5"/>
              </a:lnSpc>
              <a:spcBef>
                <a:spcPct val="0"/>
              </a:spcBef>
            </a:pPr>
            <a:r>
              <a:rPr lang="en-US" sz="692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AMOR FRATERNAL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65854" y="4863482"/>
            <a:ext cx="14508001" cy="3075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4"/>
              </a:lnSpc>
              <a:spcBef>
                <a:spcPct val="0"/>
              </a:spcBef>
            </a:pPr>
            <a:r>
              <a:rPr lang="en-US" sz="69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69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69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9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</a:t>
            </a:r>
            <a:r>
              <a:rPr lang="en-US" sz="69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9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69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9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mundo</a:t>
            </a:r>
            <a:r>
              <a:rPr lang="en-US" sz="69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69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69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amigos de Cristo? ¿Por </a:t>
            </a:r>
            <a:r>
              <a:rPr lang="en-US" sz="69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69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69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15:18, 19.</a:t>
            </a:r>
            <a:endParaRPr lang="en-US" sz="699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586009" y="1211284"/>
            <a:ext cx="12159164" cy="66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9"/>
              </a:lnSpc>
              <a:spcBef>
                <a:spcPct val="0"/>
              </a:spcBef>
            </a:pPr>
            <a:r>
              <a:rPr lang="en-US" sz="4415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PERSEGUIDOS POR EL MUNDO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70" b="-63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8518373" y="517373"/>
            <a:ext cx="1251253" cy="18288000"/>
            <a:chOff x="0" y="0"/>
            <a:chExt cx="329548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9548" cy="4816592"/>
            </a:xfrm>
            <a:custGeom>
              <a:avLst/>
              <a:gdLst/>
              <a:ahLst/>
              <a:cxnLst/>
              <a:rect l="l" t="t" r="r" b="b"/>
              <a:pathLst>
                <a:path w="329548" h="4816592">
                  <a:moveTo>
                    <a:pt x="0" y="0"/>
                  </a:moveTo>
                  <a:lnTo>
                    <a:pt x="329548" y="0"/>
                  </a:lnTo>
                  <a:lnTo>
                    <a:pt x="329548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329548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814403" y="2223569"/>
            <a:ext cx="14147285" cy="2081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3"/>
              </a:lnSpc>
            </a:pP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¿Por </a:t>
            </a:r>
            <a:r>
              <a:rPr lang="en-US" sz="46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persiguió</a:t>
            </a: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mundo</a:t>
            </a: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Cristo, y </a:t>
            </a:r>
            <a:r>
              <a:rPr lang="en-US" sz="46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son </a:t>
            </a:r>
            <a:r>
              <a:rPr lang="en-US" sz="46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perseguidos</a:t>
            </a: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también sus </a:t>
            </a:r>
            <a:r>
              <a:rPr lang="en-US" sz="46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seguidores</a:t>
            </a:r>
            <a:r>
              <a:rPr lang="en-US" sz="46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3:19, 20; 15:20, 21.</a:t>
            </a:r>
            <a:endParaRPr lang="en-US" sz="46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6651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97" b="-3839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319858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distingue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apóstol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Pablo entre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amor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cristiano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falso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1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13:1–8.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939031" y="1157299"/>
            <a:ext cx="13085862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 b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EL AMOR DIVINO EN LA VIDA DE LOS CREYENTES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64234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79" b="-357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287"/>
            <a:ext cx="4632317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9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9713" y="4924401"/>
            <a:ext cx="11557594" cy="309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comprender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características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recomendadas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3:10–12, </a:t>
            </a:r>
            <a:b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así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promesas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quienes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posean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9999" r="-49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5400" r="-2540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4556" r="-3295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854" r="-4409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6592" r="-1659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642629"/>
            <a:ext cx="3653274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FRÁGILES Y DEPENDIENTES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92524" y="4819627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¿PARA SER QUEMADO O PODADO? 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08898" y="4785474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TRASPASANDO PARA RESTAURAR 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785474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PERMANECIENDO EN CRISTO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22578" y="4614059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CONDICIÓN PARA LA FECUNDIDAD 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Jesús, la Vid Verdadera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46F51-3C3A-532D-6F5D-BA3ADD889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00C580F-1A60-86C4-E66C-532457D42662}"/>
              </a:ext>
            </a:extLst>
          </p:cNvPr>
          <p:cNvSpPr/>
          <p:nvPr/>
        </p:nvSpPr>
        <p:spPr>
          <a:xfrm>
            <a:off x="0" y="0"/>
            <a:ext cx="18288000" cy="10246228"/>
          </a:xfrm>
          <a:custGeom>
            <a:avLst/>
            <a:gdLst/>
            <a:ahLst/>
            <a:cxnLst/>
            <a:rect l="l" t="t" r="r" b="b"/>
            <a:pathLst>
              <a:path w="18288000" h="10246228">
                <a:moveTo>
                  <a:pt x="0" y="0"/>
                </a:moveTo>
                <a:lnTo>
                  <a:pt x="18288000" y="0"/>
                </a:lnTo>
                <a:lnTo>
                  <a:pt x="18288000" y="10246228"/>
                </a:lnTo>
                <a:lnTo>
                  <a:pt x="0" y="102462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13" b="-95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DAFDA72-F33B-3E44-E4FC-468300B7A60E}"/>
              </a:ext>
            </a:extLst>
          </p:cNvPr>
          <p:cNvGrpSpPr/>
          <p:nvPr/>
        </p:nvGrpSpPr>
        <p:grpSpPr>
          <a:xfrm rot="-5400000">
            <a:off x="6963196" y="-1075904"/>
            <a:ext cx="4335271" cy="18466736"/>
            <a:chOff x="0" y="0"/>
            <a:chExt cx="1141800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EE15169-6700-B895-9AB5-DAB9F97811A6}"/>
                </a:ext>
              </a:extLst>
            </p:cNvPr>
            <p:cNvSpPr/>
            <p:nvPr/>
          </p:nvSpPr>
          <p:spPr>
            <a:xfrm>
              <a:off x="0" y="0"/>
              <a:ext cx="1141800" cy="4863667"/>
            </a:xfrm>
            <a:custGeom>
              <a:avLst/>
              <a:gdLst/>
              <a:ahLst/>
              <a:cxnLst/>
              <a:rect l="l" t="t" r="r" b="b"/>
              <a:pathLst>
                <a:path w="1141800" h="4863667">
                  <a:moveTo>
                    <a:pt x="0" y="0"/>
                  </a:moveTo>
                  <a:lnTo>
                    <a:pt x="1141800" y="0"/>
                  </a:lnTo>
                  <a:lnTo>
                    <a:pt x="1141800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633F35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D4FA864-4713-876C-C636-B664764D4809}"/>
                </a:ext>
              </a:extLst>
            </p:cNvPr>
            <p:cNvSpPr txBox="1"/>
            <p:nvPr/>
          </p:nvSpPr>
          <p:spPr>
            <a:xfrm>
              <a:off x="0" y="0"/>
              <a:ext cx="1141800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0EFE561-26E7-4B48-FD60-115E4D803B76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DB2844F-CDB3-B8B5-D305-54629C78B830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3A54A608-7F60-9618-B63E-1390AD40B9E3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26C1448-DCCB-1947-F0A0-99372214C909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AE6BD3F2-321A-1F04-D496-01C4A4DC0DEC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8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8E574B8-B19A-0A60-1077-1D0D1CA279A3}"/>
              </a:ext>
            </a:extLst>
          </p:cNvPr>
          <p:cNvSpPr txBox="1"/>
          <p:nvPr/>
        </p:nvSpPr>
        <p:spPr>
          <a:xfrm>
            <a:off x="4535779" y="8449639"/>
            <a:ext cx="9395179" cy="1057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5"/>
              </a:lnSpc>
              <a:spcBef>
                <a:spcPct val="0"/>
              </a:spcBef>
            </a:pPr>
            <a:r>
              <a:rPr lang="en-US" sz="692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AMOR FRATERNAL</a:t>
            </a:r>
          </a:p>
        </p:txBody>
      </p:sp>
    </p:spTree>
    <p:extLst>
      <p:ext uri="{BB962C8B-B14F-4D97-AF65-F5344CB8AC3E}">
        <p14:creationId xmlns:p14="http://schemas.microsoft.com/office/powerpoint/2010/main" val="1382576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750" b="-1510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87475" y="1147775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NUEVO MANDAMIENTO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937" y="2362211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amor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demostró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gran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Ejemplo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Sus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seguidores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13:1 (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); 15:13.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757" r="-4663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359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primer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fruto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Espíritu Santo y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cuáles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son las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evidencias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que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fruto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está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perfeccionando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Gálatas 5:22; 1 Juan 4:11–13; 3:18.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276" r="-3820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580" y="5133975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¿En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sentido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refirió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al amor fraternal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“un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mandamiento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nuevo”?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13:34.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932871" y="1147775"/>
            <a:ext cx="9735968" cy="1301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1"/>
              </a:lnSpc>
            </a:pPr>
            <a:r>
              <a:rPr lang="en-US" sz="42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NUEVO MANDAMIENTO (continuación)   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998ED27C-22E9-F77E-9453-A16B77A94963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471A12C-0343-6632-DDA8-053B42B2673C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230" r="-2023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21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hijos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amigos de Cristo?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Romanos 8:14; 1 Juan 3:10.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66" b="-51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8641870" y="462134"/>
            <a:ext cx="1182996" cy="18466736"/>
            <a:chOff x="0" y="0"/>
            <a:chExt cx="311571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1571" cy="4863667"/>
            </a:xfrm>
            <a:custGeom>
              <a:avLst/>
              <a:gdLst/>
              <a:ahLst/>
              <a:cxnLst/>
              <a:rect l="l" t="t" r="r" b="b"/>
              <a:pathLst>
                <a:path w="311571" h="4863667">
                  <a:moveTo>
                    <a:pt x="0" y="0"/>
                  </a:moveTo>
                  <a:lnTo>
                    <a:pt x="311571" y="0"/>
                  </a:lnTo>
                  <a:lnTo>
                    <a:pt x="311571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3C4D0A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311571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012433" y="1400197"/>
            <a:ext cx="9501201" cy="695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6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TÍTULO ESPECIAL</a:t>
            </a:r>
            <a:r>
              <a:rPr lang="en-US" sz="4612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59038" y="4674677"/>
            <a:ext cx="14369924" cy="1490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título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otorga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sus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fieles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seguidores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15:15, 14.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72242" y="4429575"/>
            <a:ext cx="9061455" cy="3448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¿Con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propósito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eligió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Jesús, y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cuáles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son las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responsabilidades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acompañan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privilegio?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15:16, 17.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345</Words>
  <Application>Microsoft Office PowerPoint</Application>
  <PresentationFormat>Personalizado</PresentationFormat>
  <Paragraphs>45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Bw Modelica 1</vt:lpstr>
      <vt:lpstr>Bw Modelica 2</vt:lpstr>
      <vt:lpstr>Calibri</vt:lpstr>
      <vt:lpstr>Rubik</vt:lpstr>
      <vt:lpstr>Arial</vt:lpstr>
      <vt:lpstr>Trocchi</vt:lpstr>
      <vt:lpstr>Rubik Semi-Bold</vt:lpstr>
      <vt:lpstr>Arimo</vt:lpstr>
      <vt:lpstr>Rubik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Power Point Lección  7, Agosto 16 de 2025</dc:title>
  <cp:lastModifiedBy>Asosur Tesorería</cp:lastModifiedBy>
  <cp:revision>3</cp:revision>
  <dcterms:created xsi:type="dcterms:W3CDTF">2006-08-16T00:00:00Z</dcterms:created>
  <dcterms:modified xsi:type="dcterms:W3CDTF">2025-08-22T13:47:28Z</dcterms:modified>
  <dc:identifier>DAGwzbFQUqM</dc:identifier>
</cp:coreProperties>
</file>