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71" r:id="rId4"/>
    <p:sldId id="273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70" r:id="rId17"/>
    <p:sldId id="272" r:id="rId18"/>
    <p:sldId id="269" r:id="rId19"/>
  </p:sldIdLst>
  <p:sldSz cx="18288000" cy="10287000"/>
  <p:notesSz cx="6858000" cy="9144000"/>
  <p:embeddedFontLst>
    <p:embeddedFont>
      <p:font typeface="Meiryo" panose="020B0604030504040204" pitchFamily="34" charset="-128"/>
      <p:regular r:id="rId21"/>
    </p:embeddedFont>
    <p:embeddedFont>
      <p:font typeface="Arimo" panose="020B0604020202020204" charset="0"/>
      <p:regular r:id="rId22"/>
    </p:embeddedFont>
    <p:embeddedFont>
      <p:font typeface="Bw Modelica 1" panose="020B0604020202020204" charset="0"/>
      <p:regular r:id="rId23"/>
    </p:embeddedFont>
    <p:embeddedFont>
      <p:font typeface="Bw Modelica 2" panose="020B0604020202020204" charset="0"/>
      <p:regular r:id="rId24"/>
    </p:embeddedFont>
    <p:embeddedFont>
      <p:font typeface="Comic Sans MS" panose="030F0702030302020204" pitchFamily="66" charset="0"/>
      <p:regular r:id="rId25"/>
      <p:bold r:id="rId26"/>
      <p:italic r:id="rId27"/>
      <p:boldItalic r:id="rId28"/>
    </p:embeddedFont>
    <p:embeddedFont>
      <p:font typeface="Rubik" panose="020B0604020202020204" charset="-79"/>
      <p:regular r:id="rId29"/>
    </p:embeddedFont>
    <p:embeddedFont>
      <p:font typeface="Rubik Bold" panose="020B0604020202020204" charset="-79"/>
      <p:regular r:id="rId30"/>
    </p:embeddedFont>
    <p:embeddedFont>
      <p:font typeface="Rubik Semi-Bold" panose="020B0604020202020204" charset="-79"/>
      <p:regular r:id="rId31"/>
    </p:embeddedFont>
    <p:embeddedFont>
      <p:font typeface="Trocchi" panose="020B0604020202020204" charset="0"/>
      <p:regular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65" d="100"/>
          <a:sy n="65" d="100"/>
        </p:scale>
        <p:origin x="1074" y="28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7D00D8-4F95-49AF-9CC6-108F697AB3F3}" type="datetimeFigureOut">
              <a:rPr lang="es-CO" smtClean="0"/>
              <a:t>8/08/2025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CFDDBE-1720-440C-888C-B1086D9A3F2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5004863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 dirty="0"/>
              <a:t>www.reformacolombia.org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CFDDBE-1720-440C-888C-B1086D9A3F29}" type="slidenum">
              <a:rPr lang="es-CO" smtClean="0"/>
              <a:t>3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7718173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46228"/>
          </a:xfrm>
          <a:custGeom>
            <a:avLst/>
            <a:gdLst/>
            <a:ahLst/>
            <a:cxnLst/>
            <a:rect l="l" t="t" r="r" b="b"/>
            <a:pathLst>
              <a:path w="18288000" h="10246228">
                <a:moveTo>
                  <a:pt x="0" y="0"/>
                </a:moveTo>
                <a:lnTo>
                  <a:pt x="18288000" y="0"/>
                </a:lnTo>
                <a:lnTo>
                  <a:pt x="18288000" y="10246228"/>
                </a:lnTo>
                <a:lnTo>
                  <a:pt x="0" y="1024622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495" b="-9495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 rot="-5400000">
            <a:off x="7938808" y="-240929"/>
            <a:ext cx="2589121" cy="18466736"/>
            <a:chOff x="0" y="0"/>
            <a:chExt cx="681908" cy="48636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81908" cy="4863667"/>
            </a:xfrm>
            <a:custGeom>
              <a:avLst/>
              <a:gdLst/>
              <a:ahLst/>
              <a:cxnLst/>
              <a:rect l="l" t="t" r="r" b="b"/>
              <a:pathLst>
                <a:path w="681908" h="4863667">
                  <a:moveTo>
                    <a:pt x="0" y="0"/>
                  </a:moveTo>
                  <a:lnTo>
                    <a:pt x="681908" y="0"/>
                  </a:lnTo>
                  <a:lnTo>
                    <a:pt x="681908" y="4863667"/>
                  </a:lnTo>
                  <a:lnTo>
                    <a:pt x="0" y="4863667"/>
                  </a:lnTo>
                  <a:close/>
                </a:path>
              </a:pathLst>
            </a:custGeom>
            <a:gradFill rotWithShape="1">
              <a:gsLst>
                <a:gs pos="0">
                  <a:srgbClr val="633F35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681908" cy="48636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817589"/>
            <a:ext cx="4733917" cy="847724"/>
            <a:chOff x="0" y="0"/>
            <a:chExt cx="6311889" cy="11302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4989949" y="8715375"/>
            <a:ext cx="3118000" cy="1028700"/>
            <a:chOff x="0" y="0"/>
            <a:chExt cx="4157333" cy="13716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50800" y="946189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LECCIÓN 6</a:t>
            </a:r>
          </a:p>
        </p:txBody>
      </p:sp>
      <p:grpSp>
        <p:nvGrpSpPr>
          <p:cNvPr id="13" name="Grupo 12">
            <a:extLst>
              <a:ext uri="{FF2B5EF4-FFF2-40B4-BE49-F238E27FC236}">
                <a16:creationId xmlns:a16="http://schemas.microsoft.com/office/drawing/2014/main" id="{9C30741F-2FC8-59BF-487E-BFEB850A13BC}"/>
              </a:ext>
            </a:extLst>
          </p:cNvPr>
          <p:cNvGrpSpPr/>
          <p:nvPr/>
        </p:nvGrpSpPr>
        <p:grpSpPr>
          <a:xfrm>
            <a:off x="2741356" y="7832361"/>
            <a:ext cx="13566636" cy="1085217"/>
            <a:chOff x="2741356" y="7832361"/>
            <a:chExt cx="13566636" cy="1085217"/>
          </a:xfrm>
        </p:grpSpPr>
        <p:sp>
          <p:nvSpPr>
            <p:cNvPr id="11" name="TextBox 11"/>
            <p:cNvSpPr txBox="1"/>
            <p:nvPr/>
          </p:nvSpPr>
          <p:spPr>
            <a:xfrm>
              <a:off x="2741356" y="8199814"/>
              <a:ext cx="4626272" cy="4905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095"/>
                </a:lnSpc>
                <a:spcBef>
                  <a:spcPct val="0"/>
                </a:spcBef>
              </a:pPr>
              <a:r>
                <a:rPr lang="en-US" sz="3412" dirty="0">
                  <a:solidFill>
                    <a:srgbClr val="FEFEF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w Modelica 1"/>
                  <a:ea typeface="Bw Modelica 1"/>
                  <a:cs typeface="Bw Modelica 1"/>
                  <a:sym typeface="Bw Modelica 1"/>
                </a:rPr>
                <a:t>LA PROMESA DEL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6912813" y="7832361"/>
              <a:ext cx="9395179" cy="10852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545"/>
                </a:lnSpc>
                <a:spcBef>
                  <a:spcPct val="0"/>
                </a:spcBef>
              </a:pPr>
              <a:r>
                <a:rPr lang="en-US" sz="7120" dirty="0">
                  <a:solidFill>
                    <a:srgbClr val="FEFEF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w Modelica 1"/>
                  <a:ea typeface="Bw Modelica 1"/>
                  <a:cs typeface="Bw Modelica 1"/>
                  <a:sym typeface="Bw Modelica 1"/>
                </a:rPr>
                <a:t>ESPÍRITU SANTO</a:t>
              </a:r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295400"/>
            <a:ext cx="3954448" cy="847724"/>
            <a:chOff x="0" y="0"/>
            <a:chExt cx="5272597" cy="11302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272659" cy="1130300"/>
            </a:xfrm>
            <a:custGeom>
              <a:avLst/>
              <a:gdLst/>
              <a:ahLst/>
              <a:cxnLst/>
              <a:rect l="l" t="t" r="r" b="b"/>
              <a:pathLst>
                <a:path w="5272659" h="1130300">
                  <a:moveTo>
                    <a:pt x="0" y="0"/>
                  </a:moveTo>
                  <a:lnTo>
                    <a:pt x="5272659" y="0"/>
                  </a:lnTo>
                  <a:lnTo>
                    <a:pt x="5272659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302924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572242" y="4429575"/>
            <a:ext cx="9061455" cy="27588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68"/>
              </a:lnSpc>
              <a:spcBef>
                <a:spcPct val="0"/>
              </a:spcBef>
            </a:pPr>
            <a:r>
              <a:rPr lang="en-US" sz="455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¿</a:t>
            </a:r>
            <a:r>
              <a:rPr lang="en-US" sz="455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55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55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más</a:t>
            </a:r>
            <a:r>
              <a:rPr lang="en-US" sz="455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55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haría</a:t>
            </a:r>
            <a:r>
              <a:rPr lang="en-US" sz="455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55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el</a:t>
            </a:r>
            <a:r>
              <a:rPr lang="en-US" sz="455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55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Consolador</a:t>
            </a:r>
            <a:r>
              <a:rPr lang="en-US" sz="455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55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en</a:t>
            </a:r>
            <a:r>
              <a:rPr lang="en-US" sz="455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favor de </a:t>
            </a:r>
            <a:r>
              <a:rPr lang="en-US" sz="455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los</a:t>
            </a:r>
            <a:r>
              <a:rPr lang="en-US" sz="455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55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verdaderos</a:t>
            </a:r>
            <a:r>
              <a:rPr lang="en-US" sz="455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55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seguidores</a:t>
            </a:r>
            <a:r>
              <a:rPr lang="en-US" sz="455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Cristo? </a:t>
            </a:r>
            <a:r>
              <a:rPr lang="en-US" sz="280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Juan 16:12–14.</a:t>
            </a:r>
            <a:endParaRPr lang="en-US" sz="4557" dirty="0">
              <a:solidFill>
                <a:srgbClr val="302924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0041152" y="1809070"/>
            <a:ext cx="7604272" cy="6934880"/>
          </a:xfrm>
          <a:custGeom>
            <a:avLst/>
            <a:gdLst/>
            <a:ahLst/>
            <a:cxnLst/>
            <a:rect l="l" t="t" r="r" b="b"/>
            <a:pathLst>
              <a:path w="7604272" h="6934880">
                <a:moveTo>
                  <a:pt x="0" y="0"/>
                </a:moveTo>
                <a:lnTo>
                  <a:pt x="7604272" y="0"/>
                </a:lnTo>
                <a:lnTo>
                  <a:pt x="7604272" y="6934880"/>
                </a:lnTo>
                <a:lnTo>
                  <a:pt x="0" y="69348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0531" r="-26221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6" name="TextBox 6"/>
          <p:cNvSpPr txBox="1"/>
          <p:nvPr/>
        </p:nvSpPr>
        <p:spPr>
          <a:xfrm>
            <a:off x="50800" y="1424000"/>
            <a:ext cx="3852848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MARTES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15068508" y="8862778"/>
            <a:ext cx="2790780" cy="791044"/>
            <a:chOff x="0" y="0"/>
            <a:chExt cx="3721040" cy="105472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028700"/>
            <a:ext cx="4378864" cy="847724"/>
            <a:chOff x="0" y="0"/>
            <a:chExt cx="5838486" cy="11302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838407" cy="1130300"/>
            </a:xfrm>
            <a:custGeom>
              <a:avLst/>
              <a:gdLst/>
              <a:ahLst/>
              <a:cxnLst/>
              <a:rect l="l" t="t" r="r" b="b"/>
              <a:pathLst>
                <a:path w="5838407" h="1130300">
                  <a:moveTo>
                    <a:pt x="0" y="0"/>
                  </a:moveTo>
                  <a:lnTo>
                    <a:pt x="5838407" y="0"/>
                  </a:lnTo>
                  <a:lnTo>
                    <a:pt x="583840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6" name="Freeform 6"/>
          <p:cNvSpPr/>
          <p:nvPr/>
        </p:nvSpPr>
        <p:spPr>
          <a:xfrm>
            <a:off x="624086" y="2151176"/>
            <a:ext cx="5071456" cy="7621474"/>
          </a:xfrm>
          <a:custGeom>
            <a:avLst/>
            <a:gdLst/>
            <a:ahLst/>
            <a:cxnLst/>
            <a:rect l="l" t="t" r="r" b="b"/>
            <a:pathLst>
              <a:path w="5071456" h="7621474">
                <a:moveTo>
                  <a:pt x="0" y="0"/>
                </a:moveTo>
                <a:lnTo>
                  <a:pt x="5071456" y="0"/>
                </a:lnTo>
                <a:lnTo>
                  <a:pt x="5071456" y="7621474"/>
                </a:lnTo>
                <a:lnTo>
                  <a:pt x="0" y="762147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88" r="-688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7" name="TextBox 7"/>
          <p:cNvSpPr txBox="1"/>
          <p:nvPr/>
        </p:nvSpPr>
        <p:spPr>
          <a:xfrm>
            <a:off x="50800" y="1157300"/>
            <a:ext cx="4328064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MIERCOLES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168305" y="4166465"/>
            <a:ext cx="9722302" cy="35813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25"/>
              </a:lnSpc>
              <a:spcBef>
                <a:spcPct val="0"/>
              </a:spcBef>
            </a:pP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¿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maravillosa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promesa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dio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Jesús a Sus 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fieles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seguidores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, 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una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promesa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que 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sería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muy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útil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en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tiempos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adversidad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b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</a:br>
            <a:r>
              <a:rPr lang="en-US" sz="2800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Juan 14:27–29.</a:t>
            </a:r>
            <a:endParaRPr lang="en-US" sz="4687" dirty="0">
              <a:solidFill>
                <a:srgbClr val="271C1A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7053281" y="2151176"/>
            <a:ext cx="9837327" cy="6651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99"/>
              </a:lnSpc>
              <a:spcBef>
                <a:spcPct val="0"/>
              </a:spcBef>
            </a:pPr>
            <a:r>
              <a:rPr lang="en-US" sz="4415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UN LEGADO DE PAZ 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15093303" y="8862778"/>
            <a:ext cx="2790780" cy="791044"/>
            <a:chOff x="0" y="0"/>
            <a:chExt cx="3721040" cy="105472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518" b="-9518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0" y="733438"/>
            <a:ext cx="3872581" cy="847724"/>
            <a:chOff x="0" y="0"/>
            <a:chExt cx="5163442" cy="11302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163452" cy="1130300"/>
            </a:xfrm>
            <a:custGeom>
              <a:avLst/>
              <a:gdLst/>
              <a:ahLst/>
              <a:cxnLst/>
              <a:rect l="l" t="t" r="r" b="b"/>
              <a:pathLst>
                <a:path w="5163452" h="1130300">
                  <a:moveTo>
                    <a:pt x="0" y="0"/>
                  </a:moveTo>
                  <a:lnTo>
                    <a:pt x="5163452" y="0"/>
                  </a:lnTo>
                  <a:lnTo>
                    <a:pt x="5163452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302924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5" name="Group 5"/>
          <p:cNvGrpSpPr/>
          <p:nvPr/>
        </p:nvGrpSpPr>
        <p:grpSpPr>
          <a:xfrm rot="-5400000">
            <a:off x="8518373" y="517373"/>
            <a:ext cx="1251253" cy="18288000"/>
            <a:chOff x="0" y="0"/>
            <a:chExt cx="329548" cy="481659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29548" cy="4816592"/>
            </a:xfrm>
            <a:custGeom>
              <a:avLst/>
              <a:gdLst/>
              <a:ahLst/>
              <a:cxnLst/>
              <a:rect l="l" t="t" r="r" b="b"/>
              <a:pathLst>
                <a:path w="329548" h="4816592">
                  <a:moveTo>
                    <a:pt x="0" y="0"/>
                  </a:moveTo>
                  <a:lnTo>
                    <a:pt x="329548" y="0"/>
                  </a:lnTo>
                  <a:lnTo>
                    <a:pt x="329548" y="4816592"/>
                  </a:lnTo>
                  <a:lnTo>
                    <a:pt x="0" y="4816592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0"/>
              <a:ext cx="329548" cy="48165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543888" y="6870429"/>
            <a:ext cx="17200224" cy="16671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08"/>
              </a:lnSpc>
            </a:pPr>
            <a:r>
              <a:rPr lang="en-US" sz="5423" dirty="0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2"/>
                <a:ea typeface="Bw Modelica 2"/>
                <a:cs typeface="Bw Modelica 2"/>
                <a:sym typeface="Bw Modelica 2"/>
              </a:rPr>
              <a:t>b. Al final de Su </a:t>
            </a:r>
            <a:r>
              <a:rPr lang="en-US" sz="5423" dirty="0" err="1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2"/>
                <a:ea typeface="Bw Modelica 2"/>
                <a:cs typeface="Bw Modelica 2"/>
                <a:sym typeface="Bw Modelica 2"/>
              </a:rPr>
              <a:t>misión</a:t>
            </a:r>
            <a:r>
              <a:rPr lang="en-US" sz="5423" dirty="0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2"/>
                <a:ea typeface="Bw Modelica 2"/>
                <a:cs typeface="Bw Modelica 2"/>
                <a:sym typeface="Bw Modelica 2"/>
              </a:rPr>
              <a:t>, ¿</a:t>
            </a:r>
            <a:r>
              <a:rPr lang="en-US" sz="5423" dirty="0" err="1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5423" dirty="0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423" dirty="0" err="1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2"/>
                <a:ea typeface="Bw Modelica 2"/>
                <a:cs typeface="Bw Modelica 2"/>
                <a:sym typeface="Bw Modelica 2"/>
              </a:rPr>
              <a:t>pudo</a:t>
            </a:r>
            <a:r>
              <a:rPr lang="en-US" sz="5423" dirty="0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423" dirty="0" err="1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2"/>
                <a:ea typeface="Bw Modelica 2"/>
                <a:cs typeface="Bw Modelica 2"/>
                <a:sym typeface="Bw Modelica 2"/>
              </a:rPr>
              <a:t>afirmar</a:t>
            </a:r>
            <a:r>
              <a:rPr lang="en-US" sz="5423" dirty="0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2"/>
                <a:ea typeface="Bw Modelica 2"/>
                <a:cs typeface="Bw Modelica 2"/>
                <a:sym typeface="Bw Modelica 2"/>
              </a:rPr>
              <a:t> Jesús </a:t>
            </a:r>
            <a:r>
              <a:rPr lang="en-US" sz="5423" dirty="0" err="1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2"/>
                <a:ea typeface="Bw Modelica 2"/>
                <a:cs typeface="Bw Modelica 2"/>
                <a:sym typeface="Bw Modelica 2"/>
              </a:rPr>
              <a:t>acerca</a:t>
            </a:r>
            <a:r>
              <a:rPr lang="en-US" sz="5423" dirty="0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2"/>
                <a:ea typeface="Bw Modelica 2"/>
                <a:cs typeface="Bw Modelica 2"/>
                <a:sym typeface="Bw Modelica 2"/>
              </a:rPr>
              <a:t> de </a:t>
            </a:r>
            <a:r>
              <a:rPr lang="en-US" sz="5423" dirty="0" err="1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2"/>
                <a:ea typeface="Bw Modelica 2"/>
                <a:cs typeface="Bw Modelica 2"/>
                <a:sym typeface="Bw Modelica 2"/>
              </a:rPr>
              <a:t>sí</a:t>
            </a:r>
            <a:r>
              <a:rPr lang="en-US" sz="5423" dirty="0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423" dirty="0" err="1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2"/>
                <a:ea typeface="Bw Modelica 2"/>
                <a:cs typeface="Bw Modelica 2"/>
                <a:sym typeface="Bw Modelica 2"/>
              </a:rPr>
              <a:t>mismo</a:t>
            </a:r>
            <a:r>
              <a:rPr lang="en-US" sz="5423" dirty="0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3600" dirty="0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2"/>
                <a:ea typeface="Bw Modelica 2"/>
                <a:cs typeface="Bw Modelica 2"/>
                <a:sym typeface="Bw Modelica 2"/>
              </a:rPr>
              <a:t>Juan 14:30.</a:t>
            </a:r>
            <a:endParaRPr lang="en-US" sz="5423" dirty="0">
              <a:solidFill>
                <a:srgbClr val="FEFEF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grpSp>
        <p:nvGrpSpPr>
          <p:cNvPr id="9" name="Group 9"/>
          <p:cNvGrpSpPr/>
          <p:nvPr/>
        </p:nvGrpSpPr>
        <p:grpSpPr>
          <a:xfrm>
            <a:off x="15093303" y="8862778"/>
            <a:ext cx="2790780" cy="791044"/>
            <a:chOff x="0" y="0"/>
            <a:chExt cx="3721040" cy="105472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266511" y="862037"/>
            <a:ext cx="3434620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MIERCOLES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964234" y="0"/>
            <a:ext cx="7323766" cy="10287000"/>
          </a:xfrm>
          <a:custGeom>
            <a:avLst/>
            <a:gdLst/>
            <a:ahLst/>
            <a:cxnLst/>
            <a:rect l="l" t="t" r="r" b="b"/>
            <a:pathLst>
              <a:path w="7323766" h="10287000">
                <a:moveTo>
                  <a:pt x="0" y="0"/>
                </a:moveTo>
                <a:lnTo>
                  <a:pt x="7323766" y="0"/>
                </a:lnTo>
                <a:lnTo>
                  <a:pt x="732376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5312" r="-55312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10487930" y="0"/>
            <a:ext cx="3600450" cy="10287000"/>
            <a:chOff x="0" y="0"/>
            <a:chExt cx="948267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487930" y="0"/>
            <a:ext cx="3600450" cy="10287000"/>
            <a:chOff x="0" y="0"/>
            <a:chExt cx="948267" cy="270933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373630" y="0"/>
            <a:ext cx="3600450" cy="10287000"/>
            <a:chOff x="0" y="0"/>
            <a:chExt cx="948267" cy="270933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50800" y="1157287"/>
            <a:ext cx="4632317" cy="590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9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MIERCOLES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359713" y="4924401"/>
            <a:ext cx="11557594" cy="17844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¿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Cuál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es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el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único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medio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por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el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que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podemos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tener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paz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con Dios? </a:t>
            </a:r>
            <a:b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</a:br>
            <a:r>
              <a:rPr lang="en-US" sz="20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Juan 16:33; </a:t>
            </a:r>
            <a:r>
              <a:rPr lang="en-US" sz="2000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Efesios</a:t>
            </a:r>
            <a:r>
              <a:rPr lang="en-US" sz="20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2:13, 14.</a:t>
            </a:r>
            <a:endParaRPr lang="en-US" sz="404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4430837" y="1238276"/>
            <a:ext cx="12570277" cy="6381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54"/>
              </a:lnSpc>
              <a:spcBef>
                <a:spcPct val="0"/>
              </a:spcBef>
            </a:pPr>
            <a:r>
              <a:rPr lang="en-US" sz="4211">
                <a:solidFill>
                  <a:srgbClr val="302924"/>
                </a:solidFill>
                <a:latin typeface="Bw Modelica 1"/>
                <a:ea typeface="Bw Modelica 1"/>
                <a:cs typeface="Bw Modelica 1"/>
                <a:sym typeface="Bw Modelica 1"/>
              </a:rPr>
              <a:t>LA PAZ DE CRISTO 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02941" y="4480352"/>
            <a:ext cx="15398833" cy="5806648"/>
          </a:xfrm>
          <a:custGeom>
            <a:avLst/>
            <a:gdLst/>
            <a:ahLst/>
            <a:cxnLst/>
            <a:rect l="l" t="t" r="r" b="b"/>
            <a:pathLst>
              <a:path w="15398833" h="5806648">
                <a:moveTo>
                  <a:pt x="0" y="0"/>
                </a:moveTo>
                <a:lnTo>
                  <a:pt x="15398833" y="0"/>
                </a:lnTo>
                <a:lnTo>
                  <a:pt x="15398833" y="5806648"/>
                </a:lnTo>
                <a:lnTo>
                  <a:pt x="0" y="58066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425" b="-38425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 rot="-5400000">
            <a:off x="7343775" y="-657225"/>
            <a:ext cx="3600450" cy="18288000"/>
            <a:chOff x="0" y="0"/>
            <a:chExt cx="948267" cy="481659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48267" cy="4816592"/>
            </a:xfrm>
            <a:custGeom>
              <a:avLst/>
              <a:gdLst/>
              <a:ahLst/>
              <a:cxnLst/>
              <a:rect l="l" t="t" r="r" b="b"/>
              <a:pathLst>
                <a:path w="948267" h="4816592">
                  <a:moveTo>
                    <a:pt x="0" y="0"/>
                  </a:moveTo>
                  <a:lnTo>
                    <a:pt x="948267" y="0"/>
                  </a:lnTo>
                  <a:lnTo>
                    <a:pt x="948267" y="4816592"/>
                  </a:lnTo>
                  <a:lnTo>
                    <a:pt x="0" y="4816592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948267" cy="48165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JUEVES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160733" y="2319858"/>
            <a:ext cx="15941041" cy="1154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5"/>
              </a:lnSpc>
            </a:pP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¿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se 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requiere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del 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creyente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que 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desea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estar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en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paz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con Dios? </a:t>
            </a:r>
            <a:r>
              <a:rPr lang="en-US" sz="20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Salmos 119:165. 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¿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Cuál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será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la 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experiencia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tal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creyente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?</a:t>
            </a:r>
            <a:r>
              <a:rPr lang="en-US" sz="20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1 Juan 3:22.</a:t>
            </a:r>
            <a:endParaRPr lang="en-US" sz="3754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grpSp>
        <p:nvGrpSpPr>
          <p:cNvPr id="10" name="Group 10"/>
          <p:cNvGrpSpPr/>
          <p:nvPr/>
        </p:nvGrpSpPr>
        <p:grpSpPr>
          <a:xfrm>
            <a:off x="15093303" y="8862778"/>
            <a:ext cx="2790780" cy="791044"/>
            <a:chOff x="0" y="0"/>
            <a:chExt cx="3721040" cy="105472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074253" y="8862778"/>
            <a:ext cx="2790780" cy="791044"/>
            <a:chOff x="0" y="0"/>
            <a:chExt cx="3721040" cy="10547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4" name="Freeform 4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0999"/>
            </a:blip>
            <a:stretch>
              <a:fillRect t="-9277" b="-9277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5" name="TextBox 5"/>
          <p:cNvSpPr txBox="1"/>
          <p:nvPr/>
        </p:nvSpPr>
        <p:spPr>
          <a:xfrm>
            <a:off x="3257769" y="3483421"/>
            <a:ext cx="11772462" cy="2148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235"/>
              </a:lnSpc>
            </a:pPr>
            <a:r>
              <a:rPr lang="en-US" sz="1231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MISIONEROS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393266" y="2668249"/>
            <a:ext cx="7501468" cy="12317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07"/>
              </a:lnSpc>
            </a:pPr>
            <a:r>
              <a:rPr lang="en-US" sz="7005" spc="2865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MINUTOS</a:t>
            </a:r>
          </a:p>
        </p:txBody>
      </p:sp>
    </p:spTree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5F5AAF3-0727-1B7E-61DD-23F0FA144E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886560"/>
      </p:ext>
    </p:extLst>
  </p:cSld>
  <p:clrMapOvr>
    <a:masterClrMapping/>
  </p:clrMapOvr>
  <p:transition spd="slow">
    <p:cover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3896A03-3945-419A-B66B-4EE266EDD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0"/>
            <a:ext cx="9143985" cy="1028700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34F5AD2-EDBD-4BBD-A55C-EAFFD0C709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44000" y="0"/>
            <a:ext cx="9143985" cy="102870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D62BB306-9622-386F-13C1-451277A28E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5" b="-1"/>
          <a:stretch>
            <a:fillRect/>
          </a:stretch>
        </p:blipFill>
        <p:spPr>
          <a:xfrm>
            <a:off x="1733320" y="956643"/>
            <a:ext cx="14834712" cy="8365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497433"/>
      </p:ext>
    </p:extLst>
  </p:cSld>
  <p:clrMapOvr>
    <a:masterClrMapping/>
  </p:clrMapOvr>
  <p:transition spd="slow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685" r="-1685" b="-22512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3" name="Freeform 3"/>
          <p:cNvSpPr/>
          <p:nvPr/>
        </p:nvSpPr>
        <p:spPr>
          <a:xfrm>
            <a:off x="12657005" y="698103"/>
            <a:ext cx="4958887" cy="5296326"/>
          </a:xfrm>
          <a:custGeom>
            <a:avLst/>
            <a:gdLst/>
            <a:ahLst/>
            <a:cxnLst/>
            <a:rect l="l" t="t" r="r" b="b"/>
            <a:pathLst>
              <a:path w="4958887" h="5296326">
                <a:moveTo>
                  <a:pt x="0" y="0"/>
                </a:moveTo>
                <a:lnTo>
                  <a:pt x="4958887" y="0"/>
                </a:lnTo>
                <a:lnTo>
                  <a:pt x="4958887" y="5296325"/>
                </a:lnTo>
                <a:lnTo>
                  <a:pt x="0" y="529632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4" name="TextBox 4"/>
          <p:cNvSpPr txBox="1"/>
          <p:nvPr/>
        </p:nvSpPr>
        <p:spPr>
          <a:xfrm>
            <a:off x="1702000" y="4285905"/>
            <a:ext cx="6284378" cy="4552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779"/>
              </a:lnSpc>
              <a:spcBef>
                <a:spcPct val="0"/>
              </a:spcBef>
            </a:pPr>
            <a:r>
              <a:rPr lang="en-US" sz="2699">
                <a:solidFill>
                  <a:srgbClr val="000000"/>
                </a:solidFill>
                <a:latin typeface="Trocchi"/>
                <a:ea typeface="Trocchi"/>
                <a:cs typeface="Trocchi"/>
                <a:sym typeface="Trocchi"/>
              </a:rPr>
              <a:t>Sigue Nuestro Canal de Whatsapp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76439" y="4802187"/>
            <a:ext cx="8935502" cy="6959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739"/>
              </a:lnSpc>
              <a:spcBef>
                <a:spcPct val="0"/>
              </a:spcBef>
            </a:pPr>
            <a:r>
              <a:rPr lang="en-US" sz="4099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ESCUELA SABATICA ASDMR</a:t>
            </a:r>
          </a:p>
        </p:txBody>
      </p:sp>
    </p:spTree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25268"/>
            <a:ext cx="18288000" cy="4102922"/>
          </a:xfrm>
          <a:custGeom>
            <a:avLst/>
            <a:gdLst/>
            <a:ahLst/>
            <a:cxnLst/>
            <a:rect l="l" t="t" r="r" b="b"/>
            <a:pathLst>
              <a:path w="18288000" h="4102922">
                <a:moveTo>
                  <a:pt x="0" y="0"/>
                </a:moveTo>
                <a:lnTo>
                  <a:pt x="18288000" y="0"/>
                </a:lnTo>
                <a:lnTo>
                  <a:pt x="18288000" y="4102922"/>
                </a:lnTo>
                <a:lnTo>
                  <a:pt x="0" y="41029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8623" b="-98623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18288000" cy="4110025"/>
            <a:chOff x="0" y="0"/>
            <a:chExt cx="24383999" cy="54800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4384000" cy="5480067"/>
            </a:xfrm>
            <a:custGeom>
              <a:avLst/>
              <a:gdLst/>
              <a:ahLst/>
              <a:cxnLst/>
              <a:rect l="l" t="t" r="r" b="b"/>
              <a:pathLst>
                <a:path w="24384000" h="5480067">
                  <a:moveTo>
                    <a:pt x="0" y="0"/>
                  </a:moveTo>
                  <a:lnTo>
                    <a:pt x="24384000" y="0"/>
                  </a:lnTo>
                  <a:lnTo>
                    <a:pt x="24384000" y="5480067"/>
                  </a:lnTo>
                  <a:lnTo>
                    <a:pt x="0" y="5480067"/>
                  </a:lnTo>
                  <a:close/>
                </a:path>
              </a:pathLst>
            </a:custGeom>
            <a:solidFill>
              <a:srgbClr val="000000">
                <a:alpha val="70980"/>
              </a:srgbClr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71318" y="5786294"/>
            <a:ext cx="16945363" cy="47625"/>
            <a:chOff x="0" y="0"/>
            <a:chExt cx="22593817" cy="63500"/>
          </a:xfrm>
        </p:grpSpPr>
        <p:sp>
          <p:nvSpPr>
            <p:cNvPr id="6" name="Freeform 6"/>
            <p:cNvSpPr/>
            <p:nvPr/>
          </p:nvSpPr>
          <p:spPr>
            <a:xfrm>
              <a:off x="31750" y="0"/>
              <a:ext cx="22530308" cy="63500"/>
            </a:xfrm>
            <a:custGeom>
              <a:avLst/>
              <a:gdLst/>
              <a:ahLst/>
              <a:cxnLst/>
              <a:rect l="l" t="t" r="r" b="b"/>
              <a:pathLst>
                <a:path w="22530308" h="63500">
                  <a:moveTo>
                    <a:pt x="0" y="0"/>
                  </a:moveTo>
                  <a:lnTo>
                    <a:pt x="22530308" y="0"/>
                  </a:lnTo>
                  <a:lnTo>
                    <a:pt x="22530308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7" name="Group 7"/>
          <p:cNvGrpSpPr/>
          <p:nvPr/>
        </p:nvGrpSpPr>
        <p:grpSpPr>
          <a:xfrm rot="-5400000">
            <a:off x="1952635" y="5762482"/>
            <a:ext cx="540500" cy="47625"/>
            <a:chOff x="0" y="0"/>
            <a:chExt cx="720667" cy="63500"/>
          </a:xfrm>
        </p:grpSpPr>
        <p:sp>
          <p:nvSpPr>
            <p:cNvPr id="8" name="Freeform 8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9" name="Group 9"/>
          <p:cNvGrpSpPr/>
          <p:nvPr/>
        </p:nvGrpSpPr>
        <p:grpSpPr>
          <a:xfrm rot="-5400000">
            <a:off x="5318018" y="5762482"/>
            <a:ext cx="540500" cy="47625"/>
            <a:chOff x="0" y="0"/>
            <a:chExt cx="720667" cy="63500"/>
          </a:xfrm>
        </p:grpSpPr>
        <p:sp>
          <p:nvSpPr>
            <p:cNvPr id="10" name="Freeform 10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1" name="Group 11"/>
          <p:cNvGrpSpPr/>
          <p:nvPr/>
        </p:nvGrpSpPr>
        <p:grpSpPr>
          <a:xfrm rot="-5400000">
            <a:off x="8718738" y="5762482"/>
            <a:ext cx="540500" cy="47625"/>
            <a:chOff x="0" y="0"/>
            <a:chExt cx="720667" cy="63500"/>
          </a:xfrm>
        </p:grpSpPr>
        <p:sp>
          <p:nvSpPr>
            <p:cNvPr id="12" name="Freeform 12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3" name="Group 13"/>
          <p:cNvGrpSpPr/>
          <p:nvPr/>
        </p:nvGrpSpPr>
        <p:grpSpPr>
          <a:xfrm rot="-5400000">
            <a:off x="12016860" y="5762482"/>
            <a:ext cx="540500" cy="47625"/>
            <a:chOff x="0" y="0"/>
            <a:chExt cx="720667" cy="63500"/>
          </a:xfrm>
        </p:grpSpPr>
        <p:sp>
          <p:nvSpPr>
            <p:cNvPr id="14" name="Freeform 14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5" name="Group 15"/>
          <p:cNvGrpSpPr/>
          <p:nvPr/>
        </p:nvGrpSpPr>
        <p:grpSpPr>
          <a:xfrm rot="-5400000">
            <a:off x="15484840" y="5762482"/>
            <a:ext cx="540500" cy="47625"/>
            <a:chOff x="0" y="0"/>
            <a:chExt cx="720667" cy="63500"/>
          </a:xfrm>
        </p:grpSpPr>
        <p:sp>
          <p:nvSpPr>
            <p:cNvPr id="16" name="Freeform 16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666556" y="6342295"/>
            <a:ext cx="3162360" cy="3162360"/>
            <a:chOff x="0" y="0"/>
            <a:chExt cx="4216480" cy="421648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30917" r="-3091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1215868" y="6342295"/>
            <a:ext cx="3162360" cy="3162360"/>
            <a:chOff x="0" y="0"/>
            <a:chExt cx="4216480" cy="421648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37001" r="-13941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7700866" y="6342295"/>
            <a:ext cx="3162360" cy="3162360"/>
            <a:chOff x="0" y="0"/>
            <a:chExt cx="4216480" cy="421648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38888" r="-38888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4638401" y="6342295"/>
            <a:ext cx="3162360" cy="3162360"/>
            <a:chOff x="0" y="0"/>
            <a:chExt cx="4216480" cy="421648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24976" r="-24976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4143626" y="6342295"/>
            <a:ext cx="3162360" cy="3162360"/>
            <a:chOff x="0" y="0"/>
            <a:chExt cx="4216480" cy="421648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35948" r="-14004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27" name="TextBox 27"/>
          <p:cNvSpPr txBox="1"/>
          <p:nvPr/>
        </p:nvSpPr>
        <p:spPr>
          <a:xfrm>
            <a:off x="4370208" y="424129"/>
            <a:ext cx="9547584" cy="17316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30"/>
              </a:lnSpc>
            </a:pPr>
            <a:r>
              <a:rPr lang="en-US" sz="7275" b="1">
                <a:solidFill>
                  <a:srgbClr val="FFFFFF"/>
                </a:solidFill>
                <a:latin typeface="Rubik Semi-Bold"/>
                <a:ea typeface="Rubik Semi-Bold"/>
                <a:cs typeface="Rubik Semi-Bold"/>
                <a:sym typeface="Rubik Semi-Bold"/>
              </a:rPr>
              <a:t>LECCIÓN DE REPASO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490352" y="4642629"/>
            <a:ext cx="3653274" cy="6476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82"/>
              </a:lnSpc>
            </a:pPr>
            <a:r>
              <a:rPr lang="en-US" sz="2152" b="1">
                <a:solidFill>
                  <a:srgbClr val="271C1A"/>
                </a:solidFill>
                <a:latin typeface="Rubik Bold"/>
                <a:ea typeface="Rubik Bold"/>
                <a:cs typeface="Rubik Bold"/>
                <a:sym typeface="Rubik Bold"/>
              </a:rPr>
              <a:t>JESÚS ANUNCIA SU REGRESO AL PADRE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080406" y="3775036"/>
            <a:ext cx="2476050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DOMINGO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4192524" y="4642541"/>
            <a:ext cx="3077508" cy="6477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87"/>
              </a:lnSpc>
            </a:pPr>
            <a:r>
              <a:rPr lang="en-US" sz="2156" b="1">
                <a:solidFill>
                  <a:srgbClr val="271C1A"/>
                </a:solidFill>
                <a:latin typeface="Rubik Semi-Bold"/>
                <a:ea typeface="Rubik Semi-Bold"/>
                <a:cs typeface="Rubik Semi-Bold"/>
                <a:sym typeface="Rubik Semi-Bold"/>
              </a:rPr>
              <a:t>UN MOMENTO ESPECIAL 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0808898" y="4471114"/>
            <a:ext cx="3108894" cy="9810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54"/>
              </a:lnSpc>
            </a:pPr>
            <a:r>
              <a:rPr lang="en-US" sz="2129" b="1">
                <a:solidFill>
                  <a:srgbClr val="271C1A"/>
                </a:solidFill>
                <a:latin typeface="Rubik Semi-Bold"/>
                <a:ea typeface="Rubik Semi-Bold"/>
                <a:cs typeface="Rubik Semi-Bold"/>
                <a:sym typeface="Rubik Semi-Bold"/>
              </a:rPr>
              <a:t>MAYORES OBRAS = MAYORES BENDICIONES 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7278974" y="4785474"/>
            <a:ext cx="3372402" cy="333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62"/>
              </a:lnSpc>
            </a:pPr>
            <a:r>
              <a:rPr lang="en-US" sz="2135" b="1">
                <a:solidFill>
                  <a:srgbClr val="271C1A"/>
                </a:solidFill>
                <a:latin typeface="Rubik Bold"/>
                <a:ea typeface="Rubik Bold"/>
                <a:cs typeface="Rubik Bold"/>
                <a:sym typeface="Rubik Bold"/>
              </a:rPr>
              <a:t>DIOS EN CARNE HUMANA 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3922578" y="4614059"/>
            <a:ext cx="3251621" cy="676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78"/>
              </a:lnSpc>
            </a:pPr>
            <a:r>
              <a:rPr lang="en-US" sz="2232" b="1">
                <a:solidFill>
                  <a:srgbClr val="271C1A"/>
                </a:solidFill>
                <a:latin typeface="Rubik Bold"/>
                <a:ea typeface="Rubik Bold"/>
                <a:cs typeface="Rubik Bold"/>
                <a:sym typeface="Rubik Bold"/>
              </a:rPr>
              <a:t>UN MENSAJE DE CONSUELO 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4185864" y="3775036"/>
            <a:ext cx="2490362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LUNES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7666825" y="3775036"/>
            <a:ext cx="2476050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MARTES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1072898" y="3775036"/>
            <a:ext cx="2476050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MIERCOLES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4378229" y="3775036"/>
            <a:ext cx="2476050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JUEVES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0" y="2067204"/>
            <a:ext cx="18288000" cy="762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70"/>
              </a:lnSpc>
            </a:pPr>
            <a:r>
              <a:rPr lang="en-US" sz="4975" b="1">
                <a:solidFill>
                  <a:srgbClr val="FFFFFF"/>
                </a:solidFill>
                <a:latin typeface="Rubik Semi-Bold"/>
                <a:ea typeface="Rubik Semi-Bold"/>
                <a:cs typeface="Rubik Semi-Bold"/>
                <a:sym typeface="Rubik Semi-Bold"/>
              </a:rPr>
              <a:t>Jesús, el Siervo de los Siervos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950AD4C-6AF3-49F8-94E1-DBCAFB3947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Meiryo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DBEAE55-3EA1-41D7-A212-5F7D8986C1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318309" y="0"/>
            <a:ext cx="3794584" cy="10287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CFC5F0E7-644F-4101-BE72-12825CF537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626326" y="0"/>
            <a:ext cx="3804651" cy="10287000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CB67B000-B0FB-FAB0-3E94-06BD66B779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" b="2676"/>
          <a:stretch>
            <a:fillRect/>
          </a:stretch>
        </p:blipFill>
        <p:spPr>
          <a:xfrm>
            <a:off x="3967164" y="10"/>
            <a:ext cx="14320836" cy="10286990"/>
          </a:xfrm>
          <a:custGeom>
            <a:avLst/>
            <a:gdLst/>
            <a:ahLst/>
            <a:cxnLst/>
            <a:rect l="l" t="t" r="r" b="b"/>
            <a:pathLst>
              <a:path w="9547224" h="6858000">
                <a:moveTo>
                  <a:pt x="1623023" y="0"/>
                </a:moveTo>
                <a:lnTo>
                  <a:pt x="2716256" y="0"/>
                </a:lnTo>
                <a:lnTo>
                  <a:pt x="3032455" y="0"/>
                </a:lnTo>
                <a:lnTo>
                  <a:pt x="3496422" y="0"/>
                </a:lnTo>
                <a:lnTo>
                  <a:pt x="5205951" y="0"/>
                </a:lnTo>
                <a:lnTo>
                  <a:pt x="9547224" y="0"/>
                </a:lnTo>
                <a:lnTo>
                  <a:pt x="9547224" y="6858000"/>
                </a:lnTo>
                <a:lnTo>
                  <a:pt x="5205951" y="6858000"/>
                </a:lnTo>
                <a:lnTo>
                  <a:pt x="3496422" y="6858000"/>
                </a:lnTo>
                <a:lnTo>
                  <a:pt x="3032455" y="6858000"/>
                </a:lnTo>
                <a:lnTo>
                  <a:pt x="2716256" y="6858000"/>
                </a:lnTo>
                <a:lnTo>
                  <a:pt x="2502754" y="6858000"/>
                </a:lnTo>
                <a:lnTo>
                  <a:pt x="2390998" y="6780599"/>
                </a:lnTo>
                <a:cubicBezTo>
                  <a:pt x="2217180" y="6653108"/>
                  <a:pt x="2046553" y="6515397"/>
                  <a:pt x="1874350" y="6374814"/>
                </a:cubicBezTo>
                <a:cubicBezTo>
                  <a:pt x="928725" y="5602839"/>
                  <a:pt x="0" y="4969131"/>
                  <a:pt x="0" y="3621656"/>
                </a:cubicBezTo>
                <a:cubicBezTo>
                  <a:pt x="0" y="2093192"/>
                  <a:pt x="573736" y="754641"/>
                  <a:pt x="1600899" y="14997"/>
                </a:cubicBezTo>
                <a:close/>
              </a:path>
            </a:pathLst>
          </a:custGeom>
        </p:spPr>
      </p:pic>
      <p:sp>
        <p:nvSpPr>
          <p:cNvPr id="19" name="Freeform: Shape 13">
            <a:extLst>
              <a:ext uri="{FF2B5EF4-FFF2-40B4-BE49-F238E27FC236}">
                <a16:creationId xmlns:a16="http://schemas.microsoft.com/office/drawing/2014/main" id="{B1F9B6B4-B0C4-45C6-A086-901C960D0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967161" y="0"/>
            <a:ext cx="4135339" cy="10287000"/>
          </a:xfrm>
          <a:custGeom>
            <a:avLst/>
            <a:gdLst>
              <a:gd name="connsiteX0" fmla="*/ 1133870 w 2756893"/>
              <a:gd name="connsiteY0" fmla="*/ 0 h 6858000"/>
              <a:gd name="connsiteX1" fmla="*/ 898082 w 2756893"/>
              <a:gd name="connsiteY1" fmla="*/ 0 h 6858000"/>
              <a:gd name="connsiteX2" fmla="*/ 920668 w 2756893"/>
              <a:gd name="connsiteY2" fmla="*/ 14997 h 6858000"/>
              <a:gd name="connsiteX3" fmla="*/ 2554961 w 2756893"/>
              <a:gd name="connsiteY3" fmla="*/ 3621656 h 6858000"/>
              <a:gd name="connsiteX4" fmla="*/ 641513 w 2756893"/>
              <a:gd name="connsiteY4" fmla="*/ 6374814 h 6858000"/>
              <a:gd name="connsiteX5" fmla="*/ 114086 w 2756893"/>
              <a:gd name="connsiteY5" fmla="*/ 6780599 h 6858000"/>
              <a:gd name="connsiteX6" fmla="*/ 0 w 2756893"/>
              <a:gd name="connsiteY6" fmla="*/ 6858000 h 6858000"/>
              <a:gd name="connsiteX7" fmla="*/ 40637 w 2756893"/>
              <a:gd name="connsiteY7" fmla="*/ 6858000 h 6858000"/>
              <a:gd name="connsiteX8" fmla="*/ 254139 w 2756893"/>
              <a:gd name="connsiteY8" fmla="*/ 6858000 h 6858000"/>
              <a:gd name="connsiteX9" fmla="*/ 365895 w 2756893"/>
              <a:gd name="connsiteY9" fmla="*/ 6780599 h 6858000"/>
              <a:gd name="connsiteX10" fmla="*/ 882543 w 2756893"/>
              <a:gd name="connsiteY10" fmla="*/ 6374814 h 6858000"/>
              <a:gd name="connsiteX11" fmla="*/ 2756893 w 2756893"/>
              <a:gd name="connsiteY11" fmla="*/ 3621656 h 6858000"/>
              <a:gd name="connsiteX12" fmla="*/ 1155994 w 2756893"/>
              <a:gd name="connsiteY12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756893" h="6858000">
                <a:moveTo>
                  <a:pt x="1133870" y="0"/>
                </a:moveTo>
                <a:lnTo>
                  <a:pt x="898082" y="0"/>
                </a:lnTo>
                <a:lnTo>
                  <a:pt x="920668" y="14997"/>
                </a:lnTo>
                <a:cubicBezTo>
                  <a:pt x="1969257" y="754641"/>
                  <a:pt x="2554961" y="2093192"/>
                  <a:pt x="2554961" y="3621656"/>
                </a:cubicBezTo>
                <a:cubicBezTo>
                  <a:pt x="2554961" y="4969131"/>
                  <a:pt x="1606863" y="5602839"/>
                  <a:pt x="641513" y="6374814"/>
                </a:cubicBezTo>
                <a:cubicBezTo>
                  <a:pt x="465717" y="6515397"/>
                  <a:pt x="291531" y="6653108"/>
                  <a:pt x="114086" y="6780599"/>
                </a:cubicBezTo>
                <a:lnTo>
                  <a:pt x="0" y="6858000"/>
                </a:lnTo>
                <a:lnTo>
                  <a:pt x="40637" y="6858000"/>
                </a:lnTo>
                <a:lnTo>
                  <a:pt x="254139" y="6858000"/>
                </a:lnTo>
                <a:lnTo>
                  <a:pt x="365895" y="6780599"/>
                </a:lnTo>
                <a:cubicBezTo>
                  <a:pt x="539713" y="6653108"/>
                  <a:pt x="710340" y="6515397"/>
                  <a:pt x="882543" y="6374814"/>
                </a:cubicBezTo>
                <a:cubicBezTo>
                  <a:pt x="1828168" y="5602839"/>
                  <a:pt x="2756893" y="4969131"/>
                  <a:pt x="2756893" y="3621656"/>
                </a:cubicBezTo>
                <a:cubicBezTo>
                  <a:pt x="2756893" y="2093192"/>
                  <a:pt x="2183157" y="754641"/>
                  <a:pt x="1155994" y="14997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97FD8B8-BFC1-9535-C339-2E28A4AE08B9}"/>
              </a:ext>
            </a:extLst>
          </p:cNvPr>
          <p:cNvSpPr txBox="1"/>
          <p:nvPr/>
        </p:nvSpPr>
        <p:spPr>
          <a:xfrm>
            <a:off x="1295400" y="9410700"/>
            <a:ext cx="9144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dirty="0">
                <a:latin typeface="Comic Sans MS" panose="030F0702030302020204" pitchFamily="66" charset="0"/>
              </a:rPr>
              <a:t>www.reformacolombia.org</a:t>
            </a:r>
          </a:p>
        </p:txBody>
      </p:sp>
    </p:spTree>
    <p:extLst>
      <p:ext uri="{BB962C8B-B14F-4D97-AF65-F5344CB8AC3E}">
        <p14:creationId xmlns:p14="http://schemas.microsoft.com/office/powerpoint/2010/main" val="2074399010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81AE61-3DFA-53D4-FDA4-B25F29AA27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0051D2CA-00F1-D153-C52E-210A587DD23A}"/>
              </a:ext>
            </a:extLst>
          </p:cNvPr>
          <p:cNvSpPr/>
          <p:nvPr/>
        </p:nvSpPr>
        <p:spPr>
          <a:xfrm>
            <a:off x="0" y="0"/>
            <a:ext cx="18288000" cy="10246228"/>
          </a:xfrm>
          <a:custGeom>
            <a:avLst/>
            <a:gdLst/>
            <a:ahLst/>
            <a:cxnLst/>
            <a:rect l="l" t="t" r="r" b="b"/>
            <a:pathLst>
              <a:path w="18288000" h="10246228">
                <a:moveTo>
                  <a:pt x="0" y="0"/>
                </a:moveTo>
                <a:lnTo>
                  <a:pt x="18288000" y="0"/>
                </a:lnTo>
                <a:lnTo>
                  <a:pt x="18288000" y="10246228"/>
                </a:lnTo>
                <a:lnTo>
                  <a:pt x="0" y="1024622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495" b="-9495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9AD2E118-CC81-614F-0767-75EBE4F409AB}"/>
              </a:ext>
            </a:extLst>
          </p:cNvPr>
          <p:cNvGrpSpPr/>
          <p:nvPr/>
        </p:nvGrpSpPr>
        <p:grpSpPr>
          <a:xfrm rot="-5400000">
            <a:off x="7938808" y="-240929"/>
            <a:ext cx="2589121" cy="18466736"/>
            <a:chOff x="0" y="0"/>
            <a:chExt cx="681908" cy="4863667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6376DE20-9FF0-5E60-327D-7127F7FAD2BD}"/>
                </a:ext>
              </a:extLst>
            </p:cNvPr>
            <p:cNvSpPr/>
            <p:nvPr/>
          </p:nvSpPr>
          <p:spPr>
            <a:xfrm>
              <a:off x="0" y="0"/>
              <a:ext cx="681908" cy="4863667"/>
            </a:xfrm>
            <a:custGeom>
              <a:avLst/>
              <a:gdLst/>
              <a:ahLst/>
              <a:cxnLst/>
              <a:rect l="l" t="t" r="r" b="b"/>
              <a:pathLst>
                <a:path w="681908" h="4863667">
                  <a:moveTo>
                    <a:pt x="0" y="0"/>
                  </a:moveTo>
                  <a:lnTo>
                    <a:pt x="681908" y="0"/>
                  </a:lnTo>
                  <a:lnTo>
                    <a:pt x="681908" y="4863667"/>
                  </a:lnTo>
                  <a:lnTo>
                    <a:pt x="0" y="4863667"/>
                  </a:lnTo>
                  <a:close/>
                </a:path>
              </a:pathLst>
            </a:custGeom>
            <a:gradFill rotWithShape="1">
              <a:gsLst>
                <a:gs pos="0">
                  <a:srgbClr val="633F35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1B91597C-A406-1FAB-95B1-E2F1EB5188CC}"/>
                </a:ext>
              </a:extLst>
            </p:cNvPr>
            <p:cNvSpPr txBox="1"/>
            <p:nvPr/>
          </p:nvSpPr>
          <p:spPr>
            <a:xfrm>
              <a:off x="0" y="0"/>
              <a:ext cx="681908" cy="48636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D8D96923-D823-CB45-614E-6E9182C28014}"/>
              </a:ext>
            </a:extLst>
          </p:cNvPr>
          <p:cNvGrpSpPr/>
          <p:nvPr/>
        </p:nvGrpSpPr>
        <p:grpSpPr>
          <a:xfrm>
            <a:off x="0" y="817589"/>
            <a:ext cx="4733917" cy="847724"/>
            <a:chOff x="0" y="0"/>
            <a:chExt cx="6311889" cy="1130299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4037A634-7244-F16F-00B6-C07C658865BF}"/>
                </a:ext>
              </a:extLst>
            </p:cNvPr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8" name="Group 8">
            <a:extLst>
              <a:ext uri="{FF2B5EF4-FFF2-40B4-BE49-F238E27FC236}">
                <a16:creationId xmlns:a16="http://schemas.microsoft.com/office/drawing/2014/main" id="{1090245E-1ABC-3AA0-2B5F-F9D631EAEFE4}"/>
              </a:ext>
            </a:extLst>
          </p:cNvPr>
          <p:cNvGrpSpPr/>
          <p:nvPr/>
        </p:nvGrpSpPr>
        <p:grpSpPr>
          <a:xfrm>
            <a:off x="14989949" y="8715375"/>
            <a:ext cx="3118000" cy="1028700"/>
            <a:chOff x="0" y="0"/>
            <a:chExt cx="4157333" cy="1371600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0D229903-D88B-C78B-1820-338BCF19BA49}"/>
                </a:ext>
              </a:extLst>
            </p:cNvPr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0" name="TextBox 10">
            <a:extLst>
              <a:ext uri="{FF2B5EF4-FFF2-40B4-BE49-F238E27FC236}">
                <a16:creationId xmlns:a16="http://schemas.microsoft.com/office/drawing/2014/main" id="{79BB1DD4-073E-5958-F4C2-E12D14991A5E}"/>
              </a:ext>
            </a:extLst>
          </p:cNvPr>
          <p:cNvSpPr txBox="1"/>
          <p:nvPr/>
        </p:nvSpPr>
        <p:spPr>
          <a:xfrm>
            <a:off x="50800" y="946189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LECCIÓN 6</a:t>
            </a:r>
          </a:p>
        </p:txBody>
      </p:sp>
      <p:grpSp>
        <p:nvGrpSpPr>
          <p:cNvPr id="13" name="Grupo 12">
            <a:extLst>
              <a:ext uri="{FF2B5EF4-FFF2-40B4-BE49-F238E27FC236}">
                <a16:creationId xmlns:a16="http://schemas.microsoft.com/office/drawing/2014/main" id="{8F77BBD4-11BA-4081-729C-ACA674C17565}"/>
              </a:ext>
            </a:extLst>
          </p:cNvPr>
          <p:cNvGrpSpPr/>
          <p:nvPr/>
        </p:nvGrpSpPr>
        <p:grpSpPr>
          <a:xfrm>
            <a:off x="2741356" y="7832361"/>
            <a:ext cx="13566636" cy="1085217"/>
            <a:chOff x="2741356" y="7832361"/>
            <a:chExt cx="13566636" cy="1085217"/>
          </a:xfrm>
        </p:grpSpPr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54F6BFB2-0329-2142-2E9F-74A2A133D32B}"/>
                </a:ext>
              </a:extLst>
            </p:cNvPr>
            <p:cNvSpPr txBox="1"/>
            <p:nvPr/>
          </p:nvSpPr>
          <p:spPr>
            <a:xfrm>
              <a:off x="2741356" y="8199814"/>
              <a:ext cx="4626272" cy="4905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095"/>
                </a:lnSpc>
                <a:spcBef>
                  <a:spcPct val="0"/>
                </a:spcBef>
              </a:pPr>
              <a:r>
                <a:rPr lang="en-US" sz="3412" dirty="0">
                  <a:solidFill>
                    <a:srgbClr val="FEFEF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w Modelica 1"/>
                  <a:ea typeface="Bw Modelica 1"/>
                  <a:cs typeface="Bw Modelica 1"/>
                  <a:sym typeface="Bw Modelica 1"/>
                </a:rPr>
                <a:t>LA PROMESA DEL</a:t>
              </a:r>
            </a:p>
          </p:txBody>
        </p:sp>
        <p:sp>
          <p:nvSpPr>
            <p:cNvPr id="12" name="TextBox 12">
              <a:extLst>
                <a:ext uri="{FF2B5EF4-FFF2-40B4-BE49-F238E27FC236}">
                  <a16:creationId xmlns:a16="http://schemas.microsoft.com/office/drawing/2014/main" id="{7A73B74B-9169-D5B8-EDC1-A9035BC06D5C}"/>
                </a:ext>
              </a:extLst>
            </p:cNvPr>
            <p:cNvSpPr txBox="1"/>
            <p:nvPr/>
          </p:nvSpPr>
          <p:spPr>
            <a:xfrm>
              <a:off x="6912813" y="7832361"/>
              <a:ext cx="9395179" cy="10852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545"/>
                </a:lnSpc>
                <a:spcBef>
                  <a:spcPct val="0"/>
                </a:spcBef>
              </a:pPr>
              <a:r>
                <a:rPr lang="en-US" sz="7120" dirty="0">
                  <a:solidFill>
                    <a:srgbClr val="FEFEF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w Modelica 1"/>
                  <a:ea typeface="Bw Modelica 1"/>
                  <a:cs typeface="Bw Modelica 1"/>
                  <a:sym typeface="Bw Modelica 1"/>
                </a:rPr>
                <a:t>ESPÍRITU SANTO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814443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02941" y="4480352"/>
            <a:ext cx="15398833" cy="5806648"/>
          </a:xfrm>
          <a:custGeom>
            <a:avLst/>
            <a:gdLst/>
            <a:ahLst/>
            <a:cxnLst/>
            <a:rect l="l" t="t" r="r" b="b"/>
            <a:pathLst>
              <a:path w="15398833" h="5806648">
                <a:moveTo>
                  <a:pt x="0" y="0"/>
                </a:moveTo>
                <a:lnTo>
                  <a:pt x="15398833" y="0"/>
                </a:lnTo>
                <a:lnTo>
                  <a:pt x="15398833" y="5806648"/>
                </a:lnTo>
                <a:lnTo>
                  <a:pt x="0" y="58066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907" b="-94986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 rot="-5400000">
            <a:off x="7343775" y="-657225"/>
            <a:ext cx="3600450" cy="18288000"/>
            <a:chOff x="0" y="0"/>
            <a:chExt cx="948267" cy="481659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48267" cy="4816592"/>
            </a:xfrm>
            <a:custGeom>
              <a:avLst/>
              <a:gdLst/>
              <a:ahLst/>
              <a:cxnLst/>
              <a:rect l="l" t="t" r="r" b="b"/>
              <a:pathLst>
                <a:path w="948267" h="4816592">
                  <a:moveTo>
                    <a:pt x="0" y="0"/>
                  </a:moveTo>
                  <a:lnTo>
                    <a:pt x="948267" y="0"/>
                  </a:lnTo>
                  <a:lnTo>
                    <a:pt x="948267" y="4816592"/>
                  </a:lnTo>
                  <a:lnTo>
                    <a:pt x="0" y="4816592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948267" cy="48165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 DOMINGO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287475" y="1147775"/>
            <a:ext cx="12236164" cy="6857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50"/>
              </a:lnSpc>
            </a:pPr>
            <a:r>
              <a:rPr lang="en-US" sz="4458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OBEDIENCIA, EL FRUTO DE LA FE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54937" y="2362211"/>
            <a:ext cx="17168702" cy="12287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Al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recibir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a Jesús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por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la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fe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, ¿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reciben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los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cristianos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en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sus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corazones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28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Romanos 5:1–5.</a:t>
            </a:r>
            <a:endParaRPr lang="en-US" sz="404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grpSp>
        <p:nvGrpSpPr>
          <p:cNvPr id="11" name="Group 11"/>
          <p:cNvGrpSpPr/>
          <p:nvPr/>
        </p:nvGrpSpPr>
        <p:grpSpPr>
          <a:xfrm>
            <a:off x="15068508" y="8862778"/>
            <a:ext cx="2790780" cy="791044"/>
            <a:chOff x="0" y="0"/>
            <a:chExt cx="3721040" cy="105472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028700"/>
            <a:ext cx="4378864" cy="847724"/>
            <a:chOff x="0" y="0"/>
            <a:chExt cx="5838486" cy="11302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838407" cy="1130300"/>
            </a:xfrm>
            <a:custGeom>
              <a:avLst/>
              <a:gdLst/>
              <a:ahLst/>
              <a:cxnLst/>
              <a:rect l="l" t="t" r="r" b="b"/>
              <a:pathLst>
                <a:path w="5838407" h="1130300">
                  <a:moveTo>
                    <a:pt x="0" y="0"/>
                  </a:moveTo>
                  <a:lnTo>
                    <a:pt x="5838407" y="0"/>
                  </a:lnTo>
                  <a:lnTo>
                    <a:pt x="583840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6" name="Freeform 6"/>
          <p:cNvSpPr/>
          <p:nvPr/>
        </p:nvSpPr>
        <p:spPr>
          <a:xfrm>
            <a:off x="187188" y="2151176"/>
            <a:ext cx="7877010" cy="7621474"/>
          </a:xfrm>
          <a:custGeom>
            <a:avLst/>
            <a:gdLst/>
            <a:ahLst/>
            <a:cxnLst/>
            <a:rect l="l" t="t" r="r" b="b"/>
            <a:pathLst>
              <a:path w="7877010" h="7621474">
                <a:moveTo>
                  <a:pt x="0" y="0"/>
                </a:moveTo>
                <a:lnTo>
                  <a:pt x="7877010" y="0"/>
                </a:lnTo>
                <a:lnTo>
                  <a:pt x="7877010" y="7621474"/>
                </a:lnTo>
                <a:lnTo>
                  <a:pt x="0" y="762147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7407" r="-7726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7" name="TextBox 7"/>
          <p:cNvSpPr txBox="1"/>
          <p:nvPr/>
        </p:nvSpPr>
        <p:spPr>
          <a:xfrm>
            <a:off x="50800" y="1157300"/>
            <a:ext cx="4328064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DOMINGO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246448" y="4523653"/>
            <a:ext cx="9722302" cy="21544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25"/>
              </a:lnSpc>
              <a:spcBef>
                <a:spcPct val="0"/>
              </a:spcBef>
            </a:pP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¿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Cómo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se 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manifiesta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el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amor de Cristo 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en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la 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vida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del 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creyente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2800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Juan 14:15, 21; 1 Juan 2:3.</a:t>
            </a:r>
            <a:endParaRPr lang="en-US" sz="4687" dirty="0">
              <a:solidFill>
                <a:srgbClr val="271C1A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grpSp>
        <p:nvGrpSpPr>
          <p:cNvPr id="9" name="Group 9"/>
          <p:cNvGrpSpPr/>
          <p:nvPr/>
        </p:nvGrpSpPr>
        <p:grpSpPr>
          <a:xfrm>
            <a:off x="15068508" y="8862778"/>
            <a:ext cx="2790780" cy="791044"/>
            <a:chOff x="0" y="0"/>
            <a:chExt cx="3721040" cy="105472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619334" y="0"/>
            <a:ext cx="7668666" cy="10287000"/>
          </a:xfrm>
          <a:custGeom>
            <a:avLst/>
            <a:gdLst/>
            <a:ahLst/>
            <a:cxnLst/>
            <a:rect l="l" t="t" r="r" b="b"/>
            <a:pathLst>
              <a:path w="7668666" h="10287000">
                <a:moveTo>
                  <a:pt x="0" y="0"/>
                </a:moveTo>
                <a:lnTo>
                  <a:pt x="7668666" y="0"/>
                </a:lnTo>
                <a:lnTo>
                  <a:pt x="766866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5763" r="-55763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10487930" y="0"/>
            <a:ext cx="3600450" cy="10287000"/>
            <a:chOff x="0" y="0"/>
            <a:chExt cx="948267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524084" y="0"/>
            <a:ext cx="3600450" cy="10287000"/>
            <a:chOff x="0" y="0"/>
            <a:chExt cx="948267" cy="270933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487930" y="0"/>
            <a:ext cx="2745885" cy="10287000"/>
            <a:chOff x="0" y="0"/>
            <a:chExt cx="723196" cy="270933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723196" cy="2709333"/>
            </a:xfrm>
            <a:custGeom>
              <a:avLst/>
              <a:gdLst/>
              <a:ahLst/>
              <a:cxnLst/>
              <a:rect l="l" t="t" r="r" b="b"/>
              <a:pathLst>
                <a:path w="723196" h="2709333">
                  <a:moveTo>
                    <a:pt x="0" y="0"/>
                  </a:moveTo>
                  <a:lnTo>
                    <a:pt x="723196" y="0"/>
                  </a:lnTo>
                  <a:lnTo>
                    <a:pt x="723196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0"/>
              <a:ext cx="723196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LUNES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472580" y="5133975"/>
            <a:ext cx="11557594" cy="12287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¿A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quién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prometió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Jesús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enviar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para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consolar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a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los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discípulos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28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Juan 14:16–18.</a:t>
            </a:r>
            <a:endParaRPr lang="en-US" sz="404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4932871" y="1147775"/>
            <a:ext cx="9735968" cy="6554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11"/>
              </a:lnSpc>
            </a:pPr>
            <a:r>
              <a:rPr lang="en-US" sz="4260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UNA NECESIDAD ESENCIAL   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15068508" y="8862778"/>
            <a:ext cx="2790780" cy="791044"/>
            <a:chOff x="0" y="0"/>
            <a:chExt cx="3721040" cy="1054725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973759" y="0"/>
            <a:ext cx="7323766" cy="10287000"/>
          </a:xfrm>
          <a:custGeom>
            <a:avLst/>
            <a:gdLst/>
            <a:ahLst/>
            <a:cxnLst/>
            <a:rect l="l" t="t" r="r" b="b"/>
            <a:pathLst>
              <a:path w="7323766" h="10287000">
                <a:moveTo>
                  <a:pt x="0" y="0"/>
                </a:moveTo>
                <a:lnTo>
                  <a:pt x="7323766" y="0"/>
                </a:lnTo>
                <a:lnTo>
                  <a:pt x="732376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2814" r="-66523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10487930" y="0"/>
            <a:ext cx="3600450" cy="10287000"/>
            <a:chOff x="0" y="0"/>
            <a:chExt cx="948267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487930" y="0"/>
            <a:ext cx="3600450" cy="10287000"/>
            <a:chOff x="0" y="0"/>
            <a:chExt cx="948267" cy="270933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373630" y="0"/>
            <a:ext cx="3600450" cy="10287000"/>
            <a:chOff x="0" y="0"/>
            <a:chExt cx="948267" cy="270933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LUNES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359713" y="4524386"/>
            <a:ext cx="11557594" cy="12287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¿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Cómo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“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viviría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” Cristo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en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el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corazón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los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discípulos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24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Juan 14:19–23.</a:t>
            </a:r>
            <a:endParaRPr lang="en-US" sz="404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 rot="-5400000">
            <a:off x="8561251" y="381515"/>
            <a:ext cx="1344234" cy="18466736"/>
            <a:chOff x="0" y="0"/>
            <a:chExt cx="354037" cy="48636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54037" cy="4863667"/>
            </a:xfrm>
            <a:custGeom>
              <a:avLst/>
              <a:gdLst/>
              <a:ahLst/>
              <a:cxnLst/>
              <a:rect l="l" t="t" r="r" b="b"/>
              <a:pathLst>
                <a:path w="354037" h="4863667">
                  <a:moveTo>
                    <a:pt x="0" y="0"/>
                  </a:moveTo>
                  <a:lnTo>
                    <a:pt x="354037" y="0"/>
                  </a:lnTo>
                  <a:lnTo>
                    <a:pt x="354037" y="4863667"/>
                  </a:lnTo>
                  <a:lnTo>
                    <a:pt x="0" y="4863667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354037" cy="48636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1028700"/>
            <a:ext cx="4441559" cy="847724"/>
            <a:chOff x="0" y="0"/>
            <a:chExt cx="5922079" cy="11302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922137" cy="1130300"/>
            </a:xfrm>
            <a:custGeom>
              <a:avLst/>
              <a:gdLst/>
              <a:ahLst/>
              <a:cxnLst/>
              <a:rect l="l" t="t" r="r" b="b"/>
              <a:pathLst>
                <a:path w="5922137" h="1130300">
                  <a:moveTo>
                    <a:pt x="0" y="0"/>
                  </a:moveTo>
                  <a:lnTo>
                    <a:pt x="5922137" y="0"/>
                  </a:lnTo>
                  <a:lnTo>
                    <a:pt x="592213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2220780" y="4018087"/>
            <a:ext cx="9501201" cy="7053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35"/>
              </a:lnSpc>
            </a:pPr>
            <a:r>
              <a:rPr lang="en-US" sz="4612" dirty="0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1"/>
                <a:ea typeface="Bw Modelica 1"/>
                <a:cs typeface="Bw Modelica 1"/>
                <a:sym typeface="Bw Modelica 1"/>
              </a:rPr>
              <a:t>EL MAESTRO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8700" y="6631479"/>
            <a:ext cx="11967467" cy="2219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97"/>
              </a:lnSpc>
              <a:spcBef>
                <a:spcPct val="0"/>
              </a:spcBef>
            </a:pPr>
            <a:r>
              <a:rPr lang="en-US" sz="4914" dirty="0">
                <a:solidFill>
                  <a:srgbClr val="FEFEFE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¿De </a:t>
            </a:r>
            <a:r>
              <a:rPr lang="en-US" sz="4914" dirty="0" err="1">
                <a:solidFill>
                  <a:srgbClr val="FEFEFE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914" dirty="0">
                <a:solidFill>
                  <a:srgbClr val="FEFEFE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14" dirty="0" err="1">
                <a:solidFill>
                  <a:srgbClr val="FEFEFE"/>
                </a:solidFill>
                <a:latin typeface="Bw Modelica 2"/>
                <a:ea typeface="Bw Modelica 2"/>
                <a:cs typeface="Bw Modelica 2"/>
                <a:sym typeface="Bw Modelica 2"/>
              </a:rPr>
              <a:t>manera</a:t>
            </a:r>
            <a:r>
              <a:rPr lang="en-US" sz="4914" dirty="0">
                <a:solidFill>
                  <a:srgbClr val="FEFEFE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14" dirty="0" err="1">
                <a:solidFill>
                  <a:srgbClr val="FEFEFE"/>
                </a:solidFill>
                <a:latin typeface="Bw Modelica 2"/>
                <a:ea typeface="Bw Modelica 2"/>
                <a:cs typeface="Bw Modelica 2"/>
                <a:sym typeface="Bw Modelica 2"/>
              </a:rPr>
              <a:t>influiría</a:t>
            </a:r>
            <a:r>
              <a:rPr lang="en-US" sz="4914" dirty="0">
                <a:solidFill>
                  <a:srgbClr val="FEFEFE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14" dirty="0" err="1">
                <a:solidFill>
                  <a:srgbClr val="FEFEFE"/>
                </a:solidFill>
                <a:latin typeface="Bw Modelica 2"/>
                <a:ea typeface="Bw Modelica 2"/>
                <a:cs typeface="Bw Modelica 2"/>
                <a:sym typeface="Bw Modelica 2"/>
              </a:rPr>
              <a:t>el</a:t>
            </a:r>
            <a:r>
              <a:rPr lang="en-US" sz="4914" dirty="0">
                <a:solidFill>
                  <a:srgbClr val="FEFEFE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14" dirty="0" err="1">
                <a:solidFill>
                  <a:srgbClr val="FEFEFE"/>
                </a:solidFill>
                <a:latin typeface="Bw Modelica 2"/>
                <a:ea typeface="Bw Modelica 2"/>
                <a:cs typeface="Bw Modelica 2"/>
                <a:sym typeface="Bw Modelica 2"/>
              </a:rPr>
              <a:t>Consolador</a:t>
            </a:r>
            <a:r>
              <a:rPr lang="en-US" sz="4914" dirty="0">
                <a:solidFill>
                  <a:srgbClr val="FEFEFE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14" dirty="0" err="1">
                <a:solidFill>
                  <a:srgbClr val="FEFEFE"/>
                </a:solidFill>
                <a:latin typeface="Bw Modelica 2"/>
                <a:ea typeface="Bw Modelica 2"/>
                <a:cs typeface="Bw Modelica 2"/>
                <a:sym typeface="Bw Modelica 2"/>
              </a:rPr>
              <a:t>en</a:t>
            </a:r>
            <a:r>
              <a:rPr lang="en-US" sz="4914" dirty="0">
                <a:solidFill>
                  <a:srgbClr val="FEFEFE"/>
                </a:solidFill>
                <a:latin typeface="Bw Modelica 2"/>
                <a:ea typeface="Bw Modelica 2"/>
                <a:cs typeface="Bw Modelica 2"/>
                <a:sym typeface="Bw Modelica 2"/>
              </a:rPr>
              <a:t> la </a:t>
            </a:r>
            <a:r>
              <a:rPr lang="en-US" sz="4914" dirty="0" err="1">
                <a:solidFill>
                  <a:srgbClr val="FEFEFE"/>
                </a:solidFill>
                <a:latin typeface="Bw Modelica 2"/>
                <a:ea typeface="Bw Modelica 2"/>
                <a:cs typeface="Bw Modelica 2"/>
                <a:sym typeface="Bw Modelica 2"/>
              </a:rPr>
              <a:t>memoria</a:t>
            </a:r>
            <a:r>
              <a:rPr lang="en-US" sz="4914" dirty="0">
                <a:solidFill>
                  <a:srgbClr val="FEFEFE"/>
                </a:solidFill>
                <a:latin typeface="Bw Modelica 2"/>
                <a:ea typeface="Bw Modelica 2"/>
                <a:cs typeface="Bw Modelica 2"/>
                <a:sym typeface="Bw Modelica 2"/>
              </a:rPr>
              <a:t> y la </a:t>
            </a:r>
            <a:r>
              <a:rPr lang="en-US" sz="4914" dirty="0" err="1">
                <a:solidFill>
                  <a:srgbClr val="FEFEFE"/>
                </a:solidFill>
                <a:latin typeface="Bw Modelica 2"/>
                <a:ea typeface="Bw Modelica 2"/>
                <a:cs typeface="Bw Modelica 2"/>
                <a:sym typeface="Bw Modelica 2"/>
              </a:rPr>
              <a:t>comprensión</a:t>
            </a:r>
            <a:r>
              <a:rPr lang="en-US" sz="4914" dirty="0">
                <a:solidFill>
                  <a:srgbClr val="FEFEFE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</a:t>
            </a:r>
            <a:r>
              <a:rPr lang="en-US" sz="4914" dirty="0" err="1">
                <a:solidFill>
                  <a:srgbClr val="FEFEFE"/>
                </a:solidFill>
                <a:latin typeface="Bw Modelica 2"/>
                <a:ea typeface="Bw Modelica 2"/>
                <a:cs typeface="Bw Modelica 2"/>
                <a:sym typeface="Bw Modelica 2"/>
              </a:rPr>
              <a:t>los</a:t>
            </a:r>
            <a:r>
              <a:rPr lang="en-US" sz="4914" dirty="0">
                <a:solidFill>
                  <a:srgbClr val="FEFEFE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14" dirty="0" err="1">
                <a:solidFill>
                  <a:srgbClr val="FEFEFE"/>
                </a:solidFill>
                <a:latin typeface="Bw Modelica 2"/>
                <a:ea typeface="Bw Modelica 2"/>
                <a:cs typeface="Bw Modelica 2"/>
                <a:sym typeface="Bw Modelica 2"/>
              </a:rPr>
              <a:t>discípulos</a:t>
            </a:r>
            <a:r>
              <a:rPr lang="en-US" sz="4914" dirty="0">
                <a:solidFill>
                  <a:srgbClr val="FEFEFE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2800" dirty="0">
                <a:solidFill>
                  <a:srgbClr val="FEFEFE"/>
                </a:solidFill>
                <a:latin typeface="Bw Modelica 2"/>
                <a:ea typeface="Bw Modelica 2"/>
                <a:cs typeface="Bw Modelica 2"/>
                <a:sym typeface="Bw Modelica 2"/>
              </a:rPr>
              <a:t>Juan 14:26.</a:t>
            </a:r>
            <a:endParaRPr lang="en-US" sz="4914" dirty="0">
              <a:solidFill>
                <a:srgbClr val="FEFEFE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50800" y="1157300"/>
            <a:ext cx="4339959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302924"/>
                </a:solidFill>
                <a:latin typeface="Bw Modelica 1"/>
                <a:ea typeface="Bw Modelica 1"/>
                <a:cs typeface="Bw Modelica 1"/>
                <a:sym typeface="Bw Modelica 1"/>
              </a:rPr>
              <a:t>MARTES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335</Words>
  <Application>Microsoft Office PowerPoint</Application>
  <PresentationFormat>Personalizado</PresentationFormat>
  <Paragraphs>50</Paragraphs>
  <Slides>18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12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18</vt:i4>
      </vt:variant>
    </vt:vector>
  </HeadingPairs>
  <TitlesOfParts>
    <vt:vector size="31" baseType="lpstr">
      <vt:lpstr>Bw Modelica 2</vt:lpstr>
      <vt:lpstr>Rubik Bold</vt:lpstr>
      <vt:lpstr>Arimo</vt:lpstr>
      <vt:lpstr>Trocchi</vt:lpstr>
      <vt:lpstr>Rubik Semi-Bold</vt:lpstr>
      <vt:lpstr>Arial</vt:lpstr>
      <vt:lpstr>Rubik</vt:lpstr>
      <vt:lpstr>Bw Modelica 1</vt:lpstr>
      <vt:lpstr>Aptos</vt:lpstr>
      <vt:lpstr>Comic Sans MS</vt:lpstr>
      <vt:lpstr>Meiryo</vt:lpstr>
      <vt:lpstr>Calibri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 Point Lección  6, Agosto 9 de 2025</dc:title>
  <cp:lastModifiedBy>Asosur Tesorería</cp:lastModifiedBy>
  <cp:revision>5</cp:revision>
  <dcterms:created xsi:type="dcterms:W3CDTF">2006-08-16T00:00:00Z</dcterms:created>
  <dcterms:modified xsi:type="dcterms:W3CDTF">2025-08-08T18:15:51Z</dcterms:modified>
  <dc:identifier>DAGvgfvb9t8</dc:identifier>
</cp:coreProperties>
</file>