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Arimo" panose="020B0604020202020204" charset="0"/>
      <p:regular r:id="rId17"/>
    </p:embeddedFont>
    <p:embeddedFont>
      <p:font typeface="Bw Modelica 1" panose="020B0604020202020204" charset="0"/>
      <p:regular r:id="rId18"/>
    </p:embeddedFont>
    <p:embeddedFont>
      <p:font typeface="Bw Modelica 2" panose="020B0604020202020204" charset="0"/>
      <p:regular r:id="rId19"/>
    </p:embeddedFont>
    <p:embeddedFont>
      <p:font typeface="Rubik" panose="020B0604020202020204" charset="-79"/>
      <p:regular r:id="rId20"/>
    </p:embeddedFont>
    <p:embeddedFont>
      <p:font typeface="Rubik Bold" panose="020B0604020202020204" charset="-79"/>
      <p:regular r:id="rId21"/>
    </p:embeddedFont>
    <p:embeddedFont>
      <p:font typeface="Rubik Semi-Bold" panose="020B0604020202020204" charset="-79"/>
      <p:regular r:id="rId22"/>
    </p:embeddedFont>
    <p:embeddedFont>
      <p:font typeface="Trocchi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46228"/>
          </a:xfrm>
          <a:custGeom>
            <a:avLst/>
            <a:gdLst/>
            <a:ahLst/>
            <a:cxnLst/>
            <a:rect l="l" t="t" r="r" b="b"/>
            <a:pathLst>
              <a:path w="18288000" h="10246228">
                <a:moveTo>
                  <a:pt x="0" y="0"/>
                </a:moveTo>
                <a:lnTo>
                  <a:pt x="18288000" y="0"/>
                </a:lnTo>
                <a:lnTo>
                  <a:pt x="18288000" y="10246228"/>
                </a:lnTo>
                <a:lnTo>
                  <a:pt x="0" y="10246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1" b="-927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22684" y="-257052"/>
            <a:ext cx="2621369" cy="18466736"/>
            <a:chOff x="0" y="0"/>
            <a:chExt cx="69040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0402" cy="4863667"/>
            </a:xfrm>
            <a:custGeom>
              <a:avLst/>
              <a:gdLst/>
              <a:ahLst/>
              <a:cxnLst/>
              <a:rect l="l" t="t" r="r" b="b"/>
              <a:pathLst>
                <a:path w="690402" h="4863667">
                  <a:moveTo>
                    <a:pt x="0" y="0"/>
                  </a:moveTo>
                  <a:lnTo>
                    <a:pt x="690402" y="0"/>
                  </a:lnTo>
                  <a:lnTo>
                    <a:pt x="69040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633F35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040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61852" y="7966708"/>
            <a:ext cx="13764296" cy="100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1"/>
              </a:lnSpc>
              <a:spcBef>
                <a:spcPct val="0"/>
              </a:spcBef>
            </a:pPr>
            <a:r>
              <a:rPr lang="en-US" sz="66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JESÚS, EL SIERVO DE SIERVOS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964234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7323766" y="0"/>
                </a:moveTo>
                <a:lnTo>
                  <a:pt x="0" y="0"/>
                </a:lnTo>
                <a:lnTo>
                  <a:pt x="0" y="10287000"/>
                </a:lnTo>
                <a:lnTo>
                  <a:pt x="7323766" y="10287000"/>
                </a:lnTo>
                <a:lnTo>
                  <a:pt x="7323766" y="0"/>
                </a:lnTo>
                <a:close/>
              </a:path>
            </a:pathLst>
          </a:custGeom>
          <a:blipFill>
            <a:blip r:embed="rId2"/>
            <a:stretch>
              <a:fillRect t="-3322" b="-363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287"/>
            <a:ext cx="4632317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9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9713" y="4924401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reaccionó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Pedro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llegó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turno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13:6–8 (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596" b="-8259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4937" y="2362211"/>
            <a:ext cx="17168702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¿Hasta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punto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cedido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Judas a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tentaciones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Satanás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demostró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corriente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13:2, 10, 11.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19503071-6C47-6840-8AEE-6BDB60D8BCD4}"/>
              </a:ext>
            </a:extLst>
          </p:cNvPr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70ED803-43AA-A578-4F4F-047F63C1D569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89468" y="4913291"/>
            <a:ext cx="9061455" cy="206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Con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desea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realmente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Jesús? </a:t>
            </a:r>
            <a:b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13:8 (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750922" y="2837770"/>
            <a:ext cx="7604272" cy="6934880"/>
          </a:xfrm>
          <a:custGeom>
            <a:avLst/>
            <a:gdLst/>
            <a:ahLst/>
            <a:cxnLst/>
            <a:rect l="l" t="t" r="r" b="b"/>
            <a:pathLst>
              <a:path w="7604272" h="6934880">
                <a:moveTo>
                  <a:pt x="0" y="0"/>
                </a:moveTo>
                <a:lnTo>
                  <a:pt x="7604272" y="0"/>
                </a:lnTo>
                <a:lnTo>
                  <a:pt x="7604272" y="6934880"/>
                </a:lnTo>
                <a:lnTo>
                  <a:pt x="0" y="6934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212" r="-784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98590" y="1424000"/>
            <a:ext cx="12570277" cy="127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  <a:spcBef>
                <a:spcPct val="0"/>
              </a:spcBef>
            </a:pPr>
            <a:r>
              <a:rPr lang="en-US" sz="42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SIGNIFICADO DEL LAVAMIENTO DE LOS PIES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38500" y="0"/>
            <a:ext cx="7549500" cy="10287000"/>
          </a:xfrm>
          <a:custGeom>
            <a:avLst/>
            <a:gdLst/>
            <a:ahLst/>
            <a:cxnLst/>
            <a:rect l="l" t="t" r="r" b="b"/>
            <a:pathLst>
              <a:path w="7549500" h="10287000">
                <a:moveTo>
                  <a:pt x="0" y="0"/>
                </a:moveTo>
                <a:lnTo>
                  <a:pt x="7549500" y="0"/>
                </a:lnTo>
                <a:lnTo>
                  <a:pt x="7549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580" r="-5258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1341" y="4811534"/>
            <a:ext cx="11557594" cy="309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palabras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significativas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pronunció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ceremonia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lavamiento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pies,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traernos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observar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ceremonia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13:12–17.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7972" r="-2797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566" r="-2556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71302" y="4734035"/>
            <a:ext cx="3653274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DESDE EL ORIENTE Y EL OCCIDENTE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2524" y="4629171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INCREDULIDAD DE LOS JUDÍOS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724510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 GLORIFICADO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633039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VIDA QUE SE DA AL MORIR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22578" y="4614059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ANHELO DEL MUNDO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Queremos Ver a Jesús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41AEE-6487-539B-45A8-891F95B82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B31140-AAD4-1F32-9FE8-FEAD17872E40}"/>
              </a:ext>
            </a:extLst>
          </p:cNvPr>
          <p:cNvSpPr/>
          <p:nvPr/>
        </p:nvSpPr>
        <p:spPr>
          <a:xfrm>
            <a:off x="0" y="0"/>
            <a:ext cx="18288000" cy="10246228"/>
          </a:xfrm>
          <a:custGeom>
            <a:avLst/>
            <a:gdLst/>
            <a:ahLst/>
            <a:cxnLst/>
            <a:rect l="l" t="t" r="r" b="b"/>
            <a:pathLst>
              <a:path w="18288000" h="10246228">
                <a:moveTo>
                  <a:pt x="0" y="0"/>
                </a:moveTo>
                <a:lnTo>
                  <a:pt x="18288000" y="0"/>
                </a:lnTo>
                <a:lnTo>
                  <a:pt x="18288000" y="10246228"/>
                </a:lnTo>
                <a:lnTo>
                  <a:pt x="0" y="10246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1" b="-927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66E059F-9567-9301-B3F7-224A9BAF4CB5}"/>
              </a:ext>
            </a:extLst>
          </p:cNvPr>
          <p:cNvGrpSpPr/>
          <p:nvPr/>
        </p:nvGrpSpPr>
        <p:grpSpPr>
          <a:xfrm rot="-5400000">
            <a:off x="7922684" y="-257052"/>
            <a:ext cx="2621369" cy="18466736"/>
            <a:chOff x="0" y="0"/>
            <a:chExt cx="69040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9BF4182-45DA-C750-46AA-5F161E5782B3}"/>
                </a:ext>
              </a:extLst>
            </p:cNvPr>
            <p:cNvSpPr/>
            <p:nvPr/>
          </p:nvSpPr>
          <p:spPr>
            <a:xfrm>
              <a:off x="0" y="0"/>
              <a:ext cx="690402" cy="4863667"/>
            </a:xfrm>
            <a:custGeom>
              <a:avLst/>
              <a:gdLst/>
              <a:ahLst/>
              <a:cxnLst/>
              <a:rect l="l" t="t" r="r" b="b"/>
              <a:pathLst>
                <a:path w="690402" h="4863667">
                  <a:moveTo>
                    <a:pt x="0" y="0"/>
                  </a:moveTo>
                  <a:lnTo>
                    <a:pt x="690402" y="0"/>
                  </a:lnTo>
                  <a:lnTo>
                    <a:pt x="69040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633F35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F51DFD6-795A-DC33-7B9E-71A2C4F70E5A}"/>
                </a:ext>
              </a:extLst>
            </p:cNvPr>
            <p:cNvSpPr txBox="1"/>
            <p:nvPr/>
          </p:nvSpPr>
          <p:spPr>
            <a:xfrm>
              <a:off x="0" y="0"/>
              <a:ext cx="69040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FA135CE-5FB9-2DFB-0778-198EAD0AF290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F6A30A2-E8B8-3F18-0F1B-655194ACD030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CC18238-C2D3-1DD0-B305-B77D82AB6400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1E5FBD1-05A5-3015-E116-391614EE4AC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3BFF3E6-97C6-8D9D-E27C-A2B96BAF6DA4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4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4C3E2A7-117F-23B1-B156-F410F6C30786}"/>
              </a:ext>
            </a:extLst>
          </p:cNvPr>
          <p:cNvSpPr txBox="1"/>
          <p:nvPr/>
        </p:nvSpPr>
        <p:spPr>
          <a:xfrm>
            <a:off x="2261852" y="7966708"/>
            <a:ext cx="13764296" cy="100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1"/>
              </a:lnSpc>
              <a:spcBef>
                <a:spcPct val="0"/>
              </a:spcBef>
            </a:pPr>
            <a:r>
              <a:rPr lang="en-US" sz="66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JESÚS, EL SIERVO DE SIERVOS</a:t>
            </a:r>
          </a:p>
        </p:txBody>
      </p:sp>
    </p:spTree>
    <p:extLst>
      <p:ext uri="{BB962C8B-B14F-4D97-AF65-F5344CB8AC3E}">
        <p14:creationId xmlns:p14="http://schemas.microsoft.com/office/powerpoint/2010/main" val="119434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9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1147775"/>
            <a:ext cx="12236164" cy="742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48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CONCEPTO GENTIL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362211"/>
            <a:ext cx="17168702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mentalidad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destructiva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originada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Lucifer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afectó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judaísmo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(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incluidos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Cristo) y también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afectarnos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22:24, 25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7668666" y="0"/>
                </a:moveTo>
                <a:lnTo>
                  <a:pt x="0" y="0"/>
                </a:lnTo>
                <a:lnTo>
                  <a:pt x="0" y="10287000"/>
                </a:lnTo>
                <a:lnTo>
                  <a:pt x="7668666" y="10287000"/>
                </a:lnTo>
                <a:lnTo>
                  <a:pt x="7668666" y="0"/>
                </a:lnTo>
                <a:close/>
              </a:path>
            </a:pathLst>
          </a:custGeom>
          <a:blipFill>
            <a:blip r:embed="rId2"/>
            <a:stretch>
              <a:fillRect t="-5388" b="-664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2580" y="5133975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En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contraste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ambicioso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anhelo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posición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elevada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principio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estableció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22:26, 27; Juan 13:13–16.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352412" y="1019175"/>
            <a:ext cx="9735968" cy="1301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1"/>
              </a:lnSpc>
            </a:pPr>
            <a:r>
              <a:rPr lang="en-US" sz="4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SE NECESITA UN CAMBIO DE ACTITUD  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7323766" y="0"/>
                </a:moveTo>
                <a:lnTo>
                  <a:pt x="0" y="0"/>
                </a:lnTo>
                <a:lnTo>
                  <a:pt x="0" y="10287000"/>
                </a:lnTo>
                <a:lnTo>
                  <a:pt x="7323766" y="10287000"/>
                </a:lnTo>
                <a:lnTo>
                  <a:pt x="7323766" y="0"/>
                </a:lnTo>
                <a:close/>
              </a:path>
            </a:pathLst>
          </a:custGeom>
          <a:blipFill>
            <a:blip r:embed="rId2"/>
            <a:stretch>
              <a:fillRect l="-42312" r="-6917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9713" y="4166579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Describe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trató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imperfectos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: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actitud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reemplazar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tendencia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natural.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Filipenses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2:3, 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1592" b="-2159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786799" y="1157300"/>
            <a:ext cx="9501201" cy="695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6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TENAZ TENDENCIA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00569" y="4244306"/>
            <a:ext cx="9887431" cy="1993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  <a:spcBef>
                <a:spcPct val="0"/>
              </a:spcBef>
            </a:pPr>
            <a:r>
              <a:rPr lang="en-US" sz="439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39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39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preocupación</a:t>
            </a:r>
            <a:r>
              <a:rPr lang="en-US" sz="439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tenían</a:t>
            </a:r>
            <a:r>
              <a:rPr lang="en-US" sz="439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aún</a:t>
            </a:r>
            <a:r>
              <a:rPr lang="en-US" sz="439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39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97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apóstoles</a:t>
            </a:r>
            <a:r>
              <a:rPr lang="en-US" sz="439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poco antes de la Pascua? </a:t>
            </a:r>
            <a:r>
              <a:rPr lang="en-US" sz="28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Mateo 20:20–24; Lucas 22:24.</a:t>
            </a:r>
            <a:endParaRPr lang="en-US" sz="4397" dirty="0">
              <a:solidFill>
                <a:srgbClr val="FEFE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t="-9148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6064779" y="-1936221"/>
            <a:ext cx="6158443" cy="18288000"/>
            <a:chOff x="0" y="0"/>
            <a:chExt cx="1621977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21977" cy="4816592"/>
            </a:xfrm>
            <a:custGeom>
              <a:avLst/>
              <a:gdLst/>
              <a:ahLst/>
              <a:cxnLst/>
              <a:rect l="l" t="t" r="r" b="b"/>
              <a:pathLst>
                <a:path w="1621977" h="4816592">
                  <a:moveTo>
                    <a:pt x="0" y="0"/>
                  </a:moveTo>
                  <a:lnTo>
                    <a:pt x="1621977" y="0"/>
                  </a:lnTo>
                  <a:lnTo>
                    <a:pt x="162197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2197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43888" y="6580199"/>
            <a:ext cx="17200224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8"/>
              </a:lnSpc>
            </a:pP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ilustración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anterior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habían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olvidado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parecer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desencadenando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así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motivo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disensión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ellos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18:1–4.</a:t>
            </a:r>
            <a:endParaRPr lang="en-US" sz="5423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90285" y="2151176"/>
            <a:ext cx="5071456" cy="7621474"/>
          </a:xfrm>
          <a:custGeom>
            <a:avLst/>
            <a:gdLst/>
            <a:ahLst/>
            <a:cxnLst/>
            <a:rect l="l" t="t" r="r" b="b"/>
            <a:pathLst>
              <a:path w="5071456" h="7621474">
                <a:moveTo>
                  <a:pt x="0" y="0"/>
                </a:moveTo>
                <a:lnTo>
                  <a:pt x="5071456" y="0"/>
                </a:lnTo>
                <a:lnTo>
                  <a:pt x="5071456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66148" y="4625083"/>
            <a:ext cx="9722302" cy="206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ofreció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al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pensar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muerte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cruz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12:27, 28 (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708715" y="1157300"/>
            <a:ext cx="9837327" cy="66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9"/>
              </a:lnSpc>
              <a:spcBef>
                <a:spcPct val="0"/>
              </a:spcBef>
            </a:pPr>
            <a:r>
              <a:rPr lang="en-US" sz="4415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ILUSTRACIÓN PRÁCTICA 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C0D6D505-E2FB-2F4E-468D-FDCC108A56CE}"/>
              </a:ext>
            </a:extLst>
          </p:cNvPr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AB4D1DB-AEA0-63E5-9512-055E6C5D6E00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364</Words>
  <Application>Microsoft Office PowerPoint</Application>
  <PresentationFormat>Personalizado</PresentationFormat>
  <Paragraphs>45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Calibri</vt:lpstr>
      <vt:lpstr>Rubik Semi-Bold</vt:lpstr>
      <vt:lpstr>Arimo</vt:lpstr>
      <vt:lpstr>Rubik</vt:lpstr>
      <vt:lpstr>Rubik Bold</vt:lpstr>
      <vt:lpstr>Arial</vt:lpstr>
      <vt:lpstr>Trocchi</vt:lpstr>
      <vt:lpstr>Bw Modelica 1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4, Julio 26 de 2025</dc:title>
  <cp:lastModifiedBy>Asosur Tesorería</cp:lastModifiedBy>
  <cp:revision>5</cp:revision>
  <dcterms:created xsi:type="dcterms:W3CDTF">2006-08-16T00:00:00Z</dcterms:created>
  <dcterms:modified xsi:type="dcterms:W3CDTF">2025-07-25T18:36:22Z</dcterms:modified>
  <dc:identifier>DAGuFcag_QA</dc:identifier>
</cp:coreProperties>
</file>