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7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8288000" cy="10287000"/>
  <p:notesSz cx="6858000" cy="9144000"/>
  <p:embeddedFontLst>
    <p:embeddedFont>
      <p:font typeface="Arimo" panose="020B0604020202020204" charset="0"/>
      <p:regular r:id="rId20"/>
    </p:embeddedFont>
    <p:embeddedFont>
      <p:font typeface="Bw Modelica 1" panose="020B0604020202020204" charset="0"/>
      <p:regular r:id="rId21"/>
    </p:embeddedFont>
    <p:embeddedFont>
      <p:font typeface="Bw Modelica 2" panose="020B0604020202020204" charset="0"/>
      <p:regular r:id="rId22"/>
    </p:embeddedFont>
    <p:embeddedFont>
      <p:font typeface="Rubik" panose="020B0604020202020204" charset="-79"/>
      <p:regular r:id="rId23"/>
    </p:embeddedFont>
    <p:embeddedFont>
      <p:font typeface="Rubik Bold" panose="020B0604020202020204" charset="-79"/>
      <p:regular r:id="rId24"/>
    </p:embeddedFont>
    <p:embeddedFont>
      <p:font typeface="Rubik Semi-Bold" panose="020B0604020202020204" charset="-79"/>
      <p:regular r:id="rId25"/>
    </p:embeddedFont>
    <p:embeddedFont>
      <p:font typeface="Trocchi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formacolombia.org/category/principios-de-fe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46228"/>
          </a:xfrm>
          <a:custGeom>
            <a:avLst/>
            <a:gdLst/>
            <a:ahLst/>
            <a:cxnLst/>
            <a:rect l="l" t="t" r="r" b="b"/>
            <a:pathLst>
              <a:path w="18288000" h="10246228">
                <a:moveTo>
                  <a:pt x="0" y="0"/>
                </a:moveTo>
                <a:lnTo>
                  <a:pt x="18288000" y="0"/>
                </a:lnTo>
                <a:lnTo>
                  <a:pt x="18288000" y="10246228"/>
                </a:lnTo>
                <a:lnTo>
                  <a:pt x="0" y="10246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226" b="-722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22684" y="-257052"/>
            <a:ext cx="2621369" cy="18466736"/>
            <a:chOff x="0" y="0"/>
            <a:chExt cx="69040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0402" cy="4863667"/>
            </a:xfrm>
            <a:custGeom>
              <a:avLst/>
              <a:gdLst/>
              <a:ahLst/>
              <a:cxnLst/>
              <a:rect l="l" t="t" r="r" b="b"/>
              <a:pathLst>
                <a:path w="690402" h="4863667">
                  <a:moveTo>
                    <a:pt x="0" y="0"/>
                  </a:moveTo>
                  <a:lnTo>
                    <a:pt x="690402" y="0"/>
                  </a:lnTo>
                  <a:lnTo>
                    <a:pt x="69040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633F35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040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61852" y="8248692"/>
            <a:ext cx="13764296" cy="100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1"/>
              </a:lnSpc>
              <a:spcBef>
                <a:spcPct val="0"/>
              </a:spcBef>
            </a:pPr>
            <a:r>
              <a:rPr lang="en-US" sz="66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QUEREMOS VER A JESÚS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311207" y="310207"/>
            <a:ext cx="1665585" cy="18288000"/>
            <a:chOff x="0" y="0"/>
            <a:chExt cx="438673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8673" cy="4816592"/>
            </a:xfrm>
            <a:custGeom>
              <a:avLst/>
              <a:gdLst/>
              <a:ahLst/>
              <a:cxnLst/>
              <a:rect l="l" t="t" r="r" b="b"/>
              <a:pathLst>
                <a:path w="438673" h="4816592">
                  <a:moveTo>
                    <a:pt x="0" y="0"/>
                  </a:moveTo>
                  <a:lnTo>
                    <a:pt x="438673" y="0"/>
                  </a:lnTo>
                  <a:lnTo>
                    <a:pt x="438673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38673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362211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motivarnos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tierna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consideración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de extender la mano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extraños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14:23;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Eclesiastés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11:1, 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470885" y="3930042"/>
            <a:ext cx="11346229" cy="6356958"/>
          </a:xfrm>
          <a:custGeom>
            <a:avLst/>
            <a:gdLst/>
            <a:ahLst/>
            <a:cxnLst/>
            <a:rect l="l" t="t" r="r" b="b"/>
            <a:pathLst>
              <a:path w="11346229" h="6356958">
                <a:moveTo>
                  <a:pt x="0" y="0"/>
                </a:moveTo>
                <a:lnTo>
                  <a:pt x="11346230" y="0"/>
                </a:lnTo>
                <a:lnTo>
                  <a:pt x="1134623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226" b="-7226"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206979" y="1400197"/>
            <a:ext cx="11515654" cy="695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6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VIDA QUE SE DA AL MORIR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17515" y="4341049"/>
            <a:ext cx="9887431" cy="200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  <a:spcBef>
                <a:spcPct val="0"/>
              </a:spcBef>
            </a:pP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comparación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entre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grano de trigo y Su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misión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12:24.</a:t>
            </a:r>
            <a:endParaRPr lang="en-US" sz="4397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t="-1851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6064779" y="-1936221"/>
            <a:ext cx="6158443" cy="18288000"/>
            <a:chOff x="0" y="0"/>
            <a:chExt cx="1621977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21977" cy="4816592"/>
            </a:xfrm>
            <a:custGeom>
              <a:avLst/>
              <a:gdLst/>
              <a:ahLst/>
              <a:cxnLst/>
              <a:rect l="l" t="t" r="r" b="b"/>
              <a:pathLst>
                <a:path w="1621977" h="4816592">
                  <a:moveTo>
                    <a:pt x="0" y="0"/>
                  </a:moveTo>
                  <a:lnTo>
                    <a:pt x="1621977" y="0"/>
                  </a:lnTo>
                  <a:lnTo>
                    <a:pt x="162197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2197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62938" y="7112287"/>
            <a:ext cx="17200224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8"/>
              </a:lnSpc>
            </a:pP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segunda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aplicación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de la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parábola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semilla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12:25, 26. </a:t>
            </a:r>
            <a:endParaRPr lang="en-US" sz="5423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36998" y="5882745"/>
            <a:ext cx="9722302" cy="206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ofreció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al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pensar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muerte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cruz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12:27, 28 (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708715" y="1157300"/>
            <a:ext cx="9837327" cy="66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9"/>
              </a:lnSpc>
              <a:spcBef>
                <a:spcPct val="0"/>
              </a:spcBef>
            </a:pPr>
            <a:r>
              <a:rPr lang="en-US" sz="4415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JESÚS GLORIFICADO 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4234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67" r="-11184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287"/>
            <a:ext cx="4632317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9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9713" y="4924401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respuesta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oyó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venir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cielo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12:28 (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 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muchedumbre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allí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reunida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12:29.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05432" y="4236089"/>
            <a:ext cx="9061455" cy="4885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pesar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muchos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milagros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Jesús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realizó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—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además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voz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había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vuelto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resonar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desde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cielo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—,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respondió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mayoría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12:37–41.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614009" y="2837770"/>
            <a:ext cx="5979104" cy="6934880"/>
          </a:xfrm>
          <a:custGeom>
            <a:avLst/>
            <a:gdLst/>
            <a:ahLst/>
            <a:cxnLst/>
            <a:rect l="l" t="t" r="r" b="b"/>
            <a:pathLst>
              <a:path w="5979104" h="6934880">
                <a:moveTo>
                  <a:pt x="0" y="0"/>
                </a:moveTo>
                <a:lnTo>
                  <a:pt x="5979104" y="0"/>
                </a:lnTo>
                <a:lnTo>
                  <a:pt x="5979104" y="6934880"/>
                </a:lnTo>
                <a:lnTo>
                  <a:pt x="0" y="6934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315" r="-2566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98590" y="1424000"/>
            <a:ext cx="12570277" cy="6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  <a:spcBef>
                <a:spcPct val="0"/>
              </a:spcBef>
            </a:pPr>
            <a:r>
              <a:rPr lang="en-US" sz="42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INCREDULIDAD DE LOS JUDÍOS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38500" y="0"/>
            <a:ext cx="7549500" cy="10287000"/>
          </a:xfrm>
          <a:custGeom>
            <a:avLst/>
            <a:gdLst/>
            <a:ahLst/>
            <a:cxnLst/>
            <a:rect l="l" t="t" r="r" b="b"/>
            <a:pathLst>
              <a:path w="7549500" h="10287000">
                <a:moveTo>
                  <a:pt x="0" y="0"/>
                </a:moveTo>
                <a:lnTo>
                  <a:pt x="7549500" y="0"/>
                </a:lnTo>
                <a:lnTo>
                  <a:pt x="7549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967" r="-5296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1341" y="4811534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advierten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gobernantes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pesar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estaban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convencidos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que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era real?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12:42, 43.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76" r="-249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251" r="-5257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8289" r="-4218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1298" r="-14311" b="-374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9263" r="-1073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71302" y="4734035"/>
            <a:ext cx="3653274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EN EL MONTE DE LOS OLIVOS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2524" y="4629171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LLEGANDO A JERUSALÉN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633039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TODOS LOS OJOS PUESTOS EN CRISTO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633039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CUMPLIMIENTO DE LA PROFECÍA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22578" y="4776856"/>
            <a:ext cx="3251621" cy="34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MOMENTO DE GOZO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Entrada Triunfal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CF34B3-BB91-CB08-63A0-6F7F2DFED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1" r="-4" b="-4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1839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12593" y="479912"/>
            <a:ext cx="7445400" cy="9277756"/>
          </a:xfrm>
          <a:custGeom>
            <a:avLst/>
            <a:gdLst/>
            <a:ahLst/>
            <a:cxnLst/>
            <a:rect l="l" t="t" r="r" b="b"/>
            <a:pathLst>
              <a:path w="7445400" h="9277756">
                <a:moveTo>
                  <a:pt x="0" y="0"/>
                </a:moveTo>
                <a:lnTo>
                  <a:pt x="7445399" y="0"/>
                </a:lnTo>
                <a:lnTo>
                  <a:pt x="7445399" y="9277757"/>
                </a:lnTo>
                <a:lnTo>
                  <a:pt x="0" y="9277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998964" y="470387"/>
            <a:ext cx="8439847" cy="110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4"/>
              </a:lnSpc>
              <a:spcBef>
                <a:spcPct val="0"/>
              </a:spcBef>
            </a:pPr>
            <a:r>
              <a:rPr lang="en-US" sz="4028" b="1">
                <a:solidFill>
                  <a:srgbClr val="000000"/>
                </a:solidFill>
                <a:latin typeface="Rubik Bold"/>
                <a:ea typeface="Rubik Bold"/>
                <a:cs typeface="Rubik Bold"/>
                <a:sym typeface="Rubik Bold"/>
              </a:rPr>
              <a:t>100 años de Reforma, 1925-2025</a:t>
            </a:r>
          </a:p>
          <a:p>
            <a:pPr algn="ctr">
              <a:lnSpc>
                <a:spcPts val="3877"/>
              </a:lnSpc>
              <a:spcBef>
                <a:spcPct val="0"/>
              </a:spcBef>
            </a:pPr>
            <a:r>
              <a:rPr lang="en-US" sz="323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Semana de Oración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4362" y="2357113"/>
            <a:ext cx="8969050" cy="557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Estas fechas son un guiño a la primera Conferencia General del Movimiento de Reforma en Gotha, Alemania, que tuvo lugar el 14-20 de Julio de 1925.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Esta reunión allanó el camino para un movimiento mundial. Fue en esta sesión que se adoptaron </a:t>
            </a:r>
            <a:r>
              <a:rPr lang="en-US" sz="2499" u="sng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  <a:hlinkClick r:id="rId3" tooltip="https://reformacolombia.org/category/principios-de-fe/"/>
              </a:rPr>
              <a:t>los Principios de Fe,</a:t>
            </a: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se unieron cuatro Conferencias de la Unión para formar una Conferencia General, y se acordó el nombre de nuestra organización.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Cien años después, nos preparamos para observar esta fecha con reflexión y gratitud al Señor por habernos sostenido hasta ahora. Prepárate para unirte a nosotros este Julio en una semana especial de oración y consagración.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181035" y="8515363"/>
            <a:ext cx="4412754" cy="74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</a:pPr>
            <a:r>
              <a:rPr lang="en-US" sz="24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DESCARGAR PDF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www.reformacolombia.org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6CE7F-9B69-B64B-A743-21DAD3AD9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B656A80-42DD-7F83-9F42-1E21576052C1}"/>
              </a:ext>
            </a:extLst>
          </p:cNvPr>
          <p:cNvSpPr/>
          <p:nvPr/>
        </p:nvSpPr>
        <p:spPr>
          <a:xfrm>
            <a:off x="0" y="0"/>
            <a:ext cx="18288000" cy="10246228"/>
          </a:xfrm>
          <a:custGeom>
            <a:avLst/>
            <a:gdLst/>
            <a:ahLst/>
            <a:cxnLst/>
            <a:rect l="l" t="t" r="r" b="b"/>
            <a:pathLst>
              <a:path w="18288000" h="10246228">
                <a:moveTo>
                  <a:pt x="0" y="0"/>
                </a:moveTo>
                <a:lnTo>
                  <a:pt x="18288000" y="0"/>
                </a:lnTo>
                <a:lnTo>
                  <a:pt x="18288000" y="10246228"/>
                </a:lnTo>
                <a:lnTo>
                  <a:pt x="0" y="10246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226" b="-722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3090BEF-0D26-DD10-4F3D-A32C8DED13B9}"/>
              </a:ext>
            </a:extLst>
          </p:cNvPr>
          <p:cNvGrpSpPr/>
          <p:nvPr/>
        </p:nvGrpSpPr>
        <p:grpSpPr>
          <a:xfrm rot="-5400000">
            <a:off x="7922684" y="-257052"/>
            <a:ext cx="2621369" cy="18466736"/>
            <a:chOff x="0" y="0"/>
            <a:chExt cx="69040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454E019-6EFE-7852-7696-EB92A040A3F1}"/>
                </a:ext>
              </a:extLst>
            </p:cNvPr>
            <p:cNvSpPr/>
            <p:nvPr/>
          </p:nvSpPr>
          <p:spPr>
            <a:xfrm>
              <a:off x="0" y="0"/>
              <a:ext cx="690402" cy="4863667"/>
            </a:xfrm>
            <a:custGeom>
              <a:avLst/>
              <a:gdLst/>
              <a:ahLst/>
              <a:cxnLst/>
              <a:rect l="l" t="t" r="r" b="b"/>
              <a:pathLst>
                <a:path w="690402" h="4863667">
                  <a:moveTo>
                    <a:pt x="0" y="0"/>
                  </a:moveTo>
                  <a:lnTo>
                    <a:pt x="690402" y="0"/>
                  </a:lnTo>
                  <a:lnTo>
                    <a:pt x="69040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633F35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70C6E53-41E1-9BFA-2610-90B09579A0C3}"/>
                </a:ext>
              </a:extLst>
            </p:cNvPr>
            <p:cNvSpPr txBox="1"/>
            <p:nvPr/>
          </p:nvSpPr>
          <p:spPr>
            <a:xfrm>
              <a:off x="0" y="0"/>
              <a:ext cx="69040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D5CED7F-826C-78D7-61A5-46969D50B76B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B76533E-B1FF-77B6-55E0-8290ADAED196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CEB0E83-AA6F-EF8A-C403-96511D09A50B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B647CD4-9FCD-A1CE-157A-E02094C2D9B3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FC25C5C6-3B80-232E-629B-16D2FB214881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3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1F25706-938F-3B42-E107-EFBE14DC746E}"/>
              </a:ext>
            </a:extLst>
          </p:cNvPr>
          <p:cNvSpPr txBox="1"/>
          <p:nvPr/>
        </p:nvSpPr>
        <p:spPr>
          <a:xfrm>
            <a:off x="2261852" y="8248692"/>
            <a:ext cx="13764296" cy="100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1"/>
              </a:lnSpc>
              <a:spcBef>
                <a:spcPct val="0"/>
              </a:spcBef>
            </a:pPr>
            <a:r>
              <a:rPr lang="en-US" sz="66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QUEREMOS VER A JESÚS</a:t>
            </a:r>
          </a:p>
        </p:txBody>
      </p:sp>
    </p:spTree>
    <p:extLst>
      <p:ext uri="{BB962C8B-B14F-4D97-AF65-F5344CB8AC3E}">
        <p14:creationId xmlns:p14="http://schemas.microsoft.com/office/powerpoint/2010/main" val="3754543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97" b="-383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1147775"/>
            <a:ext cx="12236164" cy="742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48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DESDE EL ORIENTE Y EL OCCIDENTE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362211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habían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buscado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nacimiento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—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comienzo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Su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—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trajeron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2:1, 2, 10, 11.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238" r="-6923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2580" y="5133975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Ahora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bien,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buscaban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 al final de Su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ministerio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representaban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12:20. 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enseña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8:11.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607" r="-5060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2580" y="5133975"/>
            <a:ext cx="11557594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expresaron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deseo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griegos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12:21.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711343" y="966746"/>
            <a:ext cx="11630744" cy="78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</a:pPr>
            <a:r>
              <a:rPr lang="en-US" sz="50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ANHELO DEL MUNDO 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43" r="-5554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9713" y="4924401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proceso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informado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petición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12:22, 23.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516</Words>
  <Application>Microsoft Office PowerPoint</Application>
  <PresentationFormat>Personalizado</PresentationFormat>
  <Paragraphs>56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Rubik</vt:lpstr>
      <vt:lpstr>Bw Modelica 1</vt:lpstr>
      <vt:lpstr>Trocchi</vt:lpstr>
      <vt:lpstr>Rubik Semi-Bold</vt:lpstr>
      <vt:lpstr>Rubik Bold</vt:lpstr>
      <vt:lpstr>Arimo</vt:lpstr>
      <vt:lpstr>Bw Modelica 2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3, Julio 19 de 2025</dc:title>
  <cp:lastModifiedBy>Asosur Tesorería</cp:lastModifiedBy>
  <cp:revision>3</cp:revision>
  <dcterms:created xsi:type="dcterms:W3CDTF">2006-08-16T00:00:00Z</dcterms:created>
  <dcterms:modified xsi:type="dcterms:W3CDTF">2025-07-18T19:26:21Z</dcterms:modified>
  <dc:identifier>DAGtauhDyak</dc:identifier>
</cp:coreProperties>
</file>