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3" r:id="rId4"/>
    <p:sldId id="258" r:id="rId5"/>
    <p:sldId id="274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</p:sldIdLst>
  <p:sldSz cx="18288000" cy="10287000"/>
  <p:notesSz cx="6858000" cy="9144000"/>
  <p:embeddedFontLst>
    <p:embeddedFont>
      <p:font typeface="Arimo" panose="020B0604020202020204" charset="0"/>
      <p:regular r:id="rId21"/>
    </p:embeddedFont>
    <p:embeddedFont>
      <p:font typeface="Bw Modelica 1" panose="020B0604020202020204" charset="0"/>
      <p:regular r:id="rId22"/>
    </p:embeddedFont>
    <p:embeddedFont>
      <p:font typeface="Bw Modelica 2" panose="020B0604020202020204" charset="0"/>
      <p:regular r:id="rId23"/>
    </p:embeddedFont>
    <p:embeddedFont>
      <p:font typeface="Rubik" panose="020B0604020202020204" charset="-79"/>
      <p:regular r:id="rId24"/>
    </p:embeddedFont>
    <p:embeddedFont>
      <p:font typeface="Rubik Bold" panose="020B0604020202020204" charset="-79"/>
      <p:regular r:id="rId25"/>
    </p:embeddedFont>
    <p:embeddedFont>
      <p:font typeface="Rubik Semi-Bold" panose="020B0604020202020204" charset="-79"/>
      <p:regular r:id="rId26"/>
    </p:embeddedFont>
    <p:embeddedFont>
      <p:font typeface="Trocchi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7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eformacolombia.org/category/principios-de-fe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14300"/>
            <a:ext cx="18466736" cy="10287000"/>
          </a:xfrm>
          <a:custGeom>
            <a:avLst/>
            <a:gdLst/>
            <a:ahLst/>
            <a:cxnLst/>
            <a:rect l="l" t="t" r="r" b="b"/>
            <a:pathLst>
              <a:path w="18466736" h="10287000">
                <a:moveTo>
                  <a:pt x="0" y="0"/>
                </a:moveTo>
                <a:lnTo>
                  <a:pt x="18466736" y="0"/>
                </a:lnTo>
                <a:lnTo>
                  <a:pt x="1846673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99" r="-270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6882694" y="-1297042"/>
            <a:ext cx="4701348" cy="18466736"/>
            <a:chOff x="0" y="0"/>
            <a:chExt cx="1238215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38215" cy="4863667"/>
            </a:xfrm>
            <a:custGeom>
              <a:avLst/>
              <a:gdLst/>
              <a:ahLst/>
              <a:cxnLst/>
              <a:rect l="l" t="t" r="r" b="b"/>
              <a:pathLst>
                <a:path w="1238215" h="4863667">
                  <a:moveTo>
                    <a:pt x="0" y="0"/>
                  </a:moveTo>
                  <a:lnTo>
                    <a:pt x="1238215" y="0"/>
                  </a:lnTo>
                  <a:lnTo>
                    <a:pt x="1238215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F4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238215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14227" y="7896267"/>
            <a:ext cx="13764296" cy="1009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1"/>
              </a:lnSpc>
              <a:spcBef>
                <a:spcPct val="0"/>
              </a:spcBef>
            </a:pPr>
            <a:r>
              <a:rPr lang="en-US" sz="660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LA ENTRADA TRIUNFAL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8311207" y="310207"/>
            <a:ext cx="1665585" cy="18288000"/>
            <a:chOff x="0" y="0"/>
            <a:chExt cx="438673" cy="481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8673" cy="4816592"/>
            </a:xfrm>
            <a:custGeom>
              <a:avLst/>
              <a:gdLst/>
              <a:ahLst/>
              <a:cxnLst/>
              <a:rect l="l" t="t" r="r" b="b"/>
              <a:pathLst>
                <a:path w="438673" h="4816592">
                  <a:moveTo>
                    <a:pt x="0" y="0"/>
                  </a:moveTo>
                  <a:lnTo>
                    <a:pt x="438673" y="0"/>
                  </a:lnTo>
                  <a:lnTo>
                    <a:pt x="438673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38673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4937" y="2362211"/>
            <a:ext cx="17168702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manera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pueblo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ansioso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liberación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hizo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eco con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júbilo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las palabras del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salmista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21:9; Salmos 118:26.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444583" y="3930042"/>
            <a:ext cx="15398833" cy="6356958"/>
          </a:xfrm>
          <a:custGeom>
            <a:avLst/>
            <a:gdLst/>
            <a:ahLst/>
            <a:cxnLst/>
            <a:rect l="l" t="t" r="r" b="b"/>
            <a:pathLst>
              <a:path w="15398833" h="6356958">
                <a:moveTo>
                  <a:pt x="0" y="0"/>
                </a:moveTo>
                <a:lnTo>
                  <a:pt x="15398834" y="0"/>
                </a:lnTo>
                <a:lnTo>
                  <a:pt x="15398834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09" t="-15691" b="-15691"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206979" y="1400197"/>
            <a:ext cx="11515654" cy="695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5"/>
              </a:lnSpc>
            </a:pPr>
            <a:r>
              <a:rPr lang="en-US" sz="4612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CUMPLIMIENTO DE LA PROFECÍA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117515" y="4341049"/>
            <a:ext cx="9887431" cy="1993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7"/>
              </a:lnSpc>
              <a:spcBef>
                <a:spcPct val="0"/>
              </a:spcBef>
            </a:pPr>
            <a:r>
              <a:rPr lang="en-US" sz="43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3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3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3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reaccionaron</a:t>
            </a:r>
            <a:r>
              <a:rPr lang="en-US" sz="43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3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algunos</a:t>
            </a:r>
            <a:r>
              <a:rPr lang="en-US" sz="43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3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fariseos</a:t>
            </a:r>
            <a:r>
              <a:rPr lang="en-US" sz="43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ante la </a:t>
            </a:r>
            <a:r>
              <a:rPr lang="en-US" sz="43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demostración</a:t>
            </a:r>
            <a:r>
              <a:rPr lang="en-US" sz="43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3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alabanzas</a:t>
            </a:r>
            <a:r>
              <a:rPr lang="en-US" sz="43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Cristo?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12:19; Lucas 19:39.</a:t>
            </a:r>
            <a:endParaRPr lang="en-US" sz="4397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</a:blip>
            <a:stretch>
              <a:fillRect l="-11813" r="-1181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5226337" y="-2774663"/>
            <a:ext cx="7835326" cy="18288000"/>
            <a:chOff x="0" y="0"/>
            <a:chExt cx="2063625" cy="48165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63625" cy="4816592"/>
            </a:xfrm>
            <a:custGeom>
              <a:avLst/>
              <a:gdLst/>
              <a:ahLst/>
              <a:cxnLst/>
              <a:rect l="l" t="t" r="r" b="b"/>
              <a:pathLst>
                <a:path w="2063625" h="4816592">
                  <a:moveTo>
                    <a:pt x="0" y="0"/>
                  </a:moveTo>
                  <a:lnTo>
                    <a:pt x="2063625" y="0"/>
                  </a:lnTo>
                  <a:lnTo>
                    <a:pt x="2063625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2063625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62938" y="7112287"/>
            <a:ext cx="17200224" cy="827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8"/>
              </a:lnSpc>
            </a:pP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respuesta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les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dio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Jesús? 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Lucas 19:40 </a:t>
            </a:r>
            <a:endParaRPr lang="en-US" sz="5423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0964234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7323766" y="0"/>
                </a:moveTo>
                <a:lnTo>
                  <a:pt x="0" y="0"/>
                </a:lnTo>
                <a:lnTo>
                  <a:pt x="0" y="10287000"/>
                </a:lnTo>
                <a:lnTo>
                  <a:pt x="7323766" y="10287000"/>
                </a:lnTo>
                <a:lnTo>
                  <a:pt x="7323766" y="0"/>
                </a:lnTo>
                <a:close/>
              </a:path>
            </a:pathLst>
          </a:custGeom>
          <a:blipFill>
            <a:blip r:embed="rId2"/>
            <a:stretch>
              <a:fillRect t="-16692" b="-1669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59713" y="4924401"/>
            <a:ext cx="11557594" cy="2447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asombroso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evento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un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cumplimiento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profecía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según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reconocieron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muchos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multitud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Zacarías 9:9.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592" b="-459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921122" y="3077191"/>
            <a:ext cx="9722302" cy="1227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5"/>
              </a:lnSpc>
              <a:spcBef>
                <a:spcPct val="0"/>
              </a:spcBef>
            </a:pPr>
            <a:r>
              <a:rPr lang="en-US" sz="2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¿Con </a:t>
            </a:r>
            <a:r>
              <a:rPr lang="en-US" sz="2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2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propósito</a:t>
            </a:r>
            <a:r>
              <a:rPr lang="en-US" sz="2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permitió</a:t>
            </a:r>
            <a:r>
              <a:rPr lang="en-US" sz="2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2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una</a:t>
            </a:r>
            <a:r>
              <a:rPr lang="en-US" sz="2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demostración</a:t>
            </a:r>
            <a:r>
              <a:rPr lang="en-US" sz="2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tan </a:t>
            </a:r>
            <a:r>
              <a:rPr lang="en-US" sz="2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grande</a:t>
            </a:r>
            <a:r>
              <a:rPr lang="en-US" sz="2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2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día de </a:t>
            </a:r>
            <a:r>
              <a:rPr lang="en-US" sz="2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2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entrada </a:t>
            </a:r>
            <a:r>
              <a:rPr lang="en-US" sz="2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triunfal</a:t>
            </a:r>
            <a:r>
              <a:rPr lang="en-US" sz="2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2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Jerusalén? </a:t>
            </a:r>
            <a:br>
              <a:rPr lang="en-US" sz="2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0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12:16, 23–28</a:t>
            </a:r>
            <a:r>
              <a:rPr lang="en-US" sz="2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273690" y="1028700"/>
            <a:ext cx="9837327" cy="133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9"/>
              </a:lnSpc>
              <a:spcBef>
                <a:spcPct val="0"/>
              </a:spcBef>
            </a:pPr>
            <a:r>
              <a:rPr lang="en-US" sz="4415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TODOS LOS OJOS PUESTOS EN CRISTO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16991" cy="10287000"/>
          </a:xfrm>
          <a:custGeom>
            <a:avLst/>
            <a:gdLst/>
            <a:ahLst/>
            <a:cxnLst/>
            <a:rect l="l" t="t" r="r" b="b"/>
            <a:pathLst>
              <a:path w="18416991" h="10287000">
                <a:moveTo>
                  <a:pt x="0" y="0"/>
                </a:moveTo>
                <a:lnTo>
                  <a:pt x="18416991" y="0"/>
                </a:lnTo>
                <a:lnTo>
                  <a:pt x="1841699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7000"/>
            </a:blip>
            <a:stretch>
              <a:fillRect t="-29448" b="-4824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672086" y="2515309"/>
            <a:ext cx="12943829" cy="2514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56"/>
              </a:lnSpc>
              <a:spcBef>
                <a:spcPct val="0"/>
              </a:spcBef>
            </a:pPr>
            <a:r>
              <a:rPr lang="en-US" sz="554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b. </a:t>
            </a:r>
            <a:r>
              <a:rPr lang="en-US" sz="554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Sorprendentemente</a:t>
            </a:r>
            <a:r>
              <a:rPr lang="en-US" sz="554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554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54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4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hizo</a:t>
            </a:r>
            <a:r>
              <a:rPr lang="en-US" sz="554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554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554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4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llegó</a:t>
            </a:r>
            <a:r>
              <a:rPr lang="en-US" sz="554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a la vista de </a:t>
            </a:r>
            <a:r>
              <a:rPr lang="en-US" sz="554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toda</a:t>
            </a:r>
            <a:r>
              <a:rPr lang="en-US" sz="554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la ciudad, y </a:t>
            </a:r>
            <a:r>
              <a:rPr lang="en-US" sz="554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554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4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54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Lucas 19:41–44.</a:t>
            </a:r>
            <a:endParaRPr lang="en-US" sz="5547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05432" y="4236089"/>
            <a:ext cx="9061455" cy="4179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8"/>
              </a:lnSpc>
              <a:spcBef>
                <a:spcPct val="0"/>
              </a:spcBef>
            </a:pP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entró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Jerusalén, ¿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pregunta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hicieron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gobernantes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respuesta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obtuvieron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medio del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alboroto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2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21:10, 11.</a:t>
            </a:r>
            <a:endParaRPr lang="en-US" sz="4557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11614009" y="2837770"/>
            <a:ext cx="4624698" cy="6934880"/>
          </a:xfrm>
          <a:custGeom>
            <a:avLst/>
            <a:gdLst/>
            <a:ahLst/>
            <a:cxnLst/>
            <a:rect l="l" t="t" r="r" b="b"/>
            <a:pathLst>
              <a:path w="4624698" h="6934880">
                <a:moveTo>
                  <a:pt x="4624698" y="0"/>
                </a:moveTo>
                <a:lnTo>
                  <a:pt x="0" y="0"/>
                </a:lnTo>
                <a:lnTo>
                  <a:pt x="0" y="6934880"/>
                </a:lnTo>
                <a:lnTo>
                  <a:pt x="4624698" y="6934880"/>
                </a:lnTo>
                <a:lnTo>
                  <a:pt x="4624698" y="0"/>
                </a:lnTo>
                <a:close/>
              </a:path>
            </a:pathLst>
          </a:custGeom>
          <a:blipFill>
            <a:blip r:embed="rId3"/>
            <a:stretch>
              <a:fillRect r="-12535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TextBox 8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98590" y="1424000"/>
            <a:ext cx="12570277" cy="63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4"/>
              </a:lnSpc>
              <a:spcBef>
                <a:spcPct val="0"/>
              </a:spcBef>
            </a:pPr>
            <a:r>
              <a:rPr lang="en-US" sz="42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LLEGANDO A JERUSALÉN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738500" y="0"/>
            <a:ext cx="7549500" cy="10287000"/>
          </a:xfrm>
          <a:custGeom>
            <a:avLst/>
            <a:gdLst/>
            <a:ahLst/>
            <a:cxnLst/>
            <a:rect l="l" t="t" r="r" b="b"/>
            <a:pathLst>
              <a:path w="7549500" h="10287000">
                <a:moveTo>
                  <a:pt x="0" y="0"/>
                </a:moveTo>
                <a:lnTo>
                  <a:pt x="7549500" y="0"/>
                </a:lnTo>
                <a:lnTo>
                  <a:pt x="75495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248" b="-524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11341" y="4811534"/>
            <a:ext cx="11557594" cy="1213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En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llegó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la ciudad,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hizo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templo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21:12–16; Salmos 8:2.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TextBox 3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FC9CE4F-CE8E-5A2B-38E8-C577C4CE6B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24815"/>
          <a:stretch>
            <a:fillRect/>
          </a:stretch>
        </p:blipFill>
        <p:spPr>
          <a:xfrm>
            <a:off x="2895600" y="5559080"/>
            <a:ext cx="3528676" cy="3810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623" b="-9862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6428" r="-136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5289" b="-3466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9531" r="-38245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511" r="-45300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150" r="-1150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71302" y="4734035"/>
            <a:ext cx="3653274" cy="647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LA ÚLTIMA VISITA A BETANIA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92524" y="4629171"/>
            <a:ext cx="3077508" cy="64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LA CONVERSIÓN DE SIMÓN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56476" y="4763635"/>
            <a:ext cx="3108894" cy="333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SIMÓN Y MARÍA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78974" y="4782685"/>
            <a:ext cx="3372402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21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LA MALICIA DE JUDAS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22578" y="4695941"/>
            <a:ext cx="3251621" cy="67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2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IRRADIANDO DESDE EL CORAZÓN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67204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Jesús, Simón y María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1CF34B3-BB91-CB08-63A0-6F7F2DFED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1" r="-4" b="-4"/>
          <a:stretch>
            <a:fillRect/>
          </a:stretch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1839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12593" y="479912"/>
            <a:ext cx="7445400" cy="9277756"/>
          </a:xfrm>
          <a:custGeom>
            <a:avLst/>
            <a:gdLst/>
            <a:ahLst/>
            <a:cxnLst/>
            <a:rect l="l" t="t" r="r" b="b"/>
            <a:pathLst>
              <a:path w="7445400" h="9277756">
                <a:moveTo>
                  <a:pt x="0" y="0"/>
                </a:moveTo>
                <a:lnTo>
                  <a:pt x="7445399" y="0"/>
                </a:lnTo>
                <a:lnTo>
                  <a:pt x="7445399" y="9277757"/>
                </a:lnTo>
                <a:lnTo>
                  <a:pt x="0" y="92777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TextBox 3"/>
          <p:cNvSpPr txBox="1"/>
          <p:nvPr/>
        </p:nvSpPr>
        <p:spPr>
          <a:xfrm>
            <a:off x="998964" y="470387"/>
            <a:ext cx="8439847" cy="110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4"/>
              </a:lnSpc>
              <a:spcBef>
                <a:spcPct val="0"/>
              </a:spcBef>
            </a:pPr>
            <a:r>
              <a:rPr lang="en-US" sz="4028" b="1">
                <a:solidFill>
                  <a:srgbClr val="000000"/>
                </a:solidFill>
                <a:latin typeface="Rubik Bold"/>
                <a:ea typeface="Rubik Bold"/>
                <a:cs typeface="Rubik Bold"/>
                <a:sym typeface="Rubik Bold"/>
              </a:rPr>
              <a:t>100 años de Reforma, 1925-2025</a:t>
            </a:r>
          </a:p>
          <a:p>
            <a:pPr algn="ctr">
              <a:lnSpc>
                <a:spcPts val="3877"/>
              </a:lnSpc>
              <a:spcBef>
                <a:spcPct val="0"/>
              </a:spcBef>
            </a:pPr>
            <a:r>
              <a:rPr lang="en-US" sz="323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Semana de Oración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4362" y="2357113"/>
            <a:ext cx="8969050" cy="557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8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Estas fechas son un guiño a la primera Conferencia General del Movimiento de Reforma en Gotha, Alemania, que tuvo lugar el 14-20 de Julio de 1925.</a:t>
            </a:r>
          </a:p>
          <a:p>
            <a:pPr algn="ctr">
              <a:lnSpc>
                <a:spcPts val="2998"/>
              </a:lnSpc>
              <a:spcBef>
                <a:spcPct val="0"/>
              </a:spcBef>
            </a:pPr>
            <a:endParaRPr lang="en-US" sz="2499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  <a:p>
            <a:pPr algn="ctr">
              <a:lnSpc>
                <a:spcPts val="2998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Esta reunión allanó el camino para un movimiento mundial. Fue en esta sesión que se adoptaron </a:t>
            </a:r>
            <a:r>
              <a:rPr lang="en-US" sz="2499" u="sng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  <a:hlinkClick r:id="rId3" tooltip="https://reformacolombia.org/category/principios-de-fe/"/>
              </a:rPr>
              <a:t>los Principios de Fe,</a:t>
            </a:r>
            <a:r>
              <a:rPr lang="en-US" sz="2499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se unieron cuatro Conferencias de la Unión para formar una Conferencia General, y se acordó el nombre de nuestra organización.</a:t>
            </a:r>
          </a:p>
          <a:p>
            <a:pPr algn="ctr">
              <a:lnSpc>
                <a:spcPts val="2998"/>
              </a:lnSpc>
              <a:spcBef>
                <a:spcPct val="0"/>
              </a:spcBef>
            </a:pPr>
            <a:endParaRPr lang="en-US" sz="2499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  <a:p>
            <a:pPr algn="ctr">
              <a:lnSpc>
                <a:spcPts val="2998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Cien años después, nos preparamos para observar esta fecha con reflexión y gratitud al Señor por habernos sostenido hasta ahora. Prepárate para unirte a nosotros este Julio en una semana especial de oración y consagración.</a:t>
            </a:r>
          </a:p>
          <a:p>
            <a:pPr algn="ctr">
              <a:lnSpc>
                <a:spcPts val="2998"/>
              </a:lnSpc>
              <a:spcBef>
                <a:spcPct val="0"/>
              </a:spcBef>
            </a:pPr>
            <a:endParaRPr lang="en-US" sz="2499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679292" y="8572500"/>
            <a:ext cx="5079189" cy="7429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98"/>
              </a:lnSpc>
            </a:pPr>
            <a:r>
              <a:rPr lang="en-US" sz="2499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DESCARGAR PDF</a:t>
            </a:r>
          </a:p>
          <a:p>
            <a:pPr algn="ctr">
              <a:lnSpc>
                <a:spcPts val="2998"/>
              </a:lnSpc>
              <a:spcBef>
                <a:spcPct val="0"/>
              </a:spcBef>
            </a:pPr>
            <a:r>
              <a:rPr lang="en-US" sz="2499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www.reformacolombia.org</a:t>
            </a:r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59FCA-319E-B86D-8EB6-45612E510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7D31558-B49D-CFFB-D9A1-928CD16433A4}"/>
              </a:ext>
            </a:extLst>
          </p:cNvPr>
          <p:cNvSpPr/>
          <p:nvPr/>
        </p:nvSpPr>
        <p:spPr>
          <a:xfrm>
            <a:off x="0" y="-114300"/>
            <a:ext cx="18466736" cy="10287000"/>
          </a:xfrm>
          <a:custGeom>
            <a:avLst/>
            <a:gdLst/>
            <a:ahLst/>
            <a:cxnLst/>
            <a:rect l="l" t="t" r="r" b="b"/>
            <a:pathLst>
              <a:path w="18466736" h="10287000">
                <a:moveTo>
                  <a:pt x="0" y="0"/>
                </a:moveTo>
                <a:lnTo>
                  <a:pt x="18466736" y="0"/>
                </a:lnTo>
                <a:lnTo>
                  <a:pt x="1846673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99" r="-270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A8E1C7D2-F051-EE2B-56A8-A08DE0247A71}"/>
              </a:ext>
            </a:extLst>
          </p:cNvPr>
          <p:cNvGrpSpPr/>
          <p:nvPr/>
        </p:nvGrpSpPr>
        <p:grpSpPr>
          <a:xfrm rot="-5400000">
            <a:off x="6882694" y="-1297042"/>
            <a:ext cx="4701348" cy="18466736"/>
            <a:chOff x="0" y="0"/>
            <a:chExt cx="1238215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444FC2C-64A7-0483-337A-465184D2B8FF}"/>
                </a:ext>
              </a:extLst>
            </p:cNvPr>
            <p:cNvSpPr/>
            <p:nvPr/>
          </p:nvSpPr>
          <p:spPr>
            <a:xfrm>
              <a:off x="0" y="0"/>
              <a:ext cx="1238215" cy="4863667"/>
            </a:xfrm>
            <a:custGeom>
              <a:avLst/>
              <a:gdLst/>
              <a:ahLst/>
              <a:cxnLst/>
              <a:rect l="l" t="t" r="r" b="b"/>
              <a:pathLst>
                <a:path w="1238215" h="4863667">
                  <a:moveTo>
                    <a:pt x="0" y="0"/>
                  </a:moveTo>
                  <a:lnTo>
                    <a:pt x="1238215" y="0"/>
                  </a:lnTo>
                  <a:lnTo>
                    <a:pt x="1238215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F4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683DAD0-07DD-ABE5-DA4B-E96AC343E698}"/>
                </a:ext>
              </a:extLst>
            </p:cNvPr>
            <p:cNvSpPr txBox="1"/>
            <p:nvPr/>
          </p:nvSpPr>
          <p:spPr>
            <a:xfrm>
              <a:off x="0" y="0"/>
              <a:ext cx="1238215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98B9C02A-E149-5AE7-84FF-06393E88A550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9259156-A540-2441-93E9-020A9D1F86CD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09E9EF42-70CC-D3D8-8D9A-41AD30CFB265}"/>
              </a:ext>
            </a:extLst>
          </p:cNvPr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F7EA78A-6123-1EB1-34B4-5A728182BACA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A6D2859A-E769-2602-FC58-6901272982A7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2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D5B8A283-92B8-9893-8E28-A8C6158AF283}"/>
              </a:ext>
            </a:extLst>
          </p:cNvPr>
          <p:cNvSpPr txBox="1"/>
          <p:nvPr/>
        </p:nvSpPr>
        <p:spPr>
          <a:xfrm>
            <a:off x="2214227" y="7896267"/>
            <a:ext cx="13764296" cy="1009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1"/>
              </a:lnSpc>
              <a:spcBef>
                <a:spcPct val="0"/>
              </a:spcBef>
            </a:pPr>
            <a:r>
              <a:rPr lang="en-US" sz="660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LA ENTRADA TRIUNFAL</a:t>
            </a:r>
          </a:p>
        </p:txBody>
      </p:sp>
    </p:spTree>
    <p:extLst>
      <p:ext uri="{BB962C8B-B14F-4D97-AF65-F5344CB8AC3E}">
        <p14:creationId xmlns:p14="http://schemas.microsoft.com/office/powerpoint/2010/main" val="18660127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425" b="-3842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343775" y="-657225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87475" y="1157300"/>
            <a:ext cx="12236164" cy="761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0"/>
              </a:lnSpc>
            </a:pPr>
            <a:r>
              <a:rPr lang="en-US" sz="50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EN EL MONTE DE LOS OLIVOS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4937" y="2362211"/>
            <a:ext cx="17168702" cy="1213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y sus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acercaban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Jerusalén, ¿con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instrucciones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envió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dos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anticipado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21:1–5.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334" y="0"/>
            <a:ext cx="7668666" cy="10287000"/>
          </a:xfrm>
          <a:custGeom>
            <a:avLst/>
            <a:gdLst/>
            <a:ahLst/>
            <a:cxnLst/>
            <a:rect l="l" t="t" r="r" b="b"/>
            <a:pathLst>
              <a:path w="7668666" h="10287000">
                <a:moveTo>
                  <a:pt x="0" y="0"/>
                </a:moveTo>
                <a:lnTo>
                  <a:pt x="7668666" y="0"/>
                </a:lnTo>
                <a:lnTo>
                  <a:pt x="76686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822" r="-8759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72580" y="5133975"/>
            <a:ext cx="11557594" cy="117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Describe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21:6, 7.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334" y="0"/>
            <a:ext cx="7668666" cy="10287000"/>
          </a:xfrm>
          <a:custGeom>
            <a:avLst/>
            <a:gdLst/>
            <a:ahLst/>
            <a:cxnLst/>
            <a:rect l="l" t="t" r="r" b="b"/>
            <a:pathLst>
              <a:path w="7668666" h="10287000">
                <a:moveTo>
                  <a:pt x="0" y="0"/>
                </a:moveTo>
                <a:lnTo>
                  <a:pt x="7668666" y="0"/>
                </a:lnTo>
                <a:lnTo>
                  <a:pt x="76686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53" r="-8656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72580" y="5133975"/>
            <a:ext cx="11557594" cy="1213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multitud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enteró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que Jesús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venía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Jerusalén,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hicieron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12:12, 13.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711343" y="966746"/>
            <a:ext cx="11630744" cy="78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6"/>
              </a:lnSpc>
            </a:pPr>
            <a:r>
              <a:rPr lang="en-US" sz="5089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UN MOMENTO DE GOZO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379" r="-3531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59713" y="4924401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llevó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multitud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aclamar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Jesús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Mesías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aquella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gozosa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ocasión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Zacarías 9:9; Juan 12:14, 15.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500</Words>
  <Application>Microsoft Office PowerPoint</Application>
  <PresentationFormat>Personalizado</PresentationFormat>
  <Paragraphs>58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9" baseType="lpstr">
      <vt:lpstr>Bw Modelica 1</vt:lpstr>
      <vt:lpstr>Bw Modelica 2</vt:lpstr>
      <vt:lpstr>Arial</vt:lpstr>
      <vt:lpstr>Calibri</vt:lpstr>
      <vt:lpstr>Rubik Semi-Bold</vt:lpstr>
      <vt:lpstr>Arimo</vt:lpstr>
      <vt:lpstr>Rubik Bold</vt:lpstr>
      <vt:lpstr>Rubik</vt:lpstr>
      <vt:lpstr>Trocchi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2, Julio 12 de 2025</dc:title>
  <cp:lastModifiedBy>Asosur Tesorería</cp:lastModifiedBy>
  <cp:revision>3</cp:revision>
  <dcterms:created xsi:type="dcterms:W3CDTF">2006-08-16T00:00:00Z</dcterms:created>
  <dcterms:modified xsi:type="dcterms:W3CDTF">2025-07-11T12:17:42Z</dcterms:modified>
  <dc:identifier>DAGswiLSr4s</dc:identifier>
</cp:coreProperties>
</file>