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9"/>
  </p:notesMasterIdLst>
  <p:sldIdLst>
    <p:sldId id="271" r:id="rId2"/>
    <p:sldId id="257" r:id="rId3"/>
    <p:sldId id="273" r:id="rId4"/>
    <p:sldId id="272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</p:sldIdLst>
  <p:sldSz cx="18288000" cy="10287000"/>
  <p:notesSz cx="6858000" cy="9144000"/>
  <p:embeddedFontLst>
    <p:embeddedFont>
      <p:font typeface="Arimo" panose="020B0604020202020204" charset="0"/>
      <p:regular r:id="rId20"/>
    </p:embeddedFont>
    <p:embeddedFont>
      <p:font typeface="Bw Modelica 1" panose="020B0604020202020204" charset="0"/>
      <p:regular r:id="rId21"/>
    </p:embeddedFont>
    <p:embeddedFont>
      <p:font typeface="Bw Modelica 2" panose="020B0604020202020204" charset="0"/>
      <p:regular r:id="rId22"/>
    </p:embeddedFont>
    <p:embeddedFont>
      <p:font typeface="Rubik" panose="020B0604020202020204" charset="-79"/>
      <p:regular r:id="rId23"/>
    </p:embeddedFont>
    <p:embeddedFont>
      <p:font typeface="Rubik Bold" panose="020B0604020202020204" charset="-79"/>
      <p:regular r:id="rId24"/>
    </p:embeddedFont>
    <p:embeddedFont>
      <p:font typeface="Rubik Semi-Bold" panose="020B0604020202020204" charset="-79"/>
      <p:regular r:id="rId25"/>
    </p:embeddedFont>
    <p:embeddedFont>
      <p:font typeface="Trocchi" panose="020B0604020202020204" charset="0"/>
      <p:regular r:id="rId2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65" d="100"/>
          <a:sy n="65" d="100"/>
        </p:scale>
        <p:origin x="1074" y="28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9CC15C-F7A4-4414-82B0-4D97038DF834}" type="datetimeFigureOut">
              <a:rPr lang="es-CO" smtClean="0"/>
              <a:t>19/06/2025</a:t>
            </a:fld>
            <a:endParaRPr lang="es-CO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O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C967FA-BE31-4737-9F5E-7ECBD50094CE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9906740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O" dirty="0"/>
              <a:t>www.reformacolombia.org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C967FA-BE31-4737-9F5E-7ECBD50094CE}" type="slidenum">
              <a:rPr lang="es-CO" smtClean="0"/>
              <a:t>3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3570027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466736" cy="10404562"/>
          </a:xfrm>
          <a:custGeom>
            <a:avLst/>
            <a:gdLst/>
            <a:ahLst/>
            <a:cxnLst/>
            <a:rect l="l" t="t" r="r" b="b"/>
            <a:pathLst>
              <a:path w="18466736" h="10404562">
                <a:moveTo>
                  <a:pt x="0" y="0"/>
                </a:moveTo>
                <a:lnTo>
                  <a:pt x="18466736" y="0"/>
                </a:lnTo>
                <a:lnTo>
                  <a:pt x="18466736" y="10404562"/>
                </a:lnTo>
                <a:lnTo>
                  <a:pt x="0" y="1040456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 rot="-5400000">
            <a:off x="6251712" y="-1863589"/>
            <a:ext cx="5910639" cy="18619137"/>
            <a:chOff x="0" y="0"/>
            <a:chExt cx="1556711" cy="48636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556711" cy="4863667"/>
            </a:xfrm>
            <a:custGeom>
              <a:avLst/>
              <a:gdLst/>
              <a:ahLst/>
              <a:cxnLst/>
              <a:rect l="l" t="t" r="r" b="b"/>
              <a:pathLst>
                <a:path w="1556711" h="4863667">
                  <a:moveTo>
                    <a:pt x="0" y="0"/>
                  </a:moveTo>
                  <a:lnTo>
                    <a:pt x="1556711" y="0"/>
                  </a:lnTo>
                  <a:lnTo>
                    <a:pt x="1556711" y="4863667"/>
                  </a:lnTo>
                  <a:lnTo>
                    <a:pt x="0" y="4863667"/>
                  </a:lnTo>
                  <a:close/>
                </a:path>
              </a:pathLst>
            </a:custGeom>
            <a:gradFill rotWithShape="1">
              <a:gsLst>
                <a:gs pos="0">
                  <a:srgbClr val="3F3780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0"/>
              <a:ext cx="1556711" cy="48636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0" y="817589"/>
            <a:ext cx="4733917" cy="847724"/>
            <a:chOff x="0" y="0"/>
            <a:chExt cx="6311889" cy="113029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11900" cy="1130300"/>
            </a:xfrm>
            <a:custGeom>
              <a:avLst/>
              <a:gdLst/>
              <a:ahLst/>
              <a:cxnLst/>
              <a:rect l="l" t="t" r="r" b="b"/>
              <a:pathLst>
                <a:path w="6311900" h="1130300">
                  <a:moveTo>
                    <a:pt x="0" y="0"/>
                  </a:moveTo>
                  <a:lnTo>
                    <a:pt x="6311900" y="0"/>
                  </a:lnTo>
                  <a:lnTo>
                    <a:pt x="6311900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4989949" y="8715375"/>
            <a:ext cx="3118000" cy="1028700"/>
            <a:chOff x="0" y="0"/>
            <a:chExt cx="4157333" cy="13716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35247" b="-35247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50800" y="946189"/>
            <a:ext cx="4632317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 b="1" dirty="0">
                <a:solidFill>
                  <a:srgbClr val="FEFEFE"/>
                </a:solidFill>
                <a:latin typeface="Bw Modelica"/>
                <a:ea typeface="Bw Modelica"/>
                <a:cs typeface="Bw Modelica"/>
                <a:sym typeface="Bw Modelica"/>
              </a:rPr>
              <a:t>LECCIÓN 12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3827118" y="7794145"/>
            <a:ext cx="10297663" cy="13169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320"/>
              </a:lnSpc>
              <a:spcBef>
                <a:spcPct val="0"/>
              </a:spcBef>
            </a:pPr>
            <a:r>
              <a:rPr lang="en-US" sz="8600" b="1" dirty="0">
                <a:solidFill>
                  <a:srgbClr val="FEFE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w Modelica"/>
                <a:ea typeface="Bw Modelica"/>
                <a:cs typeface="Bw Modelica"/>
                <a:sym typeface="Bw Modelica"/>
              </a:rPr>
              <a:t>JESÚS Y LÁZARO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2000"/>
            </a:blip>
            <a:stretch>
              <a:fillRect t="-9259" b="-9259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>
            <a:off x="0" y="733438"/>
            <a:ext cx="3872581" cy="847724"/>
            <a:chOff x="0" y="0"/>
            <a:chExt cx="5163442" cy="113029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163452" cy="1130300"/>
            </a:xfrm>
            <a:custGeom>
              <a:avLst/>
              <a:gdLst/>
              <a:ahLst/>
              <a:cxnLst/>
              <a:rect l="l" t="t" r="r" b="b"/>
              <a:pathLst>
                <a:path w="5163452" h="1130300">
                  <a:moveTo>
                    <a:pt x="0" y="0"/>
                  </a:moveTo>
                  <a:lnTo>
                    <a:pt x="5163452" y="0"/>
                  </a:lnTo>
                  <a:lnTo>
                    <a:pt x="5163452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302924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5" name="Group 5"/>
          <p:cNvGrpSpPr/>
          <p:nvPr/>
        </p:nvGrpSpPr>
        <p:grpSpPr>
          <a:xfrm rot="-5400000">
            <a:off x="5226337" y="-2774663"/>
            <a:ext cx="7835326" cy="18288000"/>
            <a:chOff x="0" y="0"/>
            <a:chExt cx="2063625" cy="481659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063625" cy="4816592"/>
            </a:xfrm>
            <a:custGeom>
              <a:avLst/>
              <a:gdLst/>
              <a:ahLst/>
              <a:cxnLst/>
              <a:rect l="l" t="t" r="r" b="b"/>
              <a:pathLst>
                <a:path w="2063625" h="4816592">
                  <a:moveTo>
                    <a:pt x="0" y="0"/>
                  </a:moveTo>
                  <a:lnTo>
                    <a:pt x="2063625" y="0"/>
                  </a:lnTo>
                  <a:lnTo>
                    <a:pt x="2063625" y="4816592"/>
                  </a:lnTo>
                  <a:lnTo>
                    <a:pt x="0" y="4816592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0"/>
              <a:ext cx="2063625" cy="48165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543888" y="5289126"/>
            <a:ext cx="17200224" cy="25006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08"/>
              </a:lnSpc>
            </a:pPr>
            <a:r>
              <a:rPr lang="en-US" sz="5423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b. ¿</a:t>
            </a:r>
            <a:r>
              <a:rPr lang="en-US" sz="5423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Qué</a:t>
            </a:r>
            <a:r>
              <a:rPr lang="en-US" sz="5423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5423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asombrosa</a:t>
            </a:r>
            <a:r>
              <a:rPr lang="en-US" sz="5423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5423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revelación</a:t>
            </a:r>
            <a:r>
              <a:rPr lang="en-US" sz="5423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5423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estaba</a:t>
            </a:r>
            <a:r>
              <a:rPr lang="en-US" sz="5423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5423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dando</a:t>
            </a:r>
            <a:r>
              <a:rPr lang="en-US" sz="5423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Jesús a sus </a:t>
            </a:r>
            <a:r>
              <a:rPr lang="en-US" sz="5423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discípulos</a:t>
            </a:r>
            <a:r>
              <a:rPr lang="en-US" sz="5423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, y </a:t>
            </a:r>
            <a:r>
              <a:rPr lang="en-US" sz="5423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cómo</a:t>
            </a:r>
            <a:r>
              <a:rPr lang="en-US" sz="5423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5423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interpretaron</a:t>
            </a:r>
            <a:r>
              <a:rPr lang="en-US" sz="5423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5423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ellos</a:t>
            </a:r>
            <a:r>
              <a:rPr lang="en-US" sz="5423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sus palabras? </a:t>
            </a:r>
            <a:r>
              <a:rPr lang="en-US" sz="3200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Juan 11:11, 12. </a:t>
            </a:r>
            <a:endParaRPr lang="en-US" sz="5423" dirty="0">
              <a:solidFill>
                <a:srgbClr val="302924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437961" y="862037"/>
            <a:ext cx="3434620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FFFFF"/>
                </a:solidFill>
                <a:latin typeface="Bw Modelica 1"/>
                <a:ea typeface="Bw Modelica 1"/>
                <a:cs typeface="Bw Modelica 1"/>
                <a:sym typeface="Bw Modelica 1"/>
              </a:rPr>
              <a:t>MARTES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15093303" y="8862778"/>
            <a:ext cx="2790780" cy="791044"/>
            <a:chOff x="0" y="0"/>
            <a:chExt cx="3721040" cy="1054725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3721100" cy="1054735"/>
            </a:xfrm>
            <a:custGeom>
              <a:avLst/>
              <a:gdLst/>
              <a:ahLst/>
              <a:cxnLst/>
              <a:rect l="l" t="t" r="r" b="b"/>
              <a:pathLst>
                <a:path w="3721100" h="1054735">
                  <a:moveTo>
                    <a:pt x="0" y="0"/>
                  </a:moveTo>
                  <a:lnTo>
                    <a:pt x="3721100" y="0"/>
                  </a:lnTo>
                  <a:lnTo>
                    <a:pt x="3721100" y="1054735"/>
                  </a:lnTo>
                  <a:lnTo>
                    <a:pt x="0" y="10547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49223" r="1" b="-49222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738500" y="0"/>
            <a:ext cx="7549500" cy="10287000"/>
          </a:xfrm>
          <a:custGeom>
            <a:avLst/>
            <a:gdLst/>
            <a:ahLst/>
            <a:cxnLst/>
            <a:rect l="l" t="t" r="r" b="b"/>
            <a:pathLst>
              <a:path w="7549500" h="10287000">
                <a:moveTo>
                  <a:pt x="0" y="0"/>
                </a:moveTo>
                <a:lnTo>
                  <a:pt x="7549500" y="0"/>
                </a:lnTo>
                <a:lnTo>
                  <a:pt x="75495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041" b="-5041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>
            <a:off x="10487930" y="0"/>
            <a:ext cx="3600450" cy="10287000"/>
            <a:chOff x="0" y="0"/>
            <a:chExt cx="948267" cy="27093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948267" cy="2709333"/>
            </a:xfrm>
            <a:custGeom>
              <a:avLst/>
              <a:gdLst/>
              <a:ahLst/>
              <a:cxnLst/>
              <a:rect l="l" t="t" r="r" b="b"/>
              <a:pathLst>
                <a:path w="948267" h="2709333">
                  <a:moveTo>
                    <a:pt x="0" y="0"/>
                  </a:moveTo>
                  <a:lnTo>
                    <a:pt x="948267" y="0"/>
                  </a:lnTo>
                  <a:lnTo>
                    <a:pt x="948267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0"/>
              <a:ext cx="948267" cy="27093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0487930" y="0"/>
            <a:ext cx="3600450" cy="10287000"/>
            <a:chOff x="0" y="0"/>
            <a:chExt cx="948267" cy="270933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948267" cy="2709333"/>
            </a:xfrm>
            <a:custGeom>
              <a:avLst/>
              <a:gdLst/>
              <a:ahLst/>
              <a:cxnLst/>
              <a:rect l="l" t="t" r="r" b="b"/>
              <a:pathLst>
                <a:path w="948267" h="2709333">
                  <a:moveTo>
                    <a:pt x="0" y="0"/>
                  </a:moveTo>
                  <a:lnTo>
                    <a:pt x="948267" y="0"/>
                  </a:lnTo>
                  <a:lnTo>
                    <a:pt x="948267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0"/>
              <a:ext cx="948267" cy="27093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0" y="1028700"/>
            <a:ext cx="4733917" cy="847724"/>
            <a:chOff x="0" y="0"/>
            <a:chExt cx="6311889" cy="1130299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6311900" cy="1130300"/>
            </a:xfrm>
            <a:custGeom>
              <a:avLst/>
              <a:gdLst/>
              <a:ahLst/>
              <a:cxnLst/>
              <a:rect l="l" t="t" r="r" b="b"/>
              <a:pathLst>
                <a:path w="6311900" h="1130300">
                  <a:moveTo>
                    <a:pt x="0" y="0"/>
                  </a:moveTo>
                  <a:lnTo>
                    <a:pt x="6311900" y="0"/>
                  </a:lnTo>
                  <a:lnTo>
                    <a:pt x="6311900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5040749" y="8743950"/>
            <a:ext cx="3118000" cy="1028700"/>
            <a:chOff x="0" y="0"/>
            <a:chExt cx="4157333" cy="13716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35247" b="-35247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50800" y="1157300"/>
            <a:ext cx="4632317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FFFFF"/>
                </a:solidFill>
                <a:latin typeface="Bw Modelica 1"/>
                <a:ea typeface="Bw Modelica 1"/>
                <a:cs typeface="Bw Modelica 1"/>
                <a:sym typeface="Bw Modelica 1"/>
              </a:rPr>
              <a:t>MARTES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311341" y="4811534"/>
            <a:ext cx="11557594" cy="12287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52"/>
              </a:lnSpc>
            </a:pP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c.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Explica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qué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significaban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realmente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las palabras de Cristo. </a:t>
            </a:r>
            <a:r>
              <a:rPr lang="en-US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Juan 11:13, 14.</a:t>
            </a:r>
            <a:endParaRPr lang="en-US" sz="4043" dirty="0">
              <a:solidFill>
                <a:srgbClr val="000000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2"/>
            <a:stretch>
              <a:fillRect t="-9277" b="-9277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>
            <a:off x="0" y="1028700"/>
            <a:ext cx="4378864" cy="847724"/>
            <a:chOff x="0" y="0"/>
            <a:chExt cx="5838486" cy="113029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838407" cy="1130300"/>
            </a:xfrm>
            <a:custGeom>
              <a:avLst/>
              <a:gdLst/>
              <a:ahLst/>
              <a:cxnLst/>
              <a:rect l="l" t="t" r="r" b="b"/>
              <a:pathLst>
                <a:path w="5838407" h="1130300">
                  <a:moveTo>
                    <a:pt x="0" y="0"/>
                  </a:moveTo>
                  <a:lnTo>
                    <a:pt x="5838407" y="0"/>
                  </a:lnTo>
                  <a:lnTo>
                    <a:pt x="5838407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50800" y="1157300"/>
            <a:ext cx="4328064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EFEFE"/>
                </a:solidFill>
                <a:latin typeface="Bw Modelica 1"/>
                <a:ea typeface="Bw Modelica 1"/>
                <a:cs typeface="Bw Modelica 1"/>
                <a:sym typeface="Bw Modelica 1"/>
              </a:rPr>
              <a:t>MIERCOLES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9794891" y="5530473"/>
            <a:ext cx="7200904" cy="23190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50"/>
              </a:lnSpc>
              <a:spcBef>
                <a:spcPct val="0"/>
              </a:spcBef>
            </a:pPr>
            <a:r>
              <a:rPr lang="en-US" sz="3792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a. ¿Por </a:t>
            </a:r>
            <a:r>
              <a:rPr lang="en-US" sz="3792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qué</a:t>
            </a:r>
            <a:r>
              <a:rPr lang="en-US" sz="3792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Jesús </a:t>
            </a:r>
            <a:r>
              <a:rPr lang="en-US" sz="3792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permaneció</a:t>
            </a:r>
            <a:r>
              <a:rPr lang="en-US" sz="3792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3792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alejado</a:t>
            </a:r>
            <a:r>
              <a:rPr lang="en-US" sz="3792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de Betania </a:t>
            </a:r>
            <a:r>
              <a:rPr lang="en-US" sz="3792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incluso</a:t>
            </a:r>
            <a:r>
              <a:rPr lang="en-US" sz="3792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3792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después</a:t>
            </a:r>
            <a:r>
              <a:rPr lang="en-US" sz="3792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de saber que Lázaro </a:t>
            </a:r>
            <a:r>
              <a:rPr lang="en-US" sz="3792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había</a:t>
            </a:r>
            <a:r>
              <a:rPr lang="en-US" sz="3792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3792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muerto</a:t>
            </a:r>
            <a:r>
              <a:rPr lang="en-US" sz="3792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? </a:t>
            </a:r>
            <a:r>
              <a:rPr lang="en-US" sz="2000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Juan 11:15.</a:t>
            </a:r>
            <a:endParaRPr lang="en-US" sz="3792" dirty="0">
              <a:solidFill>
                <a:srgbClr val="271C1A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8321422" y="3161693"/>
            <a:ext cx="9837327" cy="13303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99"/>
              </a:lnSpc>
              <a:spcBef>
                <a:spcPct val="0"/>
              </a:spcBef>
            </a:pPr>
            <a:r>
              <a:rPr lang="en-US" sz="4415">
                <a:solidFill>
                  <a:srgbClr val="271C1A"/>
                </a:solidFill>
                <a:latin typeface="Bw Modelica 1"/>
                <a:ea typeface="Bw Modelica 1"/>
                <a:cs typeface="Bw Modelica 1"/>
                <a:sym typeface="Bw Modelica 1"/>
              </a:rPr>
              <a:t>ESPERANDO, ESPERANDO, ESPERANDO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15040749" y="8743950"/>
            <a:ext cx="3118000" cy="1028700"/>
            <a:chOff x="0" y="0"/>
            <a:chExt cx="4157333" cy="13716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35247" b="-35247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2000"/>
            </a:blip>
            <a:stretch>
              <a:fillRect t="-9259" b="-9259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>
            <a:off x="0" y="1028700"/>
            <a:ext cx="4378864" cy="847724"/>
            <a:chOff x="0" y="0"/>
            <a:chExt cx="5838486" cy="113029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838407" cy="1130300"/>
            </a:xfrm>
            <a:custGeom>
              <a:avLst/>
              <a:gdLst/>
              <a:ahLst/>
              <a:cxnLst/>
              <a:rect l="l" t="t" r="r" b="b"/>
              <a:pathLst>
                <a:path w="5838407" h="1130300">
                  <a:moveTo>
                    <a:pt x="0" y="0"/>
                  </a:moveTo>
                  <a:lnTo>
                    <a:pt x="5838407" y="0"/>
                  </a:lnTo>
                  <a:lnTo>
                    <a:pt x="5838407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5040749" y="8743950"/>
            <a:ext cx="3118000" cy="1028700"/>
            <a:chOff x="0" y="0"/>
            <a:chExt cx="4157333" cy="13716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35247" b="-35247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625603" y="2386318"/>
            <a:ext cx="11363689" cy="62982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36"/>
              </a:lnSpc>
              <a:spcBef>
                <a:spcPct val="0"/>
              </a:spcBef>
            </a:pPr>
            <a:r>
              <a:rPr lang="en-US" sz="5947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b. ¿</a:t>
            </a:r>
            <a:r>
              <a:rPr lang="en-US" sz="5947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Qué</a:t>
            </a:r>
            <a:r>
              <a:rPr lang="en-US" sz="5947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5947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debemos</a:t>
            </a:r>
            <a:r>
              <a:rPr lang="en-US" sz="5947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5947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comprender</a:t>
            </a:r>
            <a:r>
              <a:rPr lang="en-US" sz="5947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5947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acerca</a:t>
            </a:r>
            <a:r>
              <a:rPr lang="en-US" sz="5947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de la forma </a:t>
            </a:r>
            <a:r>
              <a:rPr lang="en-US" sz="5947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en</a:t>
            </a:r>
            <a:r>
              <a:rPr lang="en-US" sz="5947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que </a:t>
            </a:r>
            <a:r>
              <a:rPr lang="en-US" sz="5947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el</a:t>
            </a:r>
            <a:r>
              <a:rPr lang="en-US" sz="5947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Gran </a:t>
            </a:r>
            <a:r>
              <a:rPr lang="en-US" sz="5947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Sanador</a:t>
            </a:r>
            <a:r>
              <a:rPr lang="en-US" sz="5947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5947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permitió</a:t>
            </a:r>
            <a:r>
              <a:rPr lang="en-US" sz="5947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que Lázaro, </a:t>
            </a:r>
            <a:r>
              <a:rPr lang="en-US" sz="5947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su</a:t>
            </a:r>
            <a:r>
              <a:rPr lang="en-US" sz="5947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amigo, </a:t>
            </a:r>
            <a:r>
              <a:rPr lang="en-US" sz="5947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estuviera</a:t>
            </a:r>
            <a:r>
              <a:rPr lang="en-US" sz="5947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tan </a:t>
            </a:r>
            <a:r>
              <a:rPr lang="en-US" sz="5947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enfermo</a:t>
            </a:r>
            <a:r>
              <a:rPr lang="en-US" sz="5947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y de </a:t>
            </a:r>
            <a:r>
              <a:rPr lang="en-US" sz="5947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hecho</a:t>
            </a:r>
            <a:r>
              <a:rPr lang="en-US" sz="5947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5947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muriera</a:t>
            </a:r>
            <a:r>
              <a:rPr lang="en-US" sz="5947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? </a:t>
            </a:r>
            <a:br>
              <a:rPr lang="en-US" sz="5947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</a:br>
            <a:r>
              <a:rPr lang="en-US" sz="3600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1 </a:t>
            </a:r>
            <a:r>
              <a:rPr lang="en-US" sz="3600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Corintios</a:t>
            </a:r>
            <a:r>
              <a:rPr lang="en-US" sz="3600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15:17–19; Salmos 18:28.</a:t>
            </a:r>
            <a:endParaRPr lang="en-US" sz="5947" dirty="0">
              <a:solidFill>
                <a:srgbClr val="302924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50800" y="1157300"/>
            <a:ext cx="4328064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EFEFE"/>
                </a:solidFill>
                <a:latin typeface="Bw Modelica 1"/>
                <a:ea typeface="Bw Modelica 1"/>
                <a:cs typeface="Bw Modelica 1"/>
                <a:sym typeface="Bw Modelica 1"/>
              </a:rPr>
              <a:t>MIERCOLES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032445" y="0"/>
            <a:ext cx="8255555" cy="10287000"/>
          </a:xfrm>
          <a:custGeom>
            <a:avLst/>
            <a:gdLst/>
            <a:ahLst/>
            <a:cxnLst/>
            <a:rect l="l" t="t" r="r" b="b"/>
            <a:pathLst>
              <a:path w="8255555" h="10287000">
                <a:moveTo>
                  <a:pt x="0" y="0"/>
                </a:moveTo>
                <a:lnTo>
                  <a:pt x="8255555" y="0"/>
                </a:lnTo>
                <a:lnTo>
                  <a:pt x="8255555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3455" r="-43455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>
            <a:off x="0" y="1295400"/>
            <a:ext cx="3954448" cy="847724"/>
            <a:chOff x="0" y="0"/>
            <a:chExt cx="5272597" cy="113029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272659" cy="1130300"/>
            </a:xfrm>
            <a:custGeom>
              <a:avLst/>
              <a:gdLst/>
              <a:ahLst/>
              <a:cxnLst/>
              <a:rect l="l" t="t" r="r" b="b"/>
              <a:pathLst>
                <a:path w="5272659" h="1130300">
                  <a:moveTo>
                    <a:pt x="0" y="0"/>
                  </a:moveTo>
                  <a:lnTo>
                    <a:pt x="5272659" y="0"/>
                  </a:lnTo>
                  <a:lnTo>
                    <a:pt x="5272659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302924"/>
            </a:solid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50800" y="1424000"/>
            <a:ext cx="3852848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FFFFF"/>
                </a:solidFill>
                <a:latin typeface="Bw Modelica 1"/>
                <a:ea typeface="Bw Modelica 1"/>
                <a:cs typeface="Bw Modelica 1"/>
                <a:sym typeface="Bw Modelica 1"/>
              </a:rPr>
              <a:t>JUEVES</a:t>
            </a:r>
          </a:p>
        </p:txBody>
      </p:sp>
      <p:grpSp>
        <p:nvGrpSpPr>
          <p:cNvPr id="6" name="Group 6"/>
          <p:cNvGrpSpPr/>
          <p:nvPr/>
        </p:nvGrpSpPr>
        <p:grpSpPr>
          <a:xfrm>
            <a:off x="15040749" y="8743950"/>
            <a:ext cx="3118000" cy="1028700"/>
            <a:chOff x="0" y="0"/>
            <a:chExt cx="4157333" cy="13716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35247" b="-35247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9696261" y="0"/>
            <a:ext cx="3600450" cy="10287000"/>
            <a:chOff x="0" y="0"/>
            <a:chExt cx="948267" cy="2709333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948267" cy="2709333"/>
            </a:xfrm>
            <a:custGeom>
              <a:avLst/>
              <a:gdLst/>
              <a:ahLst/>
              <a:cxnLst/>
              <a:rect l="l" t="t" r="r" b="b"/>
              <a:pathLst>
                <a:path w="948267" h="2709333">
                  <a:moveTo>
                    <a:pt x="0" y="0"/>
                  </a:moveTo>
                  <a:lnTo>
                    <a:pt x="948267" y="0"/>
                  </a:lnTo>
                  <a:lnTo>
                    <a:pt x="948267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0"/>
              <a:ext cx="948267" cy="27093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9760112" y="0"/>
            <a:ext cx="3600450" cy="10287000"/>
            <a:chOff x="0" y="0"/>
            <a:chExt cx="948267" cy="2709333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948267" cy="2709333"/>
            </a:xfrm>
            <a:custGeom>
              <a:avLst/>
              <a:gdLst/>
              <a:ahLst/>
              <a:cxnLst/>
              <a:rect l="l" t="t" r="r" b="b"/>
              <a:pathLst>
                <a:path w="948267" h="2709333">
                  <a:moveTo>
                    <a:pt x="0" y="0"/>
                  </a:moveTo>
                  <a:lnTo>
                    <a:pt x="948267" y="0"/>
                  </a:lnTo>
                  <a:lnTo>
                    <a:pt x="948267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0"/>
              <a:ext cx="948267" cy="27093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624972" y="4014829"/>
            <a:ext cx="9407473" cy="41797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68"/>
              </a:lnSpc>
              <a:spcBef>
                <a:spcPct val="0"/>
              </a:spcBef>
            </a:pPr>
            <a:r>
              <a:rPr lang="en-US" sz="4557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a. ¿</a:t>
            </a:r>
            <a:r>
              <a:rPr lang="en-US" sz="4557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Qué</a:t>
            </a:r>
            <a:r>
              <a:rPr lang="en-US" sz="4557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557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debemos</a:t>
            </a:r>
            <a:r>
              <a:rPr lang="en-US" sz="4557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557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considerar</a:t>
            </a:r>
            <a:r>
              <a:rPr lang="en-US" sz="4557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557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siempre</a:t>
            </a:r>
            <a:r>
              <a:rPr lang="en-US" sz="4557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557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en</a:t>
            </a:r>
            <a:r>
              <a:rPr lang="en-US" sz="4557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557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relación</a:t>
            </a:r>
            <a:r>
              <a:rPr lang="en-US" sz="4557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con la </a:t>
            </a:r>
            <a:r>
              <a:rPr lang="en-US" sz="4557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muerte</a:t>
            </a:r>
            <a:r>
              <a:rPr lang="en-US" sz="4557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de </a:t>
            </a:r>
            <a:r>
              <a:rPr lang="en-US" sz="4557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los</a:t>
            </a:r>
            <a:r>
              <a:rPr lang="en-US" sz="4557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557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siervos</a:t>
            </a:r>
            <a:r>
              <a:rPr lang="en-US" sz="4557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557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fieles</a:t>
            </a:r>
            <a:r>
              <a:rPr lang="en-US" sz="4557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de Dios, </a:t>
            </a:r>
            <a:r>
              <a:rPr lang="en-US" sz="4557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independientemente</a:t>
            </a:r>
            <a:r>
              <a:rPr lang="en-US" sz="4557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de </a:t>
            </a:r>
            <a:r>
              <a:rPr lang="en-US" sz="4557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cómo</a:t>
            </a:r>
            <a:r>
              <a:rPr lang="en-US" sz="4557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se </a:t>
            </a:r>
            <a:r>
              <a:rPr lang="en-US" sz="4557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produzca</a:t>
            </a:r>
            <a:r>
              <a:rPr lang="en-US" sz="4557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? </a:t>
            </a:r>
            <a:r>
              <a:rPr lang="en-US" sz="2800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Salmos 116:15. </a:t>
            </a:r>
            <a:r>
              <a:rPr lang="en-US" sz="2800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Nombra</a:t>
            </a:r>
            <a:r>
              <a:rPr lang="en-US" sz="2800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un </a:t>
            </a:r>
            <a:r>
              <a:rPr lang="en-US" sz="2800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ejemplo</a:t>
            </a:r>
            <a:r>
              <a:rPr lang="en-US" sz="2800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.</a:t>
            </a:r>
            <a:endParaRPr lang="en-US" sz="4557" dirty="0">
              <a:solidFill>
                <a:srgbClr val="302924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4398590" y="1424000"/>
            <a:ext cx="12570277" cy="6381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54"/>
              </a:lnSpc>
              <a:spcBef>
                <a:spcPct val="0"/>
              </a:spcBef>
            </a:pPr>
            <a:r>
              <a:rPr lang="en-US" sz="4211">
                <a:solidFill>
                  <a:srgbClr val="302924"/>
                </a:solidFill>
                <a:latin typeface="Bw Modelica 1"/>
                <a:ea typeface="Bw Modelica 1"/>
                <a:cs typeface="Bw Modelica 1"/>
                <a:sym typeface="Bw Modelica 1"/>
              </a:rPr>
              <a:t>NO SIEMPRE ES COMO ESPERAMOS…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1999"/>
            </a:blip>
            <a:stretch>
              <a:fillRect t="-9148" b="-9148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>
            <a:off x="0" y="1295400"/>
            <a:ext cx="3954448" cy="847724"/>
            <a:chOff x="0" y="0"/>
            <a:chExt cx="5272597" cy="113029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272659" cy="1130300"/>
            </a:xfrm>
            <a:custGeom>
              <a:avLst/>
              <a:gdLst/>
              <a:ahLst/>
              <a:cxnLst/>
              <a:rect l="l" t="t" r="r" b="b"/>
              <a:pathLst>
                <a:path w="5272659" h="1130300">
                  <a:moveTo>
                    <a:pt x="0" y="0"/>
                  </a:moveTo>
                  <a:lnTo>
                    <a:pt x="5272659" y="0"/>
                  </a:lnTo>
                  <a:lnTo>
                    <a:pt x="5272659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302924"/>
            </a:solid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50800" y="1424000"/>
            <a:ext cx="3852848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FFFFF"/>
                </a:solidFill>
                <a:latin typeface="Bw Modelica 1"/>
                <a:ea typeface="Bw Modelica 1"/>
                <a:cs typeface="Bw Modelica 1"/>
                <a:sym typeface="Bw Modelica 1"/>
              </a:rPr>
              <a:t>JUEVES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470164" y="5143500"/>
            <a:ext cx="15347672" cy="33146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93"/>
              </a:lnSpc>
              <a:spcBef>
                <a:spcPct val="0"/>
              </a:spcBef>
            </a:pPr>
            <a:r>
              <a:rPr lang="en-US" sz="5494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b. ¿</a:t>
            </a:r>
            <a:r>
              <a:rPr lang="en-US" sz="5494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Qué</a:t>
            </a:r>
            <a:r>
              <a:rPr lang="en-US" sz="5494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5494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acontecimientos</a:t>
            </a:r>
            <a:r>
              <a:rPr lang="en-US" sz="5494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5494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tuvieron</a:t>
            </a:r>
            <a:r>
              <a:rPr lang="en-US" sz="5494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5494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lugar</a:t>
            </a:r>
            <a:r>
              <a:rPr lang="en-US" sz="5494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5494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en</a:t>
            </a:r>
            <a:r>
              <a:rPr lang="en-US" sz="5494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Betania antes de la </a:t>
            </a:r>
            <a:r>
              <a:rPr lang="en-US" sz="5494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llegada</a:t>
            </a:r>
            <a:r>
              <a:rPr lang="en-US" sz="5494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de Jesús, y </a:t>
            </a:r>
            <a:r>
              <a:rPr lang="en-US" sz="5494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quiénes</a:t>
            </a:r>
            <a:r>
              <a:rPr lang="en-US" sz="5494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5494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más</a:t>
            </a:r>
            <a:r>
              <a:rPr lang="en-US" sz="5494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5494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estaban</a:t>
            </a:r>
            <a:r>
              <a:rPr lang="en-US" sz="5494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5494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allí</a:t>
            </a:r>
            <a:r>
              <a:rPr lang="en-US" sz="5494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5494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cuando</a:t>
            </a:r>
            <a:r>
              <a:rPr lang="en-US" sz="5494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5494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Él</a:t>
            </a:r>
            <a:r>
              <a:rPr lang="en-US" sz="5494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5494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llegó</a:t>
            </a:r>
            <a:r>
              <a:rPr lang="en-US" sz="5494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? </a:t>
            </a:r>
            <a:r>
              <a:rPr lang="en-US" sz="3200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Juan 11:17–19.</a:t>
            </a:r>
            <a:endParaRPr lang="en-US" sz="5494" dirty="0">
              <a:solidFill>
                <a:srgbClr val="271C1A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  <p:grpSp>
        <p:nvGrpSpPr>
          <p:cNvPr id="7" name="Group 7"/>
          <p:cNvGrpSpPr/>
          <p:nvPr/>
        </p:nvGrpSpPr>
        <p:grpSpPr>
          <a:xfrm>
            <a:off x="15093303" y="8862778"/>
            <a:ext cx="2790780" cy="791044"/>
            <a:chOff x="0" y="0"/>
            <a:chExt cx="3721040" cy="1054725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3721100" cy="1054735"/>
            </a:xfrm>
            <a:custGeom>
              <a:avLst/>
              <a:gdLst/>
              <a:ahLst/>
              <a:cxnLst/>
              <a:rect l="l" t="t" r="r" b="b"/>
              <a:pathLst>
                <a:path w="3721100" h="1054735">
                  <a:moveTo>
                    <a:pt x="0" y="0"/>
                  </a:moveTo>
                  <a:lnTo>
                    <a:pt x="3721100" y="0"/>
                  </a:lnTo>
                  <a:lnTo>
                    <a:pt x="3721100" y="1054735"/>
                  </a:lnTo>
                  <a:lnTo>
                    <a:pt x="0" y="10547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49223" r="1" b="-49222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5074253" y="8862778"/>
            <a:ext cx="2790780" cy="791044"/>
            <a:chOff x="0" y="0"/>
            <a:chExt cx="3721040" cy="105472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721100" cy="1054735"/>
            </a:xfrm>
            <a:custGeom>
              <a:avLst/>
              <a:gdLst/>
              <a:ahLst/>
              <a:cxnLst/>
              <a:rect l="l" t="t" r="r" b="b"/>
              <a:pathLst>
                <a:path w="3721100" h="1054735">
                  <a:moveTo>
                    <a:pt x="0" y="0"/>
                  </a:moveTo>
                  <a:lnTo>
                    <a:pt x="3721100" y="0"/>
                  </a:lnTo>
                  <a:lnTo>
                    <a:pt x="3721100" y="1054735"/>
                  </a:lnTo>
                  <a:lnTo>
                    <a:pt x="0" y="10547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49223" r="1" b="-49222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4" name="Freeform 4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0999"/>
            </a:blip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5" name="TextBox 5"/>
          <p:cNvSpPr txBox="1"/>
          <p:nvPr/>
        </p:nvSpPr>
        <p:spPr>
          <a:xfrm>
            <a:off x="3257769" y="3483421"/>
            <a:ext cx="11772462" cy="21481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235"/>
              </a:lnSpc>
            </a:pPr>
            <a:r>
              <a:rPr lang="en-US" sz="1231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MISIONEROS 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5393266" y="2668249"/>
            <a:ext cx="7501468" cy="12317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807"/>
              </a:lnSpc>
            </a:pPr>
            <a:r>
              <a:rPr lang="en-US" sz="7005" spc="2865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MINUTOS</a:t>
            </a:r>
          </a:p>
        </p:txBody>
      </p:sp>
    </p:spTree>
  </p:cSld>
  <p:clrMapOvr>
    <a:masterClrMapping/>
  </p:clrMapOvr>
  <p:transition spd="slow">
    <p:push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685" r="-1685" b="-22512"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3" name="TextBox 3"/>
          <p:cNvSpPr txBox="1"/>
          <p:nvPr/>
        </p:nvSpPr>
        <p:spPr>
          <a:xfrm>
            <a:off x="1702000" y="4285905"/>
            <a:ext cx="6284378" cy="4552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779"/>
              </a:lnSpc>
              <a:spcBef>
                <a:spcPct val="0"/>
              </a:spcBef>
            </a:pPr>
            <a:r>
              <a:rPr lang="en-US" sz="2699">
                <a:solidFill>
                  <a:srgbClr val="000000"/>
                </a:solidFill>
                <a:latin typeface="Trocchi"/>
                <a:ea typeface="Trocchi"/>
                <a:cs typeface="Trocchi"/>
                <a:sym typeface="Trocchi"/>
              </a:rPr>
              <a:t>Sigue Nuestro Canal de Whatsapp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376439" y="4802187"/>
            <a:ext cx="8935502" cy="6959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739"/>
              </a:lnSpc>
              <a:spcBef>
                <a:spcPct val="0"/>
              </a:spcBef>
            </a:pPr>
            <a:r>
              <a:rPr lang="en-US" sz="4099">
                <a:solidFill>
                  <a:srgbClr val="000000"/>
                </a:solidFill>
                <a:latin typeface="Bw Modelica 1"/>
                <a:ea typeface="Bw Modelica 1"/>
                <a:cs typeface="Bw Modelica 1"/>
                <a:sym typeface="Bw Modelica 1"/>
              </a:rPr>
              <a:t>ESCUELA SABATICA ASDMR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BC65635E-38DE-49FB-DC08-0E80170A62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45" b="24815"/>
          <a:stretch>
            <a:fillRect/>
          </a:stretch>
        </p:blipFill>
        <p:spPr>
          <a:xfrm>
            <a:off x="2895600" y="5559080"/>
            <a:ext cx="3528676" cy="38103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25268"/>
            <a:ext cx="18288000" cy="4102922"/>
          </a:xfrm>
          <a:custGeom>
            <a:avLst/>
            <a:gdLst/>
            <a:ahLst/>
            <a:cxnLst/>
            <a:rect l="l" t="t" r="r" b="b"/>
            <a:pathLst>
              <a:path w="18288000" h="4102922">
                <a:moveTo>
                  <a:pt x="0" y="0"/>
                </a:moveTo>
                <a:lnTo>
                  <a:pt x="18288000" y="0"/>
                </a:lnTo>
                <a:lnTo>
                  <a:pt x="18288000" y="4102922"/>
                </a:lnTo>
                <a:lnTo>
                  <a:pt x="0" y="410292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8623" b="-98623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>
            <a:off x="0" y="0"/>
            <a:ext cx="18288000" cy="4110025"/>
            <a:chOff x="0" y="0"/>
            <a:chExt cx="24383999" cy="54800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4384000" cy="5480067"/>
            </a:xfrm>
            <a:custGeom>
              <a:avLst/>
              <a:gdLst/>
              <a:ahLst/>
              <a:cxnLst/>
              <a:rect l="l" t="t" r="r" b="b"/>
              <a:pathLst>
                <a:path w="24384000" h="5480067">
                  <a:moveTo>
                    <a:pt x="0" y="0"/>
                  </a:moveTo>
                  <a:lnTo>
                    <a:pt x="24384000" y="0"/>
                  </a:lnTo>
                  <a:lnTo>
                    <a:pt x="24384000" y="5480067"/>
                  </a:lnTo>
                  <a:lnTo>
                    <a:pt x="0" y="5480067"/>
                  </a:lnTo>
                  <a:close/>
                </a:path>
              </a:pathLst>
            </a:custGeom>
            <a:solidFill>
              <a:srgbClr val="000000">
                <a:alpha val="70980"/>
              </a:srgbClr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671318" y="5786294"/>
            <a:ext cx="16945363" cy="47625"/>
            <a:chOff x="0" y="0"/>
            <a:chExt cx="22593817" cy="63500"/>
          </a:xfrm>
        </p:grpSpPr>
        <p:sp>
          <p:nvSpPr>
            <p:cNvPr id="6" name="Freeform 6"/>
            <p:cNvSpPr/>
            <p:nvPr/>
          </p:nvSpPr>
          <p:spPr>
            <a:xfrm>
              <a:off x="31750" y="0"/>
              <a:ext cx="22530308" cy="63500"/>
            </a:xfrm>
            <a:custGeom>
              <a:avLst/>
              <a:gdLst/>
              <a:ahLst/>
              <a:cxnLst/>
              <a:rect l="l" t="t" r="r" b="b"/>
              <a:pathLst>
                <a:path w="22530308" h="63500">
                  <a:moveTo>
                    <a:pt x="0" y="0"/>
                  </a:moveTo>
                  <a:lnTo>
                    <a:pt x="22530308" y="0"/>
                  </a:lnTo>
                  <a:lnTo>
                    <a:pt x="22530308" y="63500"/>
                  </a:lnTo>
                  <a:lnTo>
                    <a:pt x="0" y="635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7" name="Group 7"/>
          <p:cNvGrpSpPr/>
          <p:nvPr/>
        </p:nvGrpSpPr>
        <p:grpSpPr>
          <a:xfrm rot="-5400000">
            <a:off x="1952635" y="5762482"/>
            <a:ext cx="540500" cy="47625"/>
            <a:chOff x="0" y="0"/>
            <a:chExt cx="720667" cy="63500"/>
          </a:xfrm>
        </p:grpSpPr>
        <p:sp>
          <p:nvSpPr>
            <p:cNvPr id="8" name="Freeform 8"/>
            <p:cNvSpPr/>
            <p:nvPr/>
          </p:nvSpPr>
          <p:spPr>
            <a:xfrm>
              <a:off x="31750" y="0"/>
              <a:ext cx="657225" cy="63500"/>
            </a:xfrm>
            <a:custGeom>
              <a:avLst/>
              <a:gdLst/>
              <a:ahLst/>
              <a:cxnLst/>
              <a:rect l="l" t="t" r="r" b="b"/>
              <a:pathLst>
                <a:path w="657225" h="63500">
                  <a:moveTo>
                    <a:pt x="0" y="0"/>
                  </a:moveTo>
                  <a:lnTo>
                    <a:pt x="657225" y="0"/>
                  </a:lnTo>
                  <a:lnTo>
                    <a:pt x="657225" y="63500"/>
                  </a:lnTo>
                  <a:lnTo>
                    <a:pt x="0" y="635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9" name="Group 9"/>
          <p:cNvGrpSpPr/>
          <p:nvPr/>
        </p:nvGrpSpPr>
        <p:grpSpPr>
          <a:xfrm rot="-5400000">
            <a:off x="5318018" y="5762482"/>
            <a:ext cx="540500" cy="47625"/>
            <a:chOff x="0" y="0"/>
            <a:chExt cx="720667" cy="63500"/>
          </a:xfrm>
        </p:grpSpPr>
        <p:sp>
          <p:nvSpPr>
            <p:cNvPr id="10" name="Freeform 10"/>
            <p:cNvSpPr/>
            <p:nvPr/>
          </p:nvSpPr>
          <p:spPr>
            <a:xfrm>
              <a:off x="31750" y="0"/>
              <a:ext cx="657225" cy="63500"/>
            </a:xfrm>
            <a:custGeom>
              <a:avLst/>
              <a:gdLst/>
              <a:ahLst/>
              <a:cxnLst/>
              <a:rect l="l" t="t" r="r" b="b"/>
              <a:pathLst>
                <a:path w="657225" h="63500">
                  <a:moveTo>
                    <a:pt x="0" y="0"/>
                  </a:moveTo>
                  <a:lnTo>
                    <a:pt x="657225" y="0"/>
                  </a:lnTo>
                  <a:lnTo>
                    <a:pt x="657225" y="63500"/>
                  </a:lnTo>
                  <a:lnTo>
                    <a:pt x="0" y="635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11" name="Group 11"/>
          <p:cNvGrpSpPr/>
          <p:nvPr/>
        </p:nvGrpSpPr>
        <p:grpSpPr>
          <a:xfrm rot="-5400000">
            <a:off x="8718738" y="5762482"/>
            <a:ext cx="540500" cy="47625"/>
            <a:chOff x="0" y="0"/>
            <a:chExt cx="720667" cy="63500"/>
          </a:xfrm>
        </p:grpSpPr>
        <p:sp>
          <p:nvSpPr>
            <p:cNvPr id="12" name="Freeform 12"/>
            <p:cNvSpPr/>
            <p:nvPr/>
          </p:nvSpPr>
          <p:spPr>
            <a:xfrm>
              <a:off x="31750" y="0"/>
              <a:ext cx="657225" cy="63500"/>
            </a:xfrm>
            <a:custGeom>
              <a:avLst/>
              <a:gdLst/>
              <a:ahLst/>
              <a:cxnLst/>
              <a:rect l="l" t="t" r="r" b="b"/>
              <a:pathLst>
                <a:path w="657225" h="63500">
                  <a:moveTo>
                    <a:pt x="0" y="0"/>
                  </a:moveTo>
                  <a:lnTo>
                    <a:pt x="657225" y="0"/>
                  </a:lnTo>
                  <a:lnTo>
                    <a:pt x="657225" y="63500"/>
                  </a:lnTo>
                  <a:lnTo>
                    <a:pt x="0" y="635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13" name="Group 13"/>
          <p:cNvGrpSpPr/>
          <p:nvPr/>
        </p:nvGrpSpPr>
        <p:grpSpPr>
          <a:xfrm rot="-5400000">
            <a:off x="12016860" y="5762482"/>
            <a:ext cx="540500" cy="47625"/>
            <a:chOff x="0" y="0"/>
            <a:chExt cx="720667" cy="63500"/>
          </a:xfrm>
        </p:grpSpPr>
        <p:sp>
          <p:nvSpPr>
            <p:cNvPr id="14" name="Freeform 14"/>
            <p:cNvSpPr/>
            <p:nvPr/>
          </p:nvSpPr>
          <p:spPr>
            <a:xfrm>
              <a:off x="31750" y="0"/>
              <a:ext cx="657225" cy="63500"/>
            </a:xfrm>
            <a:custGeom>
              <a:avLst/>
              <a:gdLst/>
              <a:ahLst/>
              <a:cxnLst/>
              <a:rect l="l" t="t" r="r" b="b"/>
              <a:pathLst>
                <a:path w="657225" h="63500">
                  <a:moveTo>
                    <a:pt x="0" y="0"/>
                  </a:moveTo>
                  <a:lnTo>
                    <a:pt x="657225" y="0"/>
                  </a:lnTo>
                  <a:lnTo>
                    <a:pt x="657225" y="63500"/>
                  </a:lnTo>
                  <a:lnTo>
                    <a:pt x="0" y="635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15" name="Group 15"/>
          <p:cNvGrpSpPr/>
          <p:nvPr/>
        </p:nvGrpSpPr>
        <p:grpSpPr>
          <a:xfrm rot="-5400000">
            <a:off x="15484840" y="5762482"/>
            <a:ext cx="540500" cy="47625"/>
            <a:chOff x="0" y="0"/>
            <a:chExt cx="720667" cy="63500"/>
          </a:xfrm>
        </p:grpSpPr>
        <p:sp>
          <p:nvSpPr>
            <p:cNvPr id="16" name="Freeform 16"/>
            <p:cNvSpPr/>
            <p:nvPr/>
          </p:nvSpPr>
          <p:spPr>
            <a:xfrm>
              <a:off x="31750" y="0"/>
              <a:ext cx="657225" cy="63500"/>
            </a:xfrm>
            <a:custGeom>
              <a:avLst/>
              <a:gdLst/>
              <a:ahLst/>
              <a:cxnLst/>
              <a:rect l="l" t="t" r="r" b="b"/>
              <a:pathLst>
                <a:path w="657225" h="63500">
                  <a:moveTo>
                    <a:pt x="0" y="0"/>
                  </a:moveTo>
                  <a:lnTo>
                    <a:pt x="657225" y="0"/>
                  </a:lnTo>
                  <a:lnTo>
                    <a:pt x="657225" y="63500"/>
                  </a:lnTo>
                  <a:lnTo>
                    <a:pt x="0" y="635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666556" y="6342295"/>
            <a:ext cx="3162360" cy="3162360"/>
            <a:chOff x="0" y="0"/>
            <a:chExt cx="4216480" cy="421648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4216527" cy="4216527"/>
            </a:xfrm>
            <a:custGeom>
              <a:avLst/>
              <a:gdLst/>
              <a:ahLst/>
              <a:cxnLst/>
              <a:rect l="l" t="t" r="r" b="b"/>
              <a:pathLst>
                <a:path w="4216527" h="4216527">
                  <a:moveTo>
                    <a:pt x="0" y="0"/>
                  </a:moveTo>
                  <a:lnTo>
                    <a:pt x="3252470" y="0"/>
                  </a:lnTo>
                  <a:cubicBezTo>
                    <a:pt x="3784219" y="0"/>
                    <a:pt x="4216527" y="432308"/>
                    <a:pt x="4216527" y="964057"/>
                  </a:cubicBezTo>
                  <a:lnTo>
                    <a:pt x="4216527" y="4216527"/>
                  </a:lnTo>
                  <a:lnTo>
                    <a:pt x="0" y="42165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25187" r="-25187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11215868" y="6342295"/>
            <a:ext cx="3162360" cy="3162360"/>
            <a:chOff x="0" y="0"/>
            <a:chExt cx="4216480" cy="421648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4216527" cy="4216527"/>
            </a:xfrm>
            <a:custGeom>
              <a:avLst/>
              <a:gdLst/>
              <a:ahLst/>
              <a:cxnLst/>
              <a:rect l="l" t="t" r="r" b="b"/>
              <a:pathLst>
                <a:path w="4216527" h="4216527">
                  <a:moveTo>
                    <a:pt x="0" y="0"/>
                  </a:moveTo>
                  <a:lnTo>
                    <a:pt x="3252470" y="0"/>
                  </a:lnTo>
                  <a:cubicBezTo>
                    <a:pt x="3784219" y="0"/>
                    <a:pt x="4216527" y="432308"/>
                    <a:pt x="4216527" y="964057"/>
                  </a:cubicBezTo>
                  <a:lnTo>
                    <a:pt x="4216527" y="4216527"/>
                  </a:lnTo>
                  <a:lnTo>
                    <a:pt x="0" y="42165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16666" r="-16666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7700866" y="6342295"/>
            <a:ext cx="3162360" cy="3162360"/>
            <a:chOff x="0" y="0"/>
            <a:chExt cx="4216480" cy="421648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4216527" cy="4216527"/>
            </a:xfrm>
            <a:custGeom>
              <a:avLst/>
              <a:gdLst/>
              <a:ahLst/>
              <a:cxnLst/>
              <a:rect l="l" t="t" r="r" b="b"/>
              <a:pathLst>
                <a:path w="4216527" h="4216527">
                  <a:moveTo>
                    <a:pt x="0" y="0"/>
                  </a:moveTo>
                  <a:lnTo>
                    <a:pt x="3252470" y="0"/>
                  </a:lnTo>
                  <a:cubicBezTo>
                    <a:pt x="3784219" y="0"/>
                    <a:pt x="4216527" y="432308"/>
                    <a:pt x="4216527" y="964057"/>
                  </a:cubicBezTo>
                  <a:lnTo>
                    <a:pt x="4216527" y="4216527"/>
                  </a:lnTo>
                  <a:lnTo>
                    <a:pt x="0" y="42165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40830" r="-9169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14638401" y="6342295"/>
            <a:ext cx="3162360" cy="3162360"/>
            <a:chOff x="0" y="0"/>
            <a:chExt cx="4216480" cy="421648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4216527" cy="4216527"/>
            </a:xfrm>
            <a:custGeom>
              <a:avLst/>
              <a:gdLst/>
              <a:ahLst/>
              <a:cxnLst/>
              <a:rect l="l" t="t" r="r" b="b"/>
              <a:pathLst>
                <a:path w="4216527" h="4216527">
                  <a:moveTo>
                    <a:pt x="0" y="0"/>
                  </a:moveTo>
                  <a:lnTo>
                    <a:pt x="3252470" y="0"/>
                  </a:lnTo>
                  <a:cubicBezTo>
                    <a:pt x="3784219" y="0"/>
                    <a:pt x="4216527" y="432308"/>
                    <a:pt x="4216527" y="964057"/>
                  </a:cubicBezTo>
                  <a:lnTo>
                    <a:pt x="4216527" y="4216527"/>
                  </a:lnTo>
                  <a:lnTo>
                    <a:pt x="0" y="42165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-8195" r="-8195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4143626" y="6342295"/>
            <a:ext cx="3162360" cy="3162360"/>
            <a:chOff x="0" y="0"/>
            <a:chExt cx="4216480" cy="4216480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4216527" cy="4216527"/>
            </a:xfrm>
            <a:custGeom>
              <a:avLst/>
              <a:gdLst/>
              <a:ahLst/>
              <a:cxnLst/>
              <a:rect l="l" t="t" r="r" b="b"/>
              <a:pathLst>
                <a:path w="4216527" h="4216527">
                  <a:moveTo>
                    <a:pt x="0" y="0"/>
                  </a:moveTo>
                  <a:lnTo>
                    <a:pt x="3252470" y="0"/>
                  </a:lnTo>
                  <a:cubicBezTo>
                    <a:pt x="3784219" y="0"/>
                    <a:pt x="4216527" y="432308"/>
                    <a:pt x="4216527" y="964057"/>
                  </a:cubicBezTo>
                  <a:lnTo>
                    <a:pt x="4216527" y="4216527"/>
                  </a:lnTo>
                  <a:lnTo>
                    <a:pt x="0" y="42165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-42915" r="-42915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27" name="TextBox 27"/>
          <p:cNvSpPr txBox="1"/>
          <p:nvPr/>
        </p:nvSpPr>
        <p:spPr>
          <a:xfrm>
            <a:off x="4370208" y="424129"/>
            <a:ext cx="9547584" cy="17316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730"/>
              </a:lnSpc>
            </a:pPr>
            <a:r>
              <a:rPr lang="en-US" sz="7275" b="1">
                <a:solidFill>
                  <a:srgbClr val="FFFFFF"/>
                </a:solidFill>
                <a:latin typeface="Rubik Semi-Bold"/>
                <a:ea typeface="Rubik Semi-Bold"/>
                <a:cs typeface="Rubik Semi-Bold"/>
                <a:sym typeface="Rubik Semi-Bold"/>
              </a:rPr>
              <a:t>LECCIÓN DE REPASO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490352" y="4791142"/>
            <a:ext cx="3653274" cy="3523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02"/>
              </a:lnSpc>
            </a:pPr>
            <a:r>
              <a:rPr lang="en-US" sz="2252" b="1">
                <a:solidFill>
                  <a:srgbClr val="271C1A"/>
                </a:solidFill>
                <a:latin typeface="Rubik Bold"/>
                <a:ea typeface="Rubik Bold"/>
                <a:cs typeface="Rubik Bold"/>
                <a:sym typeface="Rubik Bold"/>
              </a:rPr>
              <a:t> EL LADRÓN Y EL PASTOR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1080406" y="3775036"/>
            <a:ext cx="2476050" cy="371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99"/>
              </a:lnSpc>
            </a:pPr>
            <a:r>
              <a:rPr lang="en-US" sz="2499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rPr>
              <a:t>DOMINGO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14192524" y="4619646"/>
            <a:ext cx="3077508" cy="6953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07"/>
              </a:lnSpc>
            </a:pPr>
            <a:r>
              <a:rPr lang="en-US" sz="2256" b="1">
                <a:solidFill>
                  <a:srgbClr val="271C1A"/>
                </a:solidFill>
                <a:latin typeface="Rubik Semi-Bold"/>
                <a:ea typeface="Rubik Semi-Bold"/>
                <a:cs typeface="Rubik Semi-Bold"/>
                <a:sym typeface="Rubik Semi-Bold"/>
              </a:rPr>
              <a:t>LA GARANTÍA DE LA SALVACIÓN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10651376" y="4725520"/>
            <a:ext cx="3108894" cy="3333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54"/>
              </a:lnSpc>
            </a:pPr>
            <a:r>
              <a:rPr lang="en-US" sz="2129" b="1">
                <a:solidFill>
                  <a:srgbClr val="271C1A"/>
                </a:solidFill>
                <a:latin typeface="Rubik Semi-Bold"/>
                <a:ea typeface="Rubik Semi-Bold"/>
                <a:cs typeface="Rubik Semi-Bold"/>
                <a:sym typeface="Rubik Semi-Bold"/>
              </a:rPr>
              <a:t>PODER DIVINO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7278974" y="4554058"/>
            <a:ext cx="3372402" cy="676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82"/>
              </a:lnSpc>
            </a:pPr>
            <a:r>
              <a:rPr lang="en-US" sz="2235" b="1">
                <a:solidFill>
                  <a:srgbClr val="271C1A"/>
                </a:solidFill>
                <a:latin typeface="Rubik Bold"/>
                <a:ea typeface="Rubik Bold"/>
                <a:cs typeface="Rubik Bold"/>
                <a:sym typeface="Rubik Bold"/>
              </a:rPr>
              <a:t> EL TÍPICO BUEN PASTOR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3986271" y="4619646"/>
            <a:ext cx="3251621" cy="7333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19"/>
              </a:lnSpc>
            </a:pPr>
            <a:r>
              <a:rPr lang="en-US" sz="2431" b="1">
                <a:solidFill>
                  <a:srgbClr val="271C1A"/>
                </a:solidFill>
                <a:latin typeface="Rubik Bold"/>
                <a:ea typeface="Rubik Bold"/>
                <a:cs typeface="Rubik Bold"/>
                <a:sym typeface="Rubik Bold"/>
              </a:rPr>
              <a:t>LA PUERTA DEL REDIL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4185864" y="3775036"/>
            <a:ext cx="2490362" cy="371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99"/>
              </a:lnSpc>
            </a:pPr>
            <a:r>
              <a:rPr lang="en-US" sz="2499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rPr>
              <a:t>LUNES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7666825" y="3775036"/>
            <a:ext cx="2476050" cy="371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99"/>
              </a:lnSpc>
            </a:pPr>
            <a:r>
              <a:rPr lang="en-US" sz="2499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rPr>
              <a:t>MARTES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11072898" y="3775036"/>
            <a:ext cx="2476050" cy="371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99"/>
              </a:lnSpc>
            </a:pPr>
            <a:r>
              <a:rPr lang="en-US" sz="2499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rPr>
              <a:t>MIERCOLES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14378229" y="3775036"/>
            <a:ext cx="2476050" cy="371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99"/>
              </a:lnSpc>
            </a:pPr>
            <a:r>
              <a:rPr lang="en-US" sz="2499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rPr>
              <a:t>JUEVES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0" y="2155786"/>
            <a:ext cx="18288000" cy="762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70"/>
              </a:lnSpc>
            </a:pPr>
            <a:r>
              <a:rPr lang="en-US" sz="4975" b="1">
                <a:solidFill>
                  <a:srgbClr val="FFFFFF"/>
                </a:solidFill>
                <a:latin typeface="Rubik Semi-Bold"/>
                <a:ea typeface="Rubik Semi-Bold"/>
                <a:cs typeface="Rubik Semi-Bold"/>
                <a:sym typeface="Rubik Semi-Bold"/>
              </a:rPr>
              <a:t>Jesús, el Buen Pastor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ADC4851E-A18F-9B3D-EBF2-DEDA1872B1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61925"/>
            <a:ext cx="7696200" cy="99768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09AB869E-761B-0E26-4EC9-36125C4E9DEF}"/>
              </a:ext>
            </a:extLst>
          </p:cNvPr>
          <p:cNvSpPr txBox="1"/>
          <p:nvPr/>
        </p:nvSpPr>
        <p:spPr>
          <a:xfrm>
            <a:off x="8578645" y="1106806"/>
            <a:ext cx="9144000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CO" sz="6600" b="1" dirty="0"/>
              <a:t>Escuela Sabática 2025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03E0FFB7-D4B1-1198-B059-C324486CDB37}"/>
              </a:ext>
            </a:extLst>
          </p:cNvPr>
          <p:cNvSpPr txBox="1"/>
          <p:nvPr/>
        </p:nvSpPr>
        <p:spPr>
          <a:xfrm>
            <a:off x="8524568" y="647700"/>
            <a:ext cx="9144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CO" sz="2400" dirty="0"/>
              <a:t>Lección 3 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6F2E960B-2586-11FC-7998-1D041D5B0030}"/>
              </a:ext>
            </a:extLst>
          </p:cNvPr>
          <p:cNvSpPr txBox="1"/>
          <p:nvPr/>
        </p:nvSpPr>
        <p:spPr>
          <a:xfrm>
            <a:off x="8497529" y="3442321"/>
            <a:ext cx="9144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CO" dirty="0"/>
              <a:t>Descargar PDF en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9F92BC7E-5B94-1A03-6063-4DC9604AA60B}"/>
              </a:ext>
            </a:extLst>
          </p:cNvPr>
          <p:cNvSpPr txBox="1"/>
          <p:nvPr/>
        </p:nvSpPr>
        <p:spPr>
          <a:xfrm>
            <a:off x="8497529" y="3811653"/>
            <a:ext cx="9144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CO" sz="3200" dirty="0"/>
              <a:t>www.reformacolombia.org</a:t>
            </a:r>
          </a:p>
        </p:txBody>
      </p:sp>
      <p:pic>
        <p:nvPicPr>
          <p:cNvPr id="19" name="Imagen 18">
            <a:extLst>
              <a:ext uri="{FF2B5EF4-FFF2-40B4-BE49-F238E27FC236}">
                <a16:creationId xmlns:a16="http://schemas.microsoft.com/office/drawing/2014/main" id="{91DB1215-601C-DFBE-33EE-739C9A661E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45" b="24815"/>
          <a:stretch>
            <a:fillRect/>
          </a:stretch>
        </p:blipFill>
        <p:spPr>
          <a:xfrm>
            <a:off x="10975219" y="5143500"/>
            <a:ext cx="4188619" cy="45230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0" name="CuadroTexto 19">
            <a:extLst>
              <a:ext uri="{FF2B5EF4-FFF2-40B4-BE49-F238E27FC236}">
                <a16:creationId xmlns:a16="http://schemas.microsoft.com/office/drawing/2014/main" id="{6FF1E6F5-0F17-9BA9-9385-7BCD41B619D7}"/>
              </a:ext>
            </a:extLst>
          </p:cNvPr>
          <p:cNvSpPr txBox="1"/>
          <p:nvPr/>
        </p:nvSpPr>
        <p:spPr>
          <a:xfrm>
            <a:off x="8610600" y="9865000"/>
            <a:ext cx="9144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CO" dirty="0"/>
              <a:t>Sigue nuestro canal de WhatsApp de Escuela Sabática</a:t>
            </a:r>
          </a:p>
        </p:txBody>
      </p:sp>
    </p:spTree>
    <p:extLst>
      <p:ext uri="{BB962C8B-B14F-4D97-AF65-F5344CB8AC3E}">
        <p14:creationId xmlns:p14="http://schemas.microsoft.com/office/powerpoint/2010/main" val="962839044"/>
      </p:ext>
    </p:extLst>
  </p:cSld>
  <p:clrMapOvr>
    <a:masterClrMapping/>
  </p:clrMapOvr>
  <p:transition spd="med">
    <p:pull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E87643-B9E5-3A92-5E99-AF48243589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BEBA8185-E332-48D6-684E-51DAE47DC81A}"/>
              </a:ext>
            </a:extLst>
          </p:cNvPr>
          <p:cNvSpPr/>
          <p:nvPr/>
        </p:nvSpPr>
        <p:spPr>
          <a:xfrm>
            <a:off x="0" y="0"/>
            <a:ext cx="18466736" cy="10404562"/>
          </a:xfrm>
          <a:custGeom>
            <a:avLst/>
            <a:gdLst/>
            <a:ahLst/>
            <a:cxnLst/>
            <a:rect l="l" t="t" r="r" b="b"/>
            <a:pathLst>
              <a:path w="18466736" h="10404562">
                <a:moveTo>
                  <a:pt x="0" y="0"/>
                </a:moveTo>
                <a:lnTo>
                  <a:pt x="18466736" y="0"/>
                </a:lnTo>
                <a:lnTo>
                  <a:pt x="18466736" y="10404562"/>
                </a:lnTo>
                <a:lnTo>
                  <a:pt x="0" y="1040456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C91A9F95-5349-3319-13B7-DD40F0494A15}"/>
              </a:ext>
            </a:extLst>
          </p:cNvPr>
          <p:cNvGrpSpPr/>
          <p:nvPr/>
        </p:nvGrpSpPr>
        <p:grpSpPr>
          <a:xfrm rot="-5400000">
            <a:off x="6251712" y="-1863589"/>
            <a:ext cx="5910639" cy="18619137"/>
            <a:chOff x="0" y="0"/>
            <a:chExt cx="1556711" cy="4863667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1E32ED6E-389F-1E60-A72F-10E54E88CED0}"/>
                </a:ext>
              </a:extLst>
            </p:cNvPr>
            <p:cNvSpPr/>
            <p:nvPr/>
          </p:nvSpPr>
          <p:spPr>
            <a:xfrm>
              <a:off x="0" y="0"/>
              <a:ext cx="1556711" cy="4863667"/>
            </a:xfrm>
            <a:custGeom>
              <a:avLst/>
              <a:gdLst/>
              <a:ahLst/>
              <a:cxnLst/>
              <a:rect l="l" t="t" r="r" b="b"/>
              <a:pathLst>
                <a:path w="1556711" h="4863667">
                  <a:moveTo>
                    <a:pt x="0" y="0"/>
                  </a:moveTo>
                  <a:lnTo>
                    <a:pt x="1556711" y="0"/>
                  </a:lnTo>
                  <a:lnTo>
                    <a:pt x="1556711" y="4863667"/>
                  </a:lnTo>
                  <a:lnTo>
                    <a:pt x="0" y="4863667"/>
                  </a:lnTo>
                  <a:close/>
                </a:path>
              </a:pathLst>
            </a:custGeom>
            <a:gradFill rotWithShape="1">
              <a:gsLst>
                <a:gs pos="0">
                  <a:srgbClr val="3F3780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471E99C2-2550-C53C-5700-681121F8E2D8}"/>
                </a:ext>
              </a:extLst>
            </p:cNvPr>
            <p:cNvSpPr txBox="1"/>
            <p:nvPr/>
          </p:nvSpPr>
          <p:spPr>
            <a:xfrm>
              <a:off x="0" y="0"/>
              <a:ext cx="1556711" cy="48636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6" name="Group 6">
            <a:extLst>
              <a:ext uri="{FF2B5EF4-FFF2-40B4-BE49-F238E27FC236}">
                <a16:creationId xmlns:a16="http://schemas.microsoft.com/office/drawing/2014/main" id="{6AF73A39-194B-6B97-E9CD-AD5D36F1E92C}"/>
              </a:ext>
            </a:extLst>
          </p:cNvPr>
          <p:cNvGrpSpPr/>
          <p:nvPr/>
        </p:nvGrpSpPr>
        <p:grpSpPr>
          <a:xfrm>
            <a:off x="0" y="817589"/>
            <a:ext cx="4733917" cy="847724"/>
            <a:chOff x="0" y="0"/>
            <a:chExt cx="6311889" cy="1130299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DF5707CE-8E36-C548-26ED-0EAAC110BD62}"/>
                </a:ext>
              </a:extLst>
            </p:cNvPr>
            <p:cNvSpPr/>
            <p:nvPr/>
          </p:nvSpPr>
          <p:spPr>
            <a:xfrm>
              <a:off x="0" y="0"/>
              <a:ext cx="6311900" cy="1130300"/>
            </a:xfrm>
            <a:custGeom>
              <a:avLst/>
              <a:gdLst/>
              <a:ahLst/>
              <a:cxnLst/>
              <a:rect l="l" t="t" r="r" b="b"/>
              <a:pathLst>
                <a:path w="6311900" h="1130300">
                  <a:moveTo>
                    <a:pt x="0" y="0"/>
                  </a:moveTo>
                  <a:lnTo>
                    <a:pt x="6311900" y="0"/>
                  </a:lnTo>
                  <a:lnTo>
                    <a:pt x="6311900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8" name="Group 8">
            <a:extLst>
              <a:ext uri="{FF2B5EF4-FFF2-40B4-BE49-F238E27FC236}">
                <a16:creationId xmlns:a16="http://schemas.microsoft.com/office/drawing/2014/main" id="{C8D211BE-ED85-AD47-1167-430AFDB76D70}"/>
              </a:ext>
            </a:extLst>
          </p:cNvPr>
          <p:cNvGrpSpPr/>
          <p:nvPr/>
        </p:nvGrpSpPr>
        <p:grpSpPr>
          <a:xfrm>
            <a:off x="14989949" y="8715375"/>
            <a:ext cx="3118000" cy="1028700"/>
            <a:chOff x="0" y="0"/>
            <a:chExt cx="4157333" cy="1371600"/>
          </a:xfrm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A12CAE86-1A79-181E-2C5F-FBBEBFD16774}"/>
                </a:ext>
              </a:extLst>
            </p:cNvPr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35247" b="-35247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10" name="TextBox 10">
            <a:extLst>
              <a:ext uri="{FF2B5EF4-FFF2-40B4-BE49-F238E27FC236}">
                <a16:creationId xmlns:a16="http://schemas.microsoft.com/office/drawing/2014/main" id="{A48620F9-735F-AC21-3973-2EF8B1C2F75C}"/>
              </a:ext>
            </a:extLst>
          </p:cNvPr>
          <p:cNvSpPr txBox="1"/>
          <p:nvPr/>
        </p:nvSpPr>
        <p:spPr>
          <a:xfrm>
            <a:off x="50800" y="946189"/>
            <a:ext cx="4632317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 b="1" dirty="0">
                <a:solidFill>
                  <a:srgbClr val="FEFEFE"/>
                </a:solidFill>
                <a:latin typeface="Bw Modelica"/>
                <a:ea typeface="Bw Modelica"/>
                <a:cs typeface="Bw Modelica"/>
                <a:sym typeface="Bw Modelica"/>
              </a:rPr>
              <a:t>LECCIÓN 12</a:t>
            </a:r>
          </a:p>
        </p:txBody>
      </p:sp>
      <p:sp>
        <p:nvSpPr>
          <p:cNvPr id="11" name="TextBox 11">
            <a:extLst>
              <a:ext uri="{FF2B5EF4-FFF2-40B4-BE49-F238E27FC236}">
                <a16:creationId xmlns:a16="http://schemas.microsoft.com/office/drawing/2014/main" id="{B322A391-6358-A202-323E-CF8D5F1C7C5D}"/>
              </a:ext>
            </a:extLst>
          </p:cNvPr>
          <p:cNvSpPr txBox="1"/>
          <p:nvPr/>
        </p:nvSpPr>
        <p:spPr>
          <a:xfrm>
            <a:off x="3827118" y="7794145"/>
            <a:ext cx="10297663" cy="13169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320"/>
              </a:lnSpc>
              <a:spcBef>
                <a:spcPct val="0"/>
              </a:spcBef>
            </a:pPr>
            <a:r>
              <a:rPr lang="en-US" sz="8600" b="1" dirty="0">
                <a:solidFill>
                  <a:srgbClr val="FEFE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w Modelica"/>
                <a:ea typeface="Bw Modelica"/>
                <a:cs typeface="Bw Modelica"/>
                <a:sym typeface="Bw Modelica"/>
              </a:rPr>
              <a:t>JESÚS Y LÁZARO</a:t>
            </a:r>
          </a:p>
        </p:txBody>
      </p:sp>
    </p:spTree>
    <p:extLst>
      <p:ext uri="{BB962C8B-B14F-4D97-AF65-F5344CB8AC3E}">
        <p14:creationId xmlns:p14="http://schemas.microsoft.com/office/powerpoint/2010/main" val="1801586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702941" y="4480352"/>
            <a:ext cx="15398833" cy="5806648"/>
          </a:xfrm>
          <a:custGeom>
            <a:avLst/>
            <a:gdLst/>
            <a:ahLst/>
            <a:cxnLst/>
            <a:rect l="l" t="t" r="r" b="b"/>
            <a:pathLst>
              <a:path w="15398833" h="5806648">
                <a:moveTo>
                  <a:pt x="0" y="0"/>
                </a:moveTo>
                <a:lnTo>
                  <a:pt x="15398833" y="0"/>
                </a:lnTo>
                <a:lnTo>
                  <a:pt x="15398833" y="5806648"/>
                </a:lnTo>
                <a:lnTo>
                  <a:pt x="0" y="580664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397" b="-38397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 rot="-5400000">
            <a:off x="7343775" y="-657225"/>
            <a:ext cx="3600450" cy="18288000"/>
            <a:chOff x="0" y="0"/>
            <a:chExt cx="948267" cy="481659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948267" cy="4816592"/>
            </a:xfrm>
            <a:custGeom>
              <a:avLst/>
              <a:gdLst/>
              <a:ahLst/>
              <a:cxnLst/>
              <a:rect l="l" t="t" r="r" b="b"/>
              <a:pathLst>
                <a:path w="948267" h="4816592">
                  <a:moveTo>
                    <a:pt x="0" y="0"/>
                  </a:moveTo>
                  <a:lnTo>
                    <a:pt x="948267" y="0"/>
                  </a:lnTo>
                  <a:lnTo>
                    <a:pt x="948267" y="4816592"/>
                  </a:lnTo>
                  <a:lnTo>
                    <a:pt x="0" y="4816592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0"/>
              <a:ext cx="948267" cy="48165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0" y="1028700"/>
            <a:ext cx="4733917" cy="847724"/>
            <a:chOff x="0" y="0"/>
            <a:chExt cx="6311889" cy="113029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11900" cy="1130300"/>
            </a:xfrm>
            <a:custGeom>
              <a:avLst/>
              <a:gdLst/>
              <a:ahLst/>
              <a:cxnLst/>
              <a:rect l="l" t="t" r="r" b="b"/>
              <a:pathLst>
                <a:path w="6311900" h="1130300">
                  <a:moveTo>
                    <a:pt x="0" y="0"/>
                  </a:moveTo>
                  <a:lnTo>
                    <a:pt x="6311900" y="0"/>
                  </a:lnTo>
                  <a:lnTo>
                    <a:pt x="6311900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50800" y="1157300"/>
            <a:ext cx="4632317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FFFFF"/>
                </a:solidFill>
                <a:latin typeface="Bw Modelica 1"/>
                <a:ea typeface="Bw Modelica 1"/>
                <a:cs typeface="Bw Modelica 1"/>
                <a:sym typeface="Bw Modelica 1"/>
              </a:rPr>
              <a:t> DOMINGO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5287475" y="1157300"/>
            <a:ext cx="12236164" cy="7619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70"/>
              </a:lnSpc>
            </a:pPr>
            <a:r>
              <a:rPr lang="en-US" sz="5058">
                <a:solidFill>
                  <a:srgbClr val="271C1A"/>
                </a:solidFill>
                <a:latin typeface="Bw Modelica 1"/>
                <a:ea typeface="Bw Modelica 1"/>
                <a:cs typeface="Bw Modelica 1"/>
                <a:sym typeface="Bw Modelica 1"/>
              </a:rPr>
              <a:t>LA FAMILIA DE BETANIA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354937" y="2362211"/>
            <a:ext cx="17168702" cy="5853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52"/>
              </a:lnSpc>
            </a:pP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a. ¿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Qué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discípulos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tenía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Jesús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en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la ciudad de Betania? </a:t>
            </a:r>
            <a:r>
              <a:rPr lang="en-US" sz="2400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Juan 11:5</a:t>
            </a:r>
            <a:endParaRPr lang="en-US" sz="4043" dirty="0">
              <a:solidFill>
                <a:srgbClr val="000000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  <p:grpSp>
        <p:nvGrpSpPr>
          <p:cNvPr id="11" name="Group 11"/>
          <p:cNvGrpSpPr/>
          <p:nvPr/>
        </p:nvGrpSpPr>
        <p:grpSpPr>
          <a:xfrm>
            <a:off x="15040749" y="8743950"/>
            <a:ext cx="3118000" cy="1028700"/>
            <a:chOff x="0" y="0"/>
            <a:chExt cx="4157333" cy="13716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35247" b="-35247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4224399"/>
            <a:ext cx="18288000" cy="6062601"/>
          </a:xfrm>
          <a:custGeom>
            <a:avLst/>
            <a:gdLst/>
            <a:ahLst/>
            <a:cxnLst/>
            <a:rect l="l" t="t" r="r" b="b"/>
            <a:pathLst>
              <a:path w="18288000" h="6062601">
                <a:moveTo>
                  <a:pt x="0" y="0"/>
                </a:moveTo>
                <a:lnTo>
                  <a:pt x="18288000" y="0"/>
                </a:lnTo>
                <a:lnTo>
                  <a:pt x="18288000" y="6062601"/>
                </a:lnTo>
                <a:lnTo>
                  <a:pt x="0" y="606260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0550" b="-50550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 rot="5400000">
            <a:off x="7343775" y="-3263483"/>
            <a:ext cx="3600450" cy="18288000"/>
            <a:chOff x="0" y="0"/>
            <a:chExt cx="948267" cy="481659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948267" cy="4816592"/>
            </a:xfrm>
            <a:custGeom>
              <a:avLst/>
              <a:gdLst/>
              <a:ahLst/>
              <a:cxnLst/>
              <a:rect l="l" t="t" r="r" b="b"/>
              <a:pathLst>
                <a:path w="948267" h="4816592">
                  <a:moveTo>
                    <a:pt x="0" y="0"/>
                  </a:moveTo>
                  <a:lnTo>
                    <a:pt x="948267" y="0"/>
                  </a:lnTo>
                  <a:lnTo>
                    <a:pt x="948267" y="4816592"/>
                  </a:lnTo>
                  <a:lnTo>
                    <a:pt x="0" y="4816592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0"/>
              <a:ext cx="948267" cy="48165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 rot="5400000">
            <a:off x="7343775" y="-3263483"/>
            <a:ext cx="3600450" cy="18288000"/>
            <a:chOff x="0" y="0"/>
            <a:chExt cx="948267" cy="481659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948267" cy="4816592"/>
            </a:xfrm>
            <a:custGeom>
              <a:avLst/>
              <a:gdLst/>
              <a:ahLst/>
              <a:cxnLst/>
              <a:rect l="l" t="t" r="r" b="b"/>
              <a:pathLst>
                <a:path w="948267" h="4816592">
                  <a:moveTo>
                    <a:pt x="0" y="0"/>
                  </a:moveTo>
                  <a:lnTo>
                    <a:pt x="948267" y="0"/>
                  </a:lnTo>
                  <a:lnTo>
                    <a:pt x="948267" y="4816592"/>
                  </a:lnTo>
                  <a:lnTo>
                    <a:pt x="0" y="4816592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0"/>
              <a:ext cx="948267" cy="48165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0" y="733438"/>
            <a:ext cx="3872581" cy="847724"/>
            <a:chOff x="0" y="0"/>
            <a:chExt cx="5163442" cy="1130299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5163452" cy="1130300"/>
            </a:xfrm>
            <a:custGeom>
              <a:avLst/>
              <a:gdLst/>
              <a:ahLst/>
              <a:cxnLst/>
              <a:rect l="l" t="t" r="r" b="b"/>
              <a:pathLst>
                <a:path w="5163452" h="1130300">
                  <a:moveTo>
                    <a:pt x="0" y="0"/>
                  </a:moveTo>
                  <a:lnTo>
                    <a:pt x="5163452" y="0"/>
                  </a:lnTo>
                  <a:lnTo>
                    <a:pt x="5163452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302924"/>
            </a:solid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1482495" y="2602406"/>
            <a:ext cx="15323009" cy="22288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6"/>
              </a:lnSpc>
            </a:pPr>
            <a:r>
              <a:rPr lang="en-US" sz="4905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b. ¿En </a:t>
            </a:r>
            <a:r>
              <a:rPr lang="en-US" sz="4905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qué</a:t>
            </a:r>
            <a:r>
              <a:rPr lang="en-US" sz="4905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905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clase</a:t>
            </a:r>
            <a:r>
              <a:rPr lang="en-US" sz="4905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de </a:t>
            </a:r>
            <a:r>
              <a:rPr lang="en-US" sz="4905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hogar</a:t>
            </a:r>
            <a:r>
              <a:rPr lang="en-US" sz="4905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905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está</a:t>
            </a:r>
            <a:r>
              <a:rPr lang="en-US" sz="4905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Dios </a:t>
            </a:r>
            <a:r>
              <a:rPr lang="en-US" sz="4905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presente</a:t>
            </a:r>
            <a:r>
              <a:rPr lang="en-US" sz="4905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con sus </a:t>
            </a:r>
            <a:r>
              <a:rPr lang="en-US" sz="4905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más</a:t>
            </a:r>
            <a:r>
              <a:rPr lang="en-US" sz="4905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905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preciadas</a:t>
            </a:r>
            <a:r>
              <a:rPr lang="en-US" sz="4905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905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bendiciones</a:t>
            </a:r>
            <a:r>
              <a:rPr lang="en-US" sz="4905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? </a:t>
            </a:r>
            <a:br>
              <a:rPr lang="en-US" sz="4905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</a:br>
            <a:r>
              <a:rPr lang="en-US" sz="3200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Proverbios</a:t>
            </a:r>
            <a:r>
              <a:rPr lang="en-US" sz="3200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3:33 (</a:t>
            </a:r>
            <a:r>
              <a:rPr lang="en-US" sz="3200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última</a:t>
            </a:r>
            <a:r>
              <a:rPr lang="en-US" sz="3200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3200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parte</a:t>
            </a:r>
            <a:r>
              <a:rPr lang="en-US" sz="3200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).</a:t>
            </a:r>
            <a:endParaRPr lang="en-US" sz="4905" dirty="0">
              <a:solidFill>
                <a:srgbClr val="271C1A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437961" y="862037"/>
            <a:ext cx="3434620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FFFFF"/>
                </a:solidFill>
                <a:latin typeface="Bw Modelica 1"/>
                <a:ea typeface="Bw Modelica 1"/>
                <a:cs typeface="Bw Modelica 1"/>
                <a:sym typeface="Bw Modelica 1"/>
              </a:rPr>
              <a:t>DOMINGO</a:t>
            </a:r>
          </a:p>
        </p:txBody>
      </p:sp>
      <p:grpSp>
        <p:nvGrpSpPr>
          <p:cNvPr id="13" name="Group 13"/>
          <p:cNvGrpSpPr/>
          <p:nvPr/>
        </p:nvGrpSpPr>
        <p:grpSpPr>
          <a:xfrm>
            <a:off x="15040749" y="8743950"/>
            <a:ext cx="3118000" cy="1028700"/>
            <a:chOff x="0" y="0"/>
            <a:chExt cx="4157333" cy="13716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35247" b="-35247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619334" y="0"/>
            <a:ext cx="7668666" cy="10287000"/>
          </a:xfrm>
          <a:custGeom>
            <a:avLst/>
            <a:gdLst/>
            <a:ahLst/>
            <a:cxnLst/>
            <a:rect l="l" t="t" r="r" b="b"/>
            <a:pathLst>
              <a:path w="7668666" h="10287000">
                <a:moveTo>
                  <a:pt x="0" y="0"/>
                </a:moveTo>
                <a:lnTo>
                  <a:pt x="7668666" y="0"/>
                </a:lnTo>
                <a:lnTo>
                  <a:pt x="7668666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1802" r="-79412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>
            <a:off x="10487930" y="0"/>
            <a:ext cx="3600450" cy="10287000"/>
            <a:chOff x="0" y="0"/>
            <a:chExt cx="948267" cy="27093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948267" cy="2709333"/>
            </a:xfrm>
            <a:custGeom>
              <a:avLst/>
              <a:gdLst/>
              <a:ahLst/>
              <a:cxnLst/>
              <a:rect l="l" t="t" r="r" b="b"/>
              <a:pathLst>
                <a:path w="948267" h="2709333">
                  <a:moveTo>
                    <a:pt x="0" y="0"/>
                  </a:moveTo>
                  <a:lnTo>
                    <a:pt x="948267" y="0"/>
                  </a:lnTo>
                  <a:lnTo>
                    <a:pt x="948267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0"/>
              <a:ext cx="948267" cy="27093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0524084" y="0"/>
            <a:ext cx="3600450" cy="10287000"/>
            <a:chOff x="0" y="0"/>
            <a:chExt cx="948267" cy="270933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948267" cy="2709333"/>
            </a:xfrm>
            <a:custGeom>
              <a:avLst/>
              <a:gdLst/>
              <a:ahLst/>
              <a:cxnLst/>
              <a:rect l="l" t="t" r="r" b="b"/>
              <a:pathLst>
                <a:path w="948267" h="2709333">
                  <a:moveTo>
                    <a:pt x="0" y="0"/>
                  </a:moveTo>
                  <a:lnTo>
                    <a:pt x="948267" y="0"/>
                  </a:lnTo>
                  <a:lnTo>
                    <a:pt x="948267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0"/>
              <a:ext cx="948267" cy="27093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0487930" y="0"/>
            <a:ext cx="3600450" cy="10287000"/>
            <a:chOff x="0" y="0"/>
            <a:chExt cx="948267" cy="2709333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948267" cy="2709333"/>
            </a:xfrm>
            <a:custGeom>
              <a:avLst/>
              <a:gdLst/>
              <a:ahLst/>
              <a:cxnLst/>
              <a:rect l="l" t="t" r="r" b="b"/>
              <a:pathLst>
                <a:path w="948267" h="2709333">
                  <a:moveTo>
                    <a:pt x="0" y="0"/>
                  </a:moveTo>
                  <a:lnTo>
                    <a:pt x="948267" y="0"/>
                  </a:lnTo>
                  <a:lnTo>
                    <a:pt x="948267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0"/>
              <a:ext cx="948267" cy="27093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0" y="1028700"/>
            <a:ext cx="4733917" cy="847724"/>
            <a:chOff x="0" y="0"/>
            <a:chExt cx="6311889" cy="1130299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311900" cy="1130300"/>
            </a:xfrm>
            <a:custGeom>
              <a:avLst/>
              <a:gdLst/>
              <a:ahLst/>
              <a:cxnLst/>
              <a:rect l="l" t="t" r="r" b="b"/>
              <a:pathLst>
                <a:path w="6311900" h="1130300">
                  <a:moveTo>
                    <a:pt x="0" y="0"/>
                  </a:moveTo>
                  <a:lnTo>
                    <a:pt x="6311900" y="0"/>
                  </a:lnTo>
                  <a:lnTo>
                    <a:pt x="6311900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5040749" y="8743950"/>
            <a:ext cx="3118000" cy="1028700"/>
            <a:chOff x="0" y="0"/>
            <a:chExt cx="4157333" cy="13716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35247" b="-35247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50800" y="1157300"/>
            <a:ext cx="4632317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FFFFF"/>
                </a:solidFill>
                <a:latin typeface="Bw Modelica 1"/>
                <a:ea typeface="Bw Modelica 1"/>
                <a:cs typeface="Bw Modelica 1"/>
                <a:sym typeface="Bw Modelica 1"/>
              </a:rPr>
              <a:t>LUNES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424208" y="4553552"/>
            <a:ext cx="11557594" cy="24479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52"/>
              </a:lnSpc>
            </a:pP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a. ¿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Qué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hicieron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las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hermanas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de Lázaro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cuando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su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hermano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se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enfermó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gravemente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, y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cuál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fue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la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respuesta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que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recibieron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? </a:t>
            </a:r>
            <a:r>
              <a:rPr lang="en-US" sz="2400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Juan 11:1–4.</a:t>
            </a:r>
            <a:endParaRPr lang="en-US" sz="4043" dirty="0">
              <a:solidFill>
                <a:srgbClr val="000000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4969005" y="671484"/>
            <a:ext cx="9913785" cy="7811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06"/>
              </a:lnSpc>
            </a:pPr>
            <a:r>
              <a:rPr lang="en-US" sz="5089">
                <a:solidFill>
                  <a:srgbClr val="271C1A"/>
                </a:solidFill>
                <a:latin typeface="Bw Modelica 1"/>
                <a:ea typeface="Bw Modelica 1"/>
                <a:cs typeface="Bw Modelica 1"/>
                <a:sym typeface="Bw Modelica 1"/>
              </a:rPr>
              <a:t>LÁZARO SE ENFERMA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964234" y="0"/>
            <a:ext cx="7323766" cy="10287000"/>
          </a:xfrm>
          <a:custGeom>
            <a:avLst/>
            <a:gdLst/>
            <a:ahLst/>
            <a:cxnLst/>
            <a:rect l="l" t="t" r="r" b="b"/>
            <a:pathLst>
              <a:path w="7323766" h="10287000">
                <a:moveTo>
                  <a:pt x="0" y="0"/>
                </a:moveTo>
                <a:lnTo>
                  <a:pt x="7323766" y="0"/>
                </a:lnTo>
                <a:lnTo>
                  <a:pt x="7323766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596" b="-3596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>
            <a:off x="10487930" y="0"/>
            <a:ext cx="3600450" cy="10287000"/>
            <a:chOff x="0" y="0"/>
            <a:chExt cx="948267" cy="27093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948267" cy="2709333"/>
            </a:xfrm>
            <a:custGeom>
              <a:avLst/>
              <a:gdLst/>
              <a:ahLst/>
              <a:cxnLst/>
              <a:rect l="l" t="t" r="r" b="b"/>
              <a:pathLst>
                <a:path w="948267" h="2709333">
                  <a:moveTo>
                    <a:pt x="0" y="0"/>
                  </a:moveTo>
                  <a:lnTo>
                    <a:pt x="948267" y="0"/>
                  </a:lnTo>
                  <a:lnTo>
                    <a:pt x="948267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0"/>
              <a:ext cx="948267" cy="27093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0487930" y="0"/>
            <a:ext cx="3600450" cy="10287000"/>
            <a:chOff x="0" y="0"/>
            <a:chExt cx="948267" cy="270933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948267" cy="2709333"/>
            </a:xfrm>
            <a:custGeom>
              <a:avLst/>
              <a:gdLst/>
              <a:ahLst/>
              <a:cxnLst/>
              <a:rect l="l" t="t" r="r" b="b"/>
              <a:pathLst>
                <a:path w="948267" h="2709333">
                  <a:moveTo>
                    <a:pt x="0" y="0"/>
                  </a:moveTo>
                  <a:lnTo>
                    <a:pt x="948267" y="0"/>
                  </a:lnTo>
                  <a:lnTo>
                    <a:pt x="948267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0"/>
              <a:ext cx="948267" cy="27093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0373630" y="0"/>
            <a:ext cx="3600450" cy="10287000"/>
            <a:chOff x="0" y="0"/>
            <a:chExt cx="948267" cy="2709333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948267" cy="2709333"/>
            </a:xfrm>
            <a:custGeom>
              <a:avLst/>
              <a:gdLst/>
              <a:ahLst/>
              <a:cxnLst/>
              <a:rect l="l" t="t" r="r" b="b"/>
              <a:pathLst>
                <a:path w="948267" h="2709333">
                  <a:moveTo>
                    <a:pt x="0" y="0"/>
                  </a:moveTo>
                  <a:lnTo>
                    <a:pt x="948267" y="0"/>
                  </a:lnTo>
                  <a:lnTo>
                    <a:pt x="948267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0"/>
              <a:ext cx="948267" cy="27093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0" y="1028700"/>
            <a:ext cx="4733917" cy="847724"/>
            <a:chOff x="0" y="0"/>
            <a:chExt cx="6311889" cy="1130299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311900" cy="1130300"/>
            </a:xfrm>
            <a:custGeom>
              <a:avLst/>
              <a:gdLst/>
              <a:ahLst/>
              <a:cxnLst/>
              <a:rect l="l" t="t" r="r" b="b"/>
              <a:pathLst>
                <a:path w="6311900" h="1130300">
                  <a:moveTo>
                    <a:pt x="0" y="0"/>
                  </a:moveTo>
                  <a:lnTo>
                    <a:pt x="6311900" y="0"/>
                  </a:lnTo>
                  <a:lnTo>
                    <a:pt x="6311900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5040749" y="8743950"/>
            <a:ext cx="3118000" cy="1028700"/>
            <a:chOff x="0" y="0"/>
            <a:chExt cx="4157333" cy="13716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35247" b="-35247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50800" y="1157300"/>
            <a:ext cx="4632317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FFFFF"/>
                </a:solidFill>
                <a:latin typeface="Bw Modelica 1"/>
                <a:ea typeface="Bw Modelica 1"/>
                <a:cs typeface="Bw Modelica 1"/>
                <a:sym typeface="Bw Modelica 1"/>
              </a:rPr>
              <a:t>LUNES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343589" y="4988897"/>
            <a:ext cx="11557594" cy="12287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52"/>
              </a:lnSpc>
            </a:pP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b. Describe las palabras y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acciones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de Cristo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durante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los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días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siguientes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. </a:t>
            </a:r>
            <a:r>
              <a:rPr lang="en-US" sz="2400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Juan 11:5–8.</a:t>
            </a:r>
            <a:endParaRPr lang="en-US" sz="4043" dirty="0">
              <a:solidFill>
                <a:srgbClr val="000000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1028700"/>
            <a:ext cx="4441559" cy="847724"/>
            <a:chOff x="0" y="0"/>
            <a:chExt cx="5922079" cy="113029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922137" cy="1130300"/>
            </a:xfrm>
            <a:custGeom>
              <a:avLst/>
              <a:gdLst/>
              <a:ahLst/>
              <a:cxnLst/>
              <a:rect l="l" t="t" r="r" b="b"/>
              <a:pathLst>
                <a:path w="5922137" h="1130300">
                  <a:moveTo>
                    <a:pt x="0" y="0"/>
                  </a:moveTo>
                  <a:lnTo>
                    <a:pt x="5922137" y="0"/>
                  </a:lnTo>
                  <a:lnTo>
                    <a:pt x="5922137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302924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5093303" y="8862778"/>
            <a:ext cx="2790780" cy="791044"/>
            <a:chOff x="0" y="0"/>
            <a:chExt cx="3721040" cy="105472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721100" cy="1054735"/>
            </a:xfrm>
            <a:custGeom>
              <a:avLst/>
              <a:gdLst/>
              <a:ahLst/>
              <a:cxnLst/>
              <a:rect l="l" t="t" r="r" b="b"/>
              <a:pathLst>
                <a:path w="3721100" h="1054735">
                  <a:moveTo>
                    <a:pt x="0" y="0"/>
                  </a:moveTo>
                  <a:lnTo>
                    <a:pt x="3721100" y="0"/>
                  </a:lnTo>
                  <a:lnTo>
                    <a:pt x="3721100" y="1054735"/>
                  </a:lnTo>
                  <a:lnTo>
                    <a:pt x="0" y="10547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49223" r="1" b="-49222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6" name="Freeform 6"/>
          <p:cNvSpPr/>
          <p:nvPr/>
        </p:nvSpPr>
        <p:spPr>
          <a:xfrm>
            <a:off x="341246" y="3070760"/>
            <a:ext cx="7439358" cy="5207550"/>
          </a:xfrm>
          <a:custGeom>
            <a:avLst/>
            <a:gdLst/>
            <a:ahLst/>
            <a:cxnLst/>
            <a:rect l="l" t="t" r="r" b="b"/>
            <a:pathLst>
              <a:path w="7439358" h="5207550">
                <a:moveTo>
                  <a:pt x="0" y="0"/>
                </a:moveTo>
                <a:lnTo>
                  <a:pt x="7439357" y="0"/>
                </a:lnTo>
                <a:lnTo>
                  <a:pt x="7439357" y="5207551"/>
                </a:lnTo>
                <a:lnTo>
                  <a:pt x="0" y="520755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499" r="-2499"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7" name="TextBox 7"/>
          <p:cNvSpPr txBox="1"/>
          <p:nvPr/>
        </p:nvSpPr>
        <p:spPr>
          <a:xfrm>
            <a:off x="4567845" y="1118849"/>
            <a:ext cx="13531138" cy="13905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35"/>
              </a:lnSpc>
            </a:pPr>
            <a:r>
              <a:rPr lang="en-US" sz="4612">
                <a:solidFill>
                  <a:srgbClr val="302924"/>
                </a:solidFill>
                <a:latin typeface="Bw Modelica 1"/>
                <a:ea typeface="Bw Modelica 1"/>
                <a:cs typeface="Bw Modelica 1"/>
                <a:sym typeface="Bw Modelica 1"/>
              </a:rPr>
              <a:t>LA DECEPCIÓN SE CONVIERTE EN ESPERANZA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8211553" y="3674299"/>
            <a:ext cx="9887431" cy="40004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77"/>
              </a:lnSpc>
              <a:spcBef>
                <a:spcPct val="0"/>
              </a:spcBef>
            </a:pPr>
            <a:r>
              <a:rPr lang="en-US" sz="4397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a. ¿</a:t>
            </a:r>
            <a:r>
              <a:rPr lang="en-US" sz="4397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Qué</a:t>
            </a:r>
            <a:r>
              <a:rPr lang="en-US" sz="4397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397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mensaje</a:t>
            </a:r>
            <a:r>
              <a:rPr lang="en-US" sz="4397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atemporal </a:t>
            </a:r>
            <a:r>
              <a:rPr lang="en-US" sz="4397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podemos</a:t>
            </a:r>
            <a:r>
              <a:rPr lang="en-US" sz="4397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397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extraer</a:t>
            </a:r>
            <a:r>
              <a:rPr lang="en-US" sz="4397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de la forma </a:t>
            </a:r>
            <a:r>
              <a:rPr lang="en-US" sz="4397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en</a:t>
            </a:r>
            <a:r>
              <a:rPr lang="en-US" sz="4397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que Cristo </a:t>
            </a:r>
            <a:r>
              <a:rPr lang="en-US" sz="4397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manejó</a:t>
            </a:r>
            <a:r>
              <a:rPr lang="en-US" sz="4397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la </a:t>
            </a:r>
            <a:r>
              <a:rPr lang="en-US" sz="4397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compleja</a:t>
            </a:r>
            <a:r>
              <a:rPr lang="en-US" sz="4397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397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secuencia</a:t>
            </a:r>
            <a:r>
              <a:rPr lang="en-US" sz="4397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de </a:t>
            </a:r>
            <a:r>
              <a:rPr lang="en-US" sz="4397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acontecimientos</a:t>
            </a:r>
            <a:r>
              <a:rPr lang="en-US" sz="4397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que </a:t>
            </a:r>
            <a:r>
              <a:rPr lang="en-US" sz="4397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rodearon</a:t>
            </a:r>
            <a:r>
              <a:rPr lang="en-US" sz="4397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la </a:t>
            </a:r>
            <a:r>
              <a:rPr lang="en-US" sz="4397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enfermedad</a:t>
            </a:r>
            <a:r>
              <a:rPr lang="en-US" sz="4397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de Lázaro? </a:t>
            </a:r>
            <a:r>
              <a:rPr lang="en-US" sz="2400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Juan 11:9, 10.</a:t>
            </a:r>
            <a:endParaRPr lang="en-US" sz="4397" dirty="0">
              <a:solidFill>
                <a:srgbClr val="000000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50800" y="1157300"/>
            <a:ext cx="4339959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FFFFF"/>
                </a:solidFill>
                <a:latin typeface="Bw Modelica 1"/>
                <a:ea typeface="Bw Modelica 1"/>
                <a:cs typeface="Bw Modelica 1"/>
                <a:sym typeface="Bw Modelica 1"/>
              </a:rPr>
              <a:t>MARTES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60</TotalTime>
  <Words>395</Words>
  <Application>Microsoft Office PowerPoint</Application>
  <PresentationFormat>Personalizado</PresentationFormat>
  <Paragraphs>54</Paragraphs>
  <Slides>17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11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17</vt:i4>
      </vt:variant>
    </vt:vector>
  </HeadingPairs>
  <TitlesOfParts>
    <vt:vector size="29" baseType="lpstr">
      <vt:lpstr>Arimo</vt:lpstr>
      <vt:lpstr>Bw Modelica</vt:lpstr>
      <vt:lpstr>Rubik Bold</vt:lpstr>
      <vt:lpstr>Rubik Semi-Bold</vt:lpstr>
      <vt:lpstr>Bw Modelica 2</vt:lpstr>
      <vt:lpstr>Arial</vt:lpstr>
      <vt:lpstr>Trocchi</vt:lpstr>
      <vt:lpstr>Calibri</vt:lpstr>
      <vt:lpstr>Bw Modelica 1</vt:lpstr>
      <vt:lpstr>Aptos</vt:lpstr>
      <vt:lpstr>Rubik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 Point Lección  12, Junio 21 de 2025</dc:title>
  <cp:lastModifiedBy>Asosur Tesorería</cp:lastModifiedBy>
  <cp:revision>6</cp:revision>
  <dcterms:created xsi:type="dcterms:W3CDTF">2006-08-16T00:00:00Z</dcterms:created>
  <dcterms:modified xsi:type="dcterms:W3CDTF">2025-06-19T11:53:33Z</dcterms:modified>
  <dc:identifier>DAGqbXQYCTI</dc:identifier>
</cp:coreProperties>
</file>