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73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</p:sldIdLst>
  <p:sldSz cx="18288000" cy="10287000"/>
  <p:notesSz cx="6858000" cy="9144000"/>
  <p:embeddedFontLst>
    <p:embeddedFont>
      <p:font typeface="Arimo" panose="020B0604020202020204" charset="0"/>
      <p:regular r:id="rId20"/>
    </p:embeddedFont>
    <p:embeddedFont>
      <p:font typeface="Bw Modelica 1" panose="020B0604020202020204" charset="0"/>
      <p:regular r:id="rId21"/>
    </p:embeddedFont>
    <p:embeddedFont>
      <p:font typeface="Bw Modelica 2" panose="020B0604020202020204" charset="0"/>
      <p:regular r:id="rId22"/>
    </p:embeddedFont>
    <p:embeddedFont>
      <p:font typeface="Rubik" panose="020B0604020202020204" charset="-79"/>
      <p:regular r:id="rId23"/>
    </p:embeddedFont>
    <p:embeddedFont>
      <p:font typeface="Rubik Bold" panose="020B0604020202020204" charset="-79"/>
      <p:regular r:id="rId24"/>
    </p:embeddedFont>
    <p:embeddedFont>
      <p:font typeface="Rubik Semi-Bold" panose="020B0604020202020204" charset="-79"/>
      <p:regular r:id="rId25"/>
    </p:embeddedFont>
    <p:embeddedFont>
      <p:font typeface="Trocchi" panose="020B0604020202020204" charset="0"/>
      <p:regular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0" d="100"/>
          <a:sy n="70" d="100"/>
        </p:scale>
        <p:origin x="77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6188681" y="-1812319"/>
            <a:ext cx="5910639" cy="18288000"/>
            <a:chOff x="0" y="0"/>
            <a:chExt cx="1556711" cy="48165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556711" cy="4816592"/>
            </a:xfrm>
            <a:custGeom>
              <a:avLst/>
              <a:gdLst/>
              <a:ahLst/>
              <a:cxnLst/>
              <a:rect l="l" t="t" r="r" b="b"/>
              <a:pathLst>
                <a:path w="1556711" h="4816592">
                  <a:moveTo>
                    <a:pt x="0" y="0"/>
                  </a:moveTo>
                  <a:lnTo>
                    <a:pt x="1556711" y="0"/>
                  </a:lnTo>
                  <a:lnTo>
                    <a:pt x="1556711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803737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1556711" cy="4816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817589"/>
            <a:ext cx="4733917" cy="847724"/>
            <a:chOff x="0" y="0"/>
            <a:chExt cx="631188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4989949" y="8715375"/>
            <a:ext cx="3118000" cy="1028700"/>
            <a:chOff x="0" y="0"/>
            <a:chExt cx="4157333" cy="1371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50800" y="946189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LECCIÓN 9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528826" y="8115364"/>
            <a:ext cx="11230348" cy="11363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468"/>
              </a:lnSpc>
              <a:spcBef>
                <a:spcPct val="0"/>
              </a:spcBef>
            </a:pPr>
            <a:r>
              <a:rPr lang="en-US" sz="7890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1"/>
                <a:ea typeface="Bw Modelica 1"/>
                <a:cs typeface="Bw Modelica 1"/>
                <a:sym typeface="Bw Modelica 1"/>
              </a:rPr>
              <a:t>JESÚS Y EL CIEGO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8000"/>
            </a:blip>
            <a:stretch>
              <a:fillRect t="-8814" b="-8814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733438"/>
            <a:ext cx="3872581" cy="847724"/>
            <a:chOff x="0" y="0"/>
            <a:chExt cx="5163442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163452" cy="1130300"/>
            </a:xfrm>
            <a:custGeom>
              <a:avLst/>
              <a:gdLst/>
              <a:ahLst/>
              <a:cxnLst/>
              <a:rect l="l" t="t" r="r" b="b"/>
              <a:pathLst>
                <a:path w="5163452" h="1130300">
                  <a:moveTo>
                    <a:pt x="0" y="0"/>
                  </a:moveTo>
                  <a:lnTo>
                    <a:pt x="5163452" y="0"/>
                  </a:lnTo>
                  <a:lnTo>
                    <a:pt x="5163452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302924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5" name="Group 5"/>
          <p:cNvGrpSpPr/>
          <p:nvPr/>
        </p:nvGrpSpPr>
        <p:grpSpPr>
          <a:xfrm rot="-5400000">
            <a:off x="5226337" y="-2774663"/>
            <a:ext cx="7835326" cy="18288000"/>
            <a:chOff x="0" y="0"/>
            <a:chExt cx="2063625" cy="481659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063625" cy="4816592"/>
            </a:xfrm>
            <a:custGeom>
              <a:avLst/>
              <a:gdLst/>
              <a:ahLst/>
              <a:cxnLst/>
              <a:rect l="l" t="t" r="r" b="b"/>
              <a:pathLst>
                <a:path w="2063625" h="4816592">
                  <a:moveTo>
                    <a:pt x="0" y="0"/>
                  </a:moveTo>
                  <a:lnTo>
                    <a:pt x="2063625" y="0"/>
                  </a:lnTo>
                  <a:lnTo>
                    <a:pt x="2063625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0"/>
              <a:ext cx="2063625" cy="4816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543888" y="4474381"/>
            <a:ext cx="17200224" cy="8335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08"/>
              </a:lnSpc>
            </a:pPr>
            <a:r>
              <a:rPr lang="en-US" sz="5423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Describe la </a:t>
            </a:r>
            <a:r>
              <a:rPr lang="en-US" sz="5423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reacción</a:t>
            </a:r>
            <a:r>
              <a:rPr lang="en-US" sz="5423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</a:t>
            </a:r>
            <a:r>
              <a:rPr lang="en-US" sz="5423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5423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423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fariseos</a:t>
            </a:r>
            <a:r>
              <a:rPr lang="en-US" sz="5423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. </a:t>
            </a:r>
            <a:r>
              <a:rPr lang="en-US" sz="24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9:15, 16.</a:t>
            </a:r>
            <a:endParaRPr lang="en-US" sz="5423" dirty="0">
              <a:solidFill>
                <a:srgbClr val="302924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437961" y="862037"/>
            <a:ext cx="3434620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MARTES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4000"/>
            </a:blip>
            <a:stretch>
              <a:fillRect t="-9259" b="-9259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5845325" y="-2155675"/>
            <a:ext cx="6597351" cy="18288000"/>
            <a:chOff x="0" y="0"/>
            <a:chExt cx="1737574" cy="48165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737574" cy="4816592"/>
            </a:xfrm>
            <a:custGeom>
              <a:avLst/>
              <a:gdLst/>
              <a:ahLst/>
              <a:cxnLst/>
              <a:rect l="l" t="t" r="r" b="b"/>
              <a:pathLst>
                <a:path w="1737574" h="4816592">
                  <a:moveTo>
                    <a:pt x="0" y="0"/>
                  </a:moveTo>
                  <a:lnTo>
                    <a:pt x="1737574" y="0"/>
                  </a:lnTo>
                  <a:lnTo>
                    <a:pt x="1737574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1737574" cy="4816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 rot="5400000">
            <a:off x="4673175" y="-3327825"/>
            <a:ext cx="10287000" cy="16942650"/>
            <a:chOff x="0" y="0"/>
            <a:chExt cx="2709333" cy="446226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709333" cy="4462262"/>
            </a:xfrm>
            <a:custGeom>
              <a:avLst/>
              <a:gdLst/>
              <a:ahLst/>
              <a:cxnLst/>
              <a:rect l="l" t="t" r="r" b="b"/>
              <a:pathLst>
                <a:path w="2709333" h="4462262">
                  <a:moveTo>
                    <a:pt x="0" y="0"/>
                  </a:moveTo>
                  <a:lnTo>
                    <a:pt x="2709333" y="0"/>
                  </a:lnTo>
                  <a:lnTo>
                    <a:pt x="2709333" y="4462262"/>
                  </a:lnTo>
                  <a:lnTo>
                    <a:pt x="0" y="4462262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73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540000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2709333" cy="44622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302924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50800" y="1157300"/>
            <a:ext cx="4328064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MARTES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513723" y="5834125"/>
            <a:ext cx="15617517" cy="23823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80"/>
              </a:lnSpc>
              <a:spcBef>
                <a:spcPct val="0"/>
              </a:spcBef>
            </a:pPr>
            <a:r>
              <a:rPr lang="en-US" sz="5233" dirty="0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c. ¿A </a:t>
            </a:r>
            <a:r>
              <a:rPr lang="en-US" sz="5233" dirty="0" err="1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quiénes</a:t>
            </a:r>
            <a:r>
              <a:rPr lang="en-US" sz="5233" dirty="0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 </a:t>
            </a:r>
            <a:r>
              <a:rPr lang="en-US" sz="5233" dirty="0" err="1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llamaron</a:t>
            </a:r>
            <a:r>
              <a:rPr lang="en-US" sz="5233" dirty="0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 </a:t>
            </a:r>
            <a:r>
              <a:rPr lang="en-US" sz="5233" dirty="0" err="1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los</a:t>
            </a:r>
            <a:r>
              <a:rPr lang="en-US" sz="5233" dirty="0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 </a:t>
            </a:r>
            <a:r>
              <a:rPr lang="en-US" sz="5233" dirty="0" err="1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fariseos</a:t>
            </a:r>
            <a:r>
              <a:rPr lang="en-US" sz="5233" dirty="0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 para que </a:t>
            </a:r>
            <a:r>
              <a:rPr lang="en-US" sz="5233" dirty="0" err="1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testificaran</a:t>
            </a:r>
            <a:r>
              <a:rPr lang="en-US" sz="5233" dirty="0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 </a:t>
            </a:r>
            <a:r>
              <a:rPr lang="en-US" sz="5233" dirty="0" err="1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sobre</a:t>
            </a:r>
            <a:r>
              <a:rPr lang="en-US" sz="5233" dirty="0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 </a:t>
            </a:r>
            <a:r>
              <a:rPr lang="en-US" sz="5233" dirty="0" err="1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el</a:t>
            </a:r>
            <a:r>
              <a:rPr lang="en-US" sz="5233" dirty="0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 hombre que </a:t>
            </a:r>
            <a:r>
              <a:rPr lang="en-US" sz="5233" dirty="0" err="1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había</a:t>
            </a:r>
            <a:r>
              <a:rPr lang="en-US" sz="5233" dirty="0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 </a:t>
            </a:r>
            <a:r>
              <a:rPr lang="en-US" sz="5233" dirty="0" err="1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sido</a:t>
            </a:r>
            <a:r>
              <a:rPr lang="en-US" sz="5233" dirty="0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 </a:t>
            </a:r>
            <a:r>
              <a:rPr lang="en-US" sz="5233" dirty="0" err="1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curado</a:t>
            </a:r>
            <a:r>
              <a:rPr lang="en-US" sz="5233" dirty="0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? </a:t>
            </a:r>
            <a:r>
              <a:rPr lang="en-US" sz="2800" dirty="0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Juan 9:18, 19.</a:t>
            </a:r>
            <a:endParaRPr lang="en-US" sz="5233" dirty="0">
              <a:solidFill>
                <a:srgbClr val="271C1A"/>
              </a:solidFill>
              <a:latin typeface="Bw Modelica 1"/>
              <a:ea typeface="Bw Modelica 1"/>
              <a:cs typeface="Bw Modelica 1"/>
              <a:sym typeface="Bw Modelica 1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4000"/>
            </a:blip>
            <a:stretch>
              <a:fillRect t="-38074" b="-38074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5845325" y="-2155675"/>
            <a:ext cx="6597351" cy="18288000"/>
            <a:chOff x="0" y="0"/>
            <a:chExt cx="1737574" cy="48165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737574" cy="4816592"/>
            </a:xfrm>
            <a:custGeom>
              <a:avLst/>
              <a:gdLst/>
              <a:ahLst/>
              <a:cxnLst/>
              <a:rect l="l" t="t" r="r" b="b"/>
              <a:pathLst>
                <a:path w="1737574" h="4816592">
                  <a:moveTo>
                    <a:pt x="0" y="0"/>
                  </a:moveTo>
                  <a:lnTo>
                    <a:pt x="1737574" y="0"/>
                  </a:lnTo>
                  <a:lnTo>
                    <a:pt x="1737574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1737574" cy="4816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 rot="5400000">
            <a:off x="4673175" y="-3327825"/>
            <a:ext cx="10287000" cy="16942650"/>
            <a:chOff x="0" y="0"/>
            <a:chExt cx="2709333" cy="446226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709333" cy="4462262"/>
            </a:xfrm>
            <a:custGeom>
              <a:avLst/>
              <a:gdLst/>
              <a:ahLst/>
              <a:cxnLst/>
              <a:rect l="l" t="t" r="r" b="b"/>
              <a:pathLst>
                <a:path w="2709333" h="4462262">
                  <a:moveTo>
                    <a:pt x="0" y="0"/>
                  </a:moveTo>
                  <a:lnTo>
                    <a:pt x="2709333" y="0"/>
                  </a:lnTo>
                  <a:lnTo>
                    <a:pt x="2709333" y="4462262"/>
                  </a:lnTo>
                  <a:lnTo>
                    <a:pt x="0" y="4462262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73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540000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2709333" cy="44622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302924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50800" y="1157300"/>
            <a:ext cx="4328064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MARTES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335242" y="4302357"/>
            <a:ext cx="15617517" cy="23823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80"/>
              </a:lnSpc>
              <a:spcBef>
                <a:spcPct val="0"/>
              </a:spcBef>
            </a:pPr>
            <a:r>
              <a:rPr lang="en-US" sz="5233" dirty="0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d. ¿</a:t>
            </a:r>
            <a:r>
              <a:rPr lang="en-US" sz="5233" dirty="0" err="1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Cómo</a:t>
            </a:r>
            <a:r>
              <a:rPr lang="en-US" sz="5233" dirty="0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 se </a:t>
            </a:r>
            <a:r>
              <a:rPr lang="en-US" sz="5233" dirty="0" err="1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nos</a:t>
            </a:r>
            <a:r>
              <a:rPr lang="en-US" sz="5233" dirty="0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 </a:t>
            </a:r>
            <a:r>
              <a:rPr lang="en-US" sz="5233" dirty="0" err="1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advierte</a:t>
            </a:r>
            <a:r>
              <a:rPr lang="en-US" sz="5233" dirty="0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 contra </a:t>
            </a:r>
            <a:r>
              <a:rPr lang="en-US" sz="5233" dirty="0" err="1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el</a:t>
            </a:r>
            <a:r>
              <a:rPr lang="en-US" sz="5233" dirty="0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 </a:t>
            </a:r>
            <a:r>
              <a:rPr lang="en-US" sz="5233" dirty="0" err="1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extendido</a:t>
            </a:r>
            <a:r>
              <a:rPr lang="en-US" sz="5233" dirty="0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 mal de </a:t>
            </a:r>
            <a:r>
              <a:rPr lang="en-US" sz="5233" dirty="0" err="1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tener</a:t>
            </a:r>
            <a:r>
              <a:rPr lang="en-US" sz="5233" dirty="0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 </a:t>
            </a:r>
            <a:r>
              <a:rPr lang="en-US" sz="5233" dirty="0" err="1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una</a:t>
            </a:r>
            <a:r>
              <a:rPr lang="en-US" sz="5233" dirty="0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 </a:t>
            </a:r>
            <a:r>
              <a:rPr lang="en-US" sz="5233" dirty="0" err="1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opinión</a:t>
            </a:r>
            <a:r>
              <a:rPr lang="en-US" sz="5233" dirty="0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 </a:t>
            </a:r>
            <a:r>
              <a:rPr lang="en-US" sz="5233" dirty="0" err="1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preconcebida</a:t>
            </a:r>
            <a:r>
              <a:rPr lang="en-US" sz="5233" dirty="0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? </a:t>
            </a:r>
            <a:r>
              <a:rPr lang="en-US" sz="2800" dirty="0" err="1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Proverbios</a:t>
            </a:r>
            <a:r>
              <a:rPr lang="en-US" sz="2800" dirty="0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 18:13.</a:t>
            </a:r>
            <a:endParaRPr lang="en-US" sz="5233" dirty="0">
              <a:solidFill>
                <a:srgbClr val="271C1A"/>
              </a:solidFill>
              <a:latin typeface="Bw Modelica 1"/>
              <a:ea typeface="Bw Modelica 1"/>
              <a:cs typeface="Bw Modelica 1"/>
              <a:sym typeface="Bw Modelica 1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96" b="-9296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5170996" y="9056264"/>
            <a:ext cx="2790780" cy="791044"/>
            <a:chOff x="0" y="0"/>
            <a:chExt cx="3721040" cy="105472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50800" y="1157300"/>
            <a:ext cx="4328064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MIERCOLES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756707" y="3443081"/>
            <a:ext cx="7325643" cy="5493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73"/>
              </a:lnSpc>
              <a:spcBef>
                <a:spcPct val="0"/>
              </a:spcBef>
            </a:pPr>
            <a:r>
              <a:rPr lang="en-US" sz="4477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4477" dirty="0" err="1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4477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477" dirty="0" err="1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trataron</a:t>
            </a:r>
            <a:r>
              <a:rPr lang="en-US" sz="4477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477" dirty="0" err="1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4477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477" dirty="0" err="1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fariseos</a:t>
            </a:r>
            <a:r>
              <a:rPr lang="en-US" sz="4477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 de </a:t>
            </a:r>
            <a:r>
              <a:rPr lang="en-US" sz="4477" dirty="0" err="1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intimidar</a:t>
            </a:r>
            <a:r>
              <a:rPr lang="en-US" sz="4477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 a </a:t>
            </a:r>
            <a:r>
              <a:rPr lang="en-US" sz="4477" dirty="0" err="1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4477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 padres del hombre que </a:t>
            </a:r>
            <a:r>
              <a:rPr lang="en-US" sz="4477" dirty="0" err="1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había</a:t>
            </a:r>
            <a:r>
              <a:rPr lang="en-US" sz="4477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477" dirty="0" err="1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nacido</a:t>
            </a:r>
            <a:r>
              <a:rPr lang="en-US" sz="4477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477" dirty="0" err="1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ciego</a:t>
            </a:r>
            <a:r>
              <a:rPr lang="en-US" sz="4477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, y </a:t>
            </a:r>
            <a:r>
              <a:rPr lang="en-US" sz="4477" dirty="0" err="1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4477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477" dirty="0" err="1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respondieron</a:t>
            </a:r>
            <a:r>
              <a:rPr lang="en-US" sz="4477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477" dirty="0" err="1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ellos</a:t>
            </a:r>
            <a:r>
              <a:rPr lang="en-US" sz="4477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400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Juan 9:20, 21. </a:t>
            </a:r>
            <a:r>
              <a:rPr lang="en-US" sz="4477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¿Por </a:t>
            </a:r>
            <a:r>
              <a:rPr lang="en-US" sz="4477" dirty="0" err="1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477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477" dirty="0" err="1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dieron</a:t>
            </a:r>
            <a:r>
              <a:rPr lang="en-US" sz="4477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477" dirty="0" err="1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una</a:t>
            </a:r>
            <a:r>
              <a:rPr lang="en-US" sz="4477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477" dirty="0" err="1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respuesta</a:t>
            </a:r>
            <a:r>
              <a:rPr lang="en-US" sz="4477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477" dirty="0" err="1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evasiva</a:t>
            </a:r>
            <a:r>
              <a:rPr lang="en-US" sz="4477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000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Juan 9:22, 23.</a:t>
            </a:r>
            <a:endParaRPr lang="en-US" sz="4477" dirty="0">
              <a:solidFill>
                <a:srgbClr val="FEFEF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7406440" y="852493"/>
            <a:ext cx="12026178" cy="17906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94"/>
              </a:lnSpc>
              <a:spcBef>
                <a:spcPct val="0"/>
              </a:spcBef>
            </a:pPr>
            <a:r>
              <a:rPr lang="en-US" sz="5911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1"/>
                <a:ea typeface="Bw Modelica 1"/>
                <a:cs typeface="Bw Modelica 1"/>
                <a:sym typeface="Bw Modelica 1"/>
              </a:rPr>
              <a:t>ENFRENTANDO LA INTIMIDACIÓN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2000"/>
            </a:blip>
            <a:stretch>
              <a:fillRect t="-38074" b="-38074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2505062" y="4949494"/>
            <a:ext cx="12079921" cy="22669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30"/>
              </a:lnSpc>
              <a:spcBef>
                <a:spcPct val="0"/>
              </a:spcBef>
            </a:pPr>
            <a:r>
              <a:rPr lang="en-US" sz="4941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</a:t>
            </a:r>
            <a:r>
              <a:rPr lang="en-US" sz="4941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Cuando</a:t>
            </a:r>
            <a:r>
              <a:rPr lang="en-US" sz="4941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41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nos</a:t>
            </a:r>
            <a:r>
              <a:rPr lang="en-US" sz="4941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sentimos </a:t>
            </a:r>
            <a:r>
              <a:rPr lang="en-US" sz="4941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presionados</a:t>
            </a:r>
            <a:r>
              <a:rPr lang="en-US" sz="4941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41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por</a:t>
            </a:r>
            <a:r>
              <a:rPr lang="en-US" sz="4941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 </a:t>
            </a:r>
            <a:r>
              <a:rPr lang="en-US" sz="4941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intimidación</a:t>
            </a:r>
            <a:r>
              <a:rPr lang="en-US" sz="4941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, ¿</a:t>
            </a:r>
            <a:r>
              <a:rPr lang="en-US" sz="4941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941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41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debemos</a:t>
            </a:r>
            <a:r>
              <a:rPr lang="en-US" sz="4941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41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recordar</a:t>
            </a:r>
            <a:r>
              <a:rPr lang="en-US" sz="4941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8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Salmos 118:6.</a:t>
            </a:r>
            <a:endParaRPr lang="en-US" sz="4941" dirty="0">
              <a:solidFill>
                <a:srgbClr val="302924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50800" y="1157300"/>
            <a:ext cx="4328064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MIERCOLES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032445" y="0"/>
            <a:ext cx="8255555" cy="10287000"/>
          </a:xfrm>
          <a:custGeom>
            <a:avLst/>
            <a:gdLst/>
            <a:ahLst/>
            <a:cxnLst/>
            <a:rect l="l" t="t" r="r" b="b"/>
            <a:pathLst>
              <a:path w="8255555" h="10287000">
                <a:moveTo>
                  <a:pt x="0" y="0"/>
                </a:moveTo>
                <a:lnTo>
                  <a:pt x="8255555" y="0"/>
                </a:lnTo>
                <a:lnTo>
                  <a:pt x="825555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3535" r="-33535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1295400"/>
            <a:ext cx="3954448" cy="847724"/>
            <a:chOff x="0" y="0"/>
            <a:chExt cx="5272597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272659" cy="1130300"/>
            </a:xfrm>
            <a:custGeom>
              <a:avLst/>
              <a:gdLst/>
              <a:ahLst/>
              <a:cxnLst/>
              <a:rect l="l" t="t" r="r" b="b"/>
              <a:pathLst>
                <a:path w="5272659" h="1130300">
                  <a:moveTo>
                    <a:pt x="0" y="0"/>
                  </a:moveTo>
                  <a:lnTo>
                    <a:pt x="5272659" y="0"/>
                  </a:lnTo>
                  <a:lnTo>
                    <a:pt x="5272659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302924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50800" y="1424000"/>
            <a:ext cx="3852848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JUEVES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696261" y="0"/>
            <a:ext cx="3600450" cy="10287000"/>
            <a:chOff x="0" y="0"/>
            <a:chExt cx="948267" cy="270933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9864353" y="0"/>
            <a:ext cx="3600450" cy="10287000"/>
            <a:chOff x="0" y="0"/>
            <a:chExt cx="948267" cy="270933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624972" y="3801533"/>
            <a:ext cx="9407473" cy="34788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68"/>
              </a:lnSpc>
              <a:spcBef>
                <a:spcPct val="0"/>
              </a:spcBef>
            </a:pP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Describe la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escena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que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enfrentará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pueblo de Dios que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guarda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mandamientos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, y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debemos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responder a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ella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. </a:t>
            </a:r>
            <a:r>
              <a:rPr lang="en-US" sz="2000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Apocalipsis</a:t>
            </a:r>
            <a:r>
              <a:rPr lang="en-US" sz="20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12:17; </a:t>
            </a:r>
            <a:r>
              <a:rPr lang="en-US" sz="2000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Hechos</a:t>
            </a:r>
            <a:r>
              <a:rPr lang="en-US" sz="20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4:18–20.</a:t>
            </a:r>
            <a:endParaRPr lang="en-US" sz="4557" dirty="0">
              <a:solidFill>
                <a:srgbClr val="302924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4398590" y="1424000"/>
            <a:ext cx="8442565" cy="638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54"/>
              </a:lnSpc>
              <a:spcBef>
                <a:spcPct val="0"/>
              </a:spcBef>
            </a:pPr>
            <a:r>
              <a:rPr lang="en-US" sz="4211">
                <a:solidFill>
                  <a:srgbClr val="302924"/>
                </a:solidFill>
                <a:latin typeface="Bw Modelica 1"/>
                <a:ea typeface="Bw Modelica 1"/>
                <a:cs typeface="Bw Modelica 1"/>
                <a:sym typeface="Bw Modelica 1"/>
              </a:rPr>
              <a:t>LA HISTORIA SE REPITE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032445" y="0"/>
            <a:ext cx="8255555" cy="10287000"/>
          </a:xfrm>
          <a:custGeom>
            <a:avLst/>
            <a:gdLst/>
            <a:ahLst/>
            <a:cxnLst/>
            <a:rect l="l" t="t" r="r" b="b"/>
            <a:pathLst>
              <a:path w="8255555" h="10287000">
                <a:moveTo>
                  <a:pt x="0" y="0"/>
                </a:moveTo>
                <a:lnTo>
                  <a:pt x="8255555" y="0"/>
                </a:lnTo>
                <a:lnTo>
                  <a:pt x="825555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2516" r="-22516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1295400"/>
            <a:ext cx="3954448" cy="847724"/>
            <a:chOff x="0" y="0"/>
            <a:chExt cx="5272597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272659" cy="1130300"/>
            </a:xfrm>
            <a:custGeom>
              <a:avLst/>
              <a:gdLst/>
              <a:ahLst/>
              <a:cxnLst/>
              <a:rect l="l" t="t" r="r" b="b"/>
              <a:pathLst>
                <a:path w="5272659" h="1130300">
                  <a:moveTo>
                    <a:pt x="0" y="0"/>
                  </a:moveTo>
                  <a:lnTo>
                    <a:pt x="5272659" y="0"/>
                  </a:lnTo>
                  <a:lnTo>
                    <a:pt x="5272659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302924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50800" y="1424000"/>
            <a:ext cx="3852848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JUEVES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696261" y="0"/>
            <a:ext cx="3600450" cy="10287000"/>
            <a:chOff x="0" y="0"/>
            <a:chExt cx="948267" cy="270933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9760112" y="0"/>
            <a:ext cx="3600450" cy="10287000"/>
            <a:chOff x="0" y="0"/>
            <a:chExt cx="948267" cy="270933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779663" y="3077426"/>
            <a:ext cx="12106774" cy="40788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53"/>
              </a:lnSpc>
              <a:spcBef>
                <a:spcPct val="0"/>
              </a:spcBef>
            </a:pPr>
            <a:r>
              <a:rPr lang="en-US" sz="6794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Al </a:t>
            </a:r>
            <a:r>
              <a:rPr lang="en-US" sz="6794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enfrentarnos</a:t>
            </a:r>
            <a:r>
              <a:rPr lang="en-US" sz="6794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la </a:t>
            </a:r>
            <a:r>
              <a:rPr lang="en-US" sz="6794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oposición</a:t>
            </a:r>
            <a:r>
              <a:rPr lang="en-US" sz="6794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, ¿</a:t>
            </a:r>
            <a:r>
              <a:rPr lang="en-US" sz="6794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6794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6794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debemos</a:t>
            </a:r>
            <a:r>
              <a:rPr lang="en-US" sz="6794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6794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tener</a:t>
            </a:r>
            <a:r>
              <a:rPr lang="en-US" sz="6794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6794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siempre</a:t>
            </a:r>
            <a:r>
              <a:rPr lang="en-US" sz="6794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6794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presente</a:t>
            </a:r>
            <a:r>
              <a:rPr lang="en-US" sz="6794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br>
              <a:rPr lang="en-US" sz="6794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32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9:39; </a:t>
            </a:r>
            <a:r>
              <a:rPr lang="en-US" sz="3200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Hechos</a:t>
            </a:r>
            <a:r>
              <a:rPr lang="en-US" sz="32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4:33; Mateo 10:28.</a:t>
            </a:r>
            <a:endParaRPr lang="en-US" sz="6794" dirty="0">
              <a:solidFill>
                <a:srgbClr val="302924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4" name="Freeform 4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0999"/>
            </a:blip>
            <a:stretch>
              <a:fillRect t="-26370" b="-26370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5" name="TextBox 5"/>
          <p:cNvSpPr txBox="1"/>
          <p:nvPr/>
        </p:nvSpPr>
        <p:spPr>
          <a:xfrm>
            <a:off x="3257769" y="3483421"/>
            <a:ext cx="11772462" cy="2148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235"/>
              </a:lnSpc>
            </a:pPr>
            <a:r>
              <a:rPr lang="en-US" sz="1231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MISIONEROS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393266" y="2668249"/>
            <a:ext cx="7501468" cy="1231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07"/>
              </a:lnSpc>
            </a:pPr>
            <a:r>
              <a:rPr lang="en-US" sz="7005" spc="2865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MINUTOS</a:t>
            </a:r>
          </a:p>
        </p:txBody>
      </p:sp>
    </p:spTree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85" r="-1685" b="-22512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3" name="TextBox 3"/>
          <p:cNvSpPr txBox="1"/>
          <p:nvPr/>
        </p:nvSpPr>
        <p:spPr>
          <a:xfrm>
            <a:off x="1702000" y="4285905"/>
            <a:ext cx="6284378" cy="4552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779"/>
              </a:lnSpc>
              <a:spcBef>
                <a:spcPct val="0"/>
              </a:spcBef>
            </a:pPr>
            <a:r>
              <a:rPr lang="en-US" sz="2699">
                <a:solidFill>
                  <a:srgbClr val="000000"/>
                </a:solidFill>
                <a:latin typeface="Trocchi"/>
                <a:ea typeface="Trocchi"/>
                <a:cs typeface="Trocchi"/>
                <a:sym typeface="Trocchi"/>
              </a:rPr>
              <a:t>Sigue Nuestro Canal de Whatsapp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376439" y="4802187"/>
            <a:ext cx="8935502" cy="6959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739"/>
              </a:lnSpc>
              <a:spcBef>
                <a:spcPct val="0"/>
              </a:spcBef>
            </a:pPr>
            <a:r>
              <a:rPr lang="en-US" sz="4099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ESCUELA SABATICA ASDMR</a:t>
            </a:r>
          </a:p>
        </p:txBody>
      </p:sp>
    </p:spTree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25268"/>
            <a:ext cx="18288000" cy="4102922"/>
          </a:xfrm>
          <a:custGeom>
            <a:avLst/>
            <a:gdLst/>
            <a:ahLst/>
            <a:cxnLst/>
            <a:rect l="l" t="t" r="r" b="b"/>
            <a:pathLst>
              <a:path w="18288000" h="4102922">
                <a:moveTo>
                  <a:pt x="0" y="0"/>
                </a:moveTo>
                <a:lnTo>
                  <a:pt x="18288000" y="0"/>
                </a:lnTo>
                <a:lnTo>
                  <a:pt x="18288000" y="4102922"/>
                </a:lnTo>
                <a:lnTo>
                  <a:pt x="0" y="41029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8623" b="-98623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8288000" cy="4110025"/>
            <a:chOff x="0" y="0"/>
            <a:chExt cx="24383999" cy="54800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384000" cy="5480067"/>
            </a:xfrm>
            <a:custGeom>
              <a:avLst/>
              <a:gdLst/>
              <a:ahLst/>
              <a:cxnLst/>
              <a:rect l="l" t="t" r="r" b="b"/>
              <a:pathLst>
                <a:path w="24384000" h="5480067">
                  <a:moveTo>
                    <a:pt x="0" y="0"/>
                  </a:moveTo>
                  <a:lnTo>
                    <a:pt x="24384000" y="0"/>
                  </a:lnTo>
                  <a:lnTo>
                    <a:pt x="24384000" y="5480067"/>
                  </a:lnTo>
                  <a:lnTo>
                    <a:pt x="0" y="5480067"/>
                  </a:lnTo>
                  <a:close/>
                </a:path>
              </a:pathLst>
            </a:custGeom>
            <a:solidFill>
              <a:srgbClr val="000000">
                <a:alpha val="70980"/>
              </a:srgbClr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71318" y="5786294"/>
            <a:ext cx="16945363" cy="47625"/>
            <a:chOff x="0" y="0"/>
            <a:chExt cx="22593817" cy="63500"/>
          </a:xfrm>
        </p:grpSpPr>
        <p:sp>
          <p:nvSpPr>
            <p:cNvPr id="6" name="Freeform 6"/>
            <p:cNvSpPr/>
            <p:nvPr/>
          </p:nvSpPr>
          <p:spPr>
            <a:xfrm>
              <a:off x="31750" y="0"/>
              <a:ext cx="22530308" cy="63500"/>
            </a:xfrm>
            <a:custGeom>
              <a:avLst/>
              <a:gdLst/>
              <a:ahLst/>
              <a:cxnLst/>
              <a:rect l="l" t="t" r="r" b="b"/>
              <a:pathLst>
                <a:path w="22530308" h="63500">
                  <a:moveTo>
                    <a:pt x="0" y="0"/>
                  </a:moveTo>
                  <a:lnTo>
                    <a:pt x="22530308" y="0"/>
                  </a:lnTo>
                  <a:lnTo>
                    <a:pt x="22530308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7" name="Group 7"/>
          <p:cNvGrpSpPr/>
          <p:nvPr/>
        </p:nvGrpSpPr>
        <p:grpSpPr>
          <a:xfrm rot="-5400000">
            <a:off x="1952635" y="5762482"/>
            <a:ext cx="540500" cy="47625"/>
            <a:chOff x="0" y="0"/>
            <a:chExt cx="720667" cy="63500"/>
          </a:xfrm>
        </p:grpSpPr>
        <p:sp>
          <p:nvSpPr>
            <p:cNvPr id="8" name="Freeform 8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9" name="Group 9"/>
          <p:cNvGrpSpPr/>
          <p:nvPr/>
        </p:nvGrpSpPr>
        <p:grpSpPr>
          <a:xfrm rot="-5400000">
            <a:off x="5318018" y="5762482"/>
            <a:ext cx="540500" cy="47625"/>
            <a:chOff x="0" y="0"/>
            <a:chExt cx="720667" cy="63500"/>
          </a:xfrm>
        </p:grpSpPr>
        <p:sp>
          <p:nvSpPr>
            <p:cNvPr id="10" name="Freeform 10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1" name="Group 11"/>
          <p:cNvGrpSpPr/>
          <p:nvPr/>
        </p:nvGrpSpPr>
        <p:grpSpPr>
          <a:xfrm rot="-5400000">
            <a:off x="8718738" y="5762482"/>
            <a:ext cx="540500" cy="47625"/>
            <a:chOff x="0" y="0"/>
            <a:chExt cx="720667" cy="63500"/>
          </a:xfrm>
        </p:grpSpPr>
        <p:sp>
          <p:nvSpPr>
            <p:cNvPr id="12" name="Freeform 12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3" name="Group 13"/>
          <p:cNvGrpSpPr/>
          <p:nvPr/>
        </p:nvGrpSpPr>
        <p:grpSpPr>
          <a:xfrm rot="-5400000">
            <a:off x="12016860" y="5762482"/>
            <a:ext cx="540500" cy="47625"/>
            <a:chOff x="0" y="0"/>
            <a:chExt cx="720667" cy="63500"/>
          </a:xfrm>
        </p:grpSpPr>
        <p:sp>
          <p:nvSpPr>
            <p:cNvPr id="14" name="Freeform 14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5" name="Group 15"/>
          <p:cNvGrpSpPr/>
          <p:nvPr/>
        </p:nvGrpSpPr>
        <p:grpSpPr>
          <a:xfrm rot="-5400000">
            <a:off x="15484840" y="5762482"/>
            <a:ext cx="540500" cy="47625"/>
            <a:chOff x="0" y="0"/>
            <a:chExt cx="720667" cy="63500"/>
          </a:xfrm>
        </p:grpSpPr>
        <p:sp>
          <p:nvSpPr>
            <p:cNvPr id="16" name="Freeform 16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666556" y="6342295"/>
            <a:ext cx="3162360" cy="3162360"/>
            <a:chOff x="0" y="0"/>
            <a:chExt cx="4216480" cy="421648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3394" r="-23394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1215868" y="6342295"/>
            <a:ext cx="3162360" cy="3162360"/>
            <a:chOff x="0" y="0"/>
            <a:chExt cx="4216480" cy="421648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24999" r="-24999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7700866" y="6342295"/>
            <a:ext cx="3162360" cy="3162360"/>
            <a:chOff x="0" y="0"/>
            <a:chExt cx="4216480" cy="421648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4638401" y="6342295"/>
            <a:ext cx="3162360" cy="3162360"/>
            <a:chOff x="0" y="0"/>
            <a:chExt cx="4216480" cy="421648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49999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4143626" y="6342295"/>
            <a:ext cx="3162360" cy="3162360"/>
            <a:chOff x="0" y="0"/>
            <a:chExt cx="4216480" cy="4216480"/>
          </a:xfrm>
        </p:grpSpPr>
        <p:sp>
          <p:nvSpPr>
            <p:cNvPr id="26" name="Freeform 26"/>
            <p:cNvSpPr/>
            <p:nvPr/>
          </p:nvSpPr>
          <p:spPr>
            <a:xfrm flipH="1"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4216527" y="0"/>
                  </a:moveTo>
                  <a:lnTo>
                    <a:pt x="964057" y="0"/>
                  </a:lnTo>
                  <a:cubicBezTo>
                    <a:pt x="432308" y="0"/>
                    <a:pt x="0" y="432308"/>
                    <a:pt x="0" y="964057"/>
                  </a:cubicBezTo>
                  <a:lnTo>
                    <a:pt x="0" y="4216527"/>
                  </a:lnTo>
                  <a:lnTo>
                    <a:pt x="4216527" y="4216527"/>
                  </a:lnTo>
                  <a:lnTo>
                    <a:pt x="4216527" y="0"/>
                  </a:lnTo>
                  <a:close/>
                </a:path>
              </a:pathLst>
            </a:custGeom>
            <a:blipFill>
              <a:blip r:embed="rId7"/>
              <a:stretch>
                <a:fillRect l="-25282" r="-2528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4370208" y="424129"/>
            <a:ext cx="9547584" cy="1731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30"/>
              </a:lnSpc>
            </a:pPr>
            <a:r>
              <a:rPr lang="en-US" sz="7275" b="1">
                <a:solidFill>
                  <a:srgbClr val="FFFFFF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LECCIÓN DE REPASO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490352" y="4716017"/>
            <a:ext cx="3653274" cy="3523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02"/>
              </a:lnSpc>
            </a:pPr>
            <a:r>
              <a:rPr lang="en-US" sz="2252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HIJOS DE ABRAHÁN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080406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DOMINGO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4216336" y="4307391"/>
            <a:ext cx="3077508" cy="1038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07"/>
              </a:lnSpc>
            </a:pPr>
            <a:r>
              <a:rPr lang="en-US" sz="2256" b="1">
                <a:solidFill>
                  <a:srgbClr val="271C1A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NUESTRO CARÁCTER DEBE ASEMEJARSE AL SUYO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0732663" y="4293128"/>
            <a:ext cx="3108894" cy="1066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5"/>
              </a:lnSpc>
            </a:pPr>
            <a:r>
              <a:rPr lang="en-US" sz="2329" b="1">
                <a:solidFill>
                  <a:srgbClr val="271C1A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EL CARÁCTER DE LOS SEGUIDORES DE CRISTO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7278974" y="4554058"/>
            <a:ext cx="3372402" cy="676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82"/>
              </a:lnSpc>
            </a:pPr>
            <a:r>
              <a:rPr lang="en-US" sz="2235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 EL CARÁCTER DE CRISTO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3986271" y="4496984"/>
            <a:ext cx="3251621" cy="733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19"/>
              </a:lnSpc>
            </a:pPr>
            <a:r>
              <a:rPr lang="en-US" sz="2431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NO ERAN LO QUE PRESUMÍAN SER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4185864" y="3775036"/>
            <a:ext cx="2490362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LUNES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7666825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MARTES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1072898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MIERCOLES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4378229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JUEVES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0" y="2365282"/>
            <a:ext cx="18288000" cy="76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70"/>
              </a:lnSpc>
            </a:pPr>
            <a:r>
              <a:rPr lang="en-US" sz="4975" b="1">
                <a:solidFill>
                  <a:srgbClr val="FFFFFF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Jesús y Abrahán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841ED7-929E-04F8-F19A-C0A9127AA2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0A48190E-7C02-7A3C-9A0C-D8DFDBAB5E98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D98CAFCF-0207-2C0C-0AF7-5BDA7212CB4E}"/>
              </a:ext>
            </a:extLst>
          </p:cNvPr>
          <p:cNvGrpSpPr/>
          <p:nvPr/>
        </p:nvGrpSpPr>
        <p:grpSpPr>
          <a:xfrm rot="-5400000">
            <a:off x="6188681" y="-1812319"/>
            <a:ext cx="5910639" cy="18288000"/>
            <a:chOff x="0" y="0"/>
            <a:chExt cx="1556711" cy="4816593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C2CEDCC7-B90B-6F17-ED7C-9A20BEB10E93}"/>
                </a:ext>
              </a:extLst>
            </p:cNvPr>
            <p:cNvSpPr/>
            <p:nvPr/>
          </p:nvSpPr>
          <p:spPr>
            <a:xfrm>
              <a:off x="0" y="0"/>
              <a:ext cx="1556711" cy="4816592"/>
            </a:xfrm>
            <a:custGeom>
              <a:avLst/>
              <a:gdLst/>
              <a:ahLst/>
              <a:cxnLst/>
              <a:rect l="l" t="t" r="r" b="b"/>
              <a:pathLst>
                <a:path w="1556711" h="4816592">
                  <a:moveTo>
                    <a:pt x="0" y="0"/>
                  </a:moveTo>
                  <a:lnTo>
                    <a:pt x="1556711" y="0"/>
                  </a:lnTo>
                  <a:lnTo>
                    <a:pt x="1556711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803737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90883D9A-08BA-AA06-F448-56E015107D5A}"/>
                </a:ext>
              </a:extLst>
            </p:cNvPr>
            <p:cNvSpPr txBox="1"/>
            <p:nvPr/>
          </p:nvSpPr>
          <p:spPr>
            <a:xfrm>
              <a:off x="0" y="0"/>
              <a:ext cx="1556711" cy="4816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4D5040F9-3BF0-2022-9F19-3C92E8B06832}"/>
              </a:ext>
            </a:extLst>
          </p:cNvPr>
          <p:cNvGrpSpPr/>
          <p:nvPr/>
        </p:nvGrpSpPr>
        <p:grpSpPr>
          <a:xfrm>
            <a:off x="0" y="817589"/>
            <a:ext cx="4733917" cy="847724"/>
            <a:chOff x="0" y="0"/>
            <a:chExt cx="6311889" cy="1130299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C37E1D66-369B-2BCE-7F14-B0FB068E16D4}"/>
                </a:ext>
              </a:extLst>
            </p:cNvPr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B692921D-F88F-B1A6-DAB6-46B49EC047F6}"/>
              </a:ext>
            </a:extLst>
          </p:cNvPr>
          <p:cNvGrpSpPr/>
          <p:nvPr/>
        </p:nvGrpSpPr>
        <p:grpSpPr>
          <a:xfrm>
            <a:off x="14989949" y="8715375"/>
            <a:ext cx="3118000" cy="1028700"/>
            <a:chOff x="0" y="0"/>
            <a:chExt cx="4157333" cy="1371600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E6FCCEF4-5BBA-F76D-1B49-DE98F6FF42D0}"/>
                </a:ext>
              </a:extLst>
            </p:cNvPr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0" name="TextBox 10">
            <a:extLst>
              <a:ext uri="{FF2B5EF4-FFF2-40B4-BE49-F238E27FC236}">
                <a16:creationId xmlns:a16="http://schemas.microsoft.com/office/drawing/2014/main" id="{3A002649-1463-008C-55C0-39A95D382E4B}"/>
              </a:ext>
            </a:extLst>
          </p:cNvPr>
          <p:cNvSpPr txBox="1"/>
          <p:nvPr/>
        </p:nvSpPr>
        <p:spPr>
          <a:xfrm>
            <a:off x="50800" y="946189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LECCIÓN 9</a:t>
            </a: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FC358D76-8B51-5AC2-F332-CF8DC812D81D}"/>
              </a:ext>
            </a:extLst>
          </p:cNvPr>
          <p:cNvSpPr txBox="1"/>
          <p:nvPr/>
        </p:nvSpPr>
        <p:spPr>
          <a:xfrm>
            <a:off x="3528826" y="8115364"/>
            <a:ext cx="11230348" cy="11363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468"/>
              </a:lnSpc>
              <a:spcBef>
                <a:spcPct val="0"/>
              </a:spcBef>
            </a:pPr>
            <a:r>
              <a:rPr lang="en-US" sz="7890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1"/>
                <a:ea typeface="Bw Modelica 1"/>
                <a:cs typeface="Bw Modelica 1"/>
                <a:sym typeface="Bw Modelica 1"/>
              </a:rPr>
              <a:t>JESÚS Y EL CIEGO</a:t>
            </a:r>
          </a:p>
        </p:txBody>
      </p:sp>
    </p:spTree>
    <p:extLst>
      <p:ext uri="{BB962C8B-B14F-4D97-AF65-F5344CB8AC3E}">
        <p14:creationId xmlns:p14="http://schemas.microsoft.com/office/powerpoint/2010/main" val="3244700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02941" y="4480352"/>
            <a:ext cx="15398833" cy="5806648"/>
          </a:xfrm>
          <a:custGeom>
            <a:avLst/>
            <a:gdLst/>
            <a:ahLst/>
            <a:cxnLst/>
            <a:rect l="l" t="t" r="r" b="b"/>
            <a:pathLst>
              <a:path w="15398833" h="5806648">
                <a:moveTo>
                  <a:pt x="0" y="0"/>
                </a:moveTo>
                <a:lnTo>
                  <a:pt x="15398833" y="0"/>
                </a:lnTo>
                <a:lnTo>
                  <a:pt x="15398833" y="5806648"/>
                </a:lnTo>
                <a:lnTo>
                  <a:pt x="0" y="58066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231" b="-38231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7343775" y="-657225"/>
            <a:ext cx="3600450" cy="18288000"/>
            <a:chOff x="0" y="0"/>
            <a:chExt cx="948267" cy="48165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48267" cy="4816592"/>
            </a:xfrm>
            <a:custGeom>
              <a:avLst/>
              <a:gdLst/>
              <a:ahLst/>
              <a:cxnLst/>
              <a:rect l="l" t="t" r="r" b="b"/>
              <a:pathLst>
                <a:path w="948267" h="4816592">
                  <a:moveTo>
                    <a:pt x="0" y="0"/>
                  </a:moveTo>
                  <a:lnTo>
                    <a:pt x="948267" y="0"/>
                  </a:lnTo>
                  <a:lnTo>
                    <a:pt x="948267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48267" cy="4816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 DOMINGO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287475" y="1157300"/>
            <a:ext cx="12236164" cy="7619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70"/>
              </a:lnSpc>
            </a:pPr>
            <a:r>
              <a:rPr lang="en-US" sz="5058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COMPRENSIÓN ERRÓNEA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54937" y="2362211"/>
            <a:ext cx="17168702" cy="1228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pregunta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le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hicieron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discípulos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Jesús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cuando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vieron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al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ciego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nacimiento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4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9:1, 2.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4224399"/>
            <a:ext cx="18288000" cy="6062601"/>
          </a:xfrm>
          <a:custGeom>
            <a:avLst/>
            <a:gdLst/>
            <a:ahLst/>
            <a:cxnLst/>
            <a:rect l="l" t="t" r="r" b="b"/>
            <a:pathLst>
              <a:path w="18288000" h="6062601">
                <a:moveTo>
                  <a:pt x="0" y="0"/>
                </a:moveTo>
                <a:lnTo>
                  <a:pt x="18288000" y="0"/>
                </a:lnTo>
                <a:lnTo>
                  <a:pt x="18288000" y="6062601"/>
                </a:lnTo>
                <a:lnTo>
                  <a:pt x="0" y="606260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0802" b="-50802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 rot="5400000">
            <a:off x="7343775" y="-3263483"/>
            <a:ext cx="3600450" cy="18288000"/>
            <a:chOff x="0" y="0"/>
            <a:chExt cx="948267" cy="48165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48267" cy="4816592"/>
            </a:xfrm>
            <a:custGeom>
              <a:avLst/>
              <a:gdLst/>
              <a:ahLst/>
              <a:cxnLst/>
              <a:rect l="l" t="t" r="r" b="b"/>
              <a:pathLst>
                <a:path w="948267" h="4816592">
                  <a:moveTo>
                    <a:pt x="0" y="0"/>
                  </a:moveTo>
                  <a:lnTo>
                    <a:pt x="948267" y="0"/>
                  </a:lnTo>
                  <a:lnTo>
                    <a:pt x="948267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48267" cy="4816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 rot="5400000">
            <a:off x="7343775" y="-3263483"/>
            <a:ext cx="3600450" cy="18288000"/>
            <a:chOff x="0" y="0"/>
            <a:chExt cx="948267" cy="481659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48267" cy="4816592"/>
            </a:xfrm>
            <a:custGeom>
              <a:avLst/>
              <a:gdLst/>
              <a:ahLst/>
              <a:cxnLst/>
              <a:rect l="l" t="t" r="r" b="b"/>
              <a:pathLst>
                <a:path w="948267" h="4816592">
                  <a:moveTo>
                    <a:pt x="0" y="0"/>
                  </a:moveTo>
                  <a:lnTo>
                    <a:pt x="948267" y="0"/>
                  </a:lnTo>
                  <a:lnTo>
                    <a:pt x="948267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948267" cy="4816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0" y="733438"/>
            <a:ext cx="3872581" cy="847724"/>
            <a:chOff x="0" y="0"/>
            <a:chExt cx="5163442" cy="113029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163452" cy="1130300"/>
            </a:xfrm>
            <a:custGeom>
              <a:avLst/>
              <a:gdLst/>
              <a:ahLst/>
              <a:cxnLst/>
              <a:rect l="l" t="t" r="r" b="b"/>
              <a:pathLst>
                <a:path w="5163452" h="1130300">
                  <a:moveTo>
                    <a:pt x="0" y="0"/>
                  </a:moveTo>
                  <a:lnTo>
                    <a:pt x="5163452" y="0"/>
                  </a:lnTo>
                  <a:lnTo>
                    <a:pt x="5163452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302924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260213" y="2908760"/>
            <a:ext cx="15323009" cy="22190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6"/>
              </a:lnSpc>
            </a:pP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idea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errónea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sobre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aflicción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tenían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tanto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judíos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como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discípulos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, y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se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beneficiaba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Satanás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ella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4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9:34 (</a:t>
            </a:r>
            <a:r>
              <a:rPr lang="en-US" sz="2400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primera</a:t>
            </a:r>
            <a:r>
              <a:rPr lang="en-US" sz="24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2400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parte</a:t>
            </a:r>
            <a:r>
              <a:rPr lang="en-US" sz="24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).</a:t>
            </a:r>
            <a:endParaRPr lang="en-US" sz="4905" dirty="0">
              <a:solidFill>
                <a:srgbClr val="271C1A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437961" y="862037"/>
            <a:ext cx="3434620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DOMINGO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619334" y="0"/>
            <a:ext cx="7668666" cy="10287000"/>
          </a:xfrm>
          <a:custGeom>
            <a:avLst/>
            <a:gdLst/>
            <a:ahLst/>
            <a:cxnLst/>
            <a:rect l="l" t="t" r="r" b="b"/>
            <a:pathLst>
              <a:path w="7668666" h="10287000">
                <a:moveTo>
                  <a:pt x="0" y="0"/>
                </a:moveTo>
                <a:lnTo>
                  <a:pt x="7668666" y="0"/>
                </a:lnTo>
                <a:lnTo>
                  <a:pt x="766866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7071" r="-17071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LUNES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43589" y="4988897"/>
            <a:ext cx="11557594" cy="1228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respuesta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Jesús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arroja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luz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sobre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sufrimiento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y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pecado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0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9:3–5.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4888385" y="1013395"/>
            <a:ext cx="13009568" cy="8688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26"/>
              </a:lnSpc>
            </a:pPr>
            <a:r>
              <a:rPr lang="en-US" sz="5689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PARA LA GLORIA DE DIOS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964234" y="0"/>
            <a:ext cx="7323766" cy="10287000"/>
          </a:xfrm>
          <a:custGeom>
            <a:avLst/>
            <a:gdLst/>
            <a:ahLst/>
            <a:cxnLst/>
            <a:rect l="l" t="t" r="r" b="b"/>
            <a:pathLst>
              <a:path w="7323766" h="10287000">
                <a:moveTo>
                  <a:pt x="0" y="0"/>
                </a:moveTo>
                <a:lnTo>
                  <a:pt x="7323766" y="0"/>
                </a:lnTo>
                <a:lnTo>
                  <a:pt x="732376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4981" t="-9222" r="-64726" b="-9222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792685" y="0"/>
            <a:ext cx="3600450" cy="10287000"/>
            <a:chOff x="0" y="0"/>
            <a:chExt cx="948267" cy="27093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LUNES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43589" y="4988897"/>
            <a:ext cx="11557594" cy="1228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hizo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Jesús poco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después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, y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ciego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cooperó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con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Él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0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9:6, 7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738500" y="0"/>
            <a:ext cx="7549500" cy="10287000"/>
          </a:xfrm>
          <a:custGeom>
            <a:avLst/>
            <a:gdLst/>
            <a:ahLst/>
            <a:cxnLst/>
            <a:rect l="l" t="t" r="r" b="b"/>
            <a:pathLst>
              <a:path w="7549500" h="10287000">
                <a:moveTo>
                  <a:pt x="0" y="0"/>
                </a:moveTo>
                <a:lnTo>
                  <a:pt x="7549500" y="0"/>
                </a:lnTo>
                <a:lnTo>
                  <a:pt x="75495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041" b="-5041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455319" y="0"/>
            <a:ext cx="3600450" cy="10287000"/>
            <a:chOff x="0" y="0"/>
            <a:chExt cx="948267" cy="27093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LUNES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11341" y="4666419"/>
            <a:ext cx="11557594" cy="24479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c. Describe las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diversas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reacciones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vecinos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del hombre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restaurado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, y relata la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conversación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que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siguió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entre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él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y sus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vecinos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. </a:t>
            </a:r>
            <a:r>
              <a:rPr lang="en-US" sz="20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9:8–12.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28700"/>
            <a:ext cx="4441559" cy="847724"/>
            <a:chOff x="0" y="0"/>
            <a:chExt cx="5922079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22137" cy="1130300"/>
            </a:xfrm>
            <a:custGeom>
              <a:avLst/>
              <a:gdLst/>
              <a:ahLst/>
              <a:cxnLst/>
              <a:rect l="l" t="t" r="r" b="b"/>
              <a:pathLst>
                <a:path w="5922137" h="1130300">
                  <a:moveTo>
                    <a:pt x="0" y="0"/>
                  </a:moveTo>
                  <a:lnTo>
                    <a:pt x="5922137" y="0"/>
                  </a:lnTo>
                  <a:lnTo>
                    <a:pt x="592213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302924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093303" y="8862778"/>
            <a:ext cx="2790780" cy="791044"/>
            <a:chOff x="0" y="0"/>
            <a:chExt cx="3721040" cy="105472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6" name="Freeform 6"/>
          <p:cNvSpPr/>
          <p:nvPr/>
        </p:nvSpPr>
        <p:spPr>
          <a:xfrm>
            <a:off x="341246" y="3070760"/>
            <a:ext cx="7439358" cy="5207550"/>
          </a:xfrm>
          <a:custGeom>
            <a:avLst/>
            <a:gdLst/>
            <a:ahLst/>
            <a:cxnLst/>
            <a:rect l="l" t="t" r="r" b="b"/>
            <a:pathLst>
              <a:path w="7439358" h="5207550">
                <a:moveTo>
                  <a:pt x="0" y="0"/>
                </a:moveTo>
                <a:lnTo>
                  <a:pt x="7439357" y="0"/>
                </a:lnTo>
                <a:lnTo>
                  <a:pt x="7439357" y="5207551"/>
                </a:lnTo>
                <a:lnTo>
                  <a:pt x="0" y="520755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467" r="-2467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/>
          <p:cNvSpPr txBox="1"/>
          <p:nvPr/>
        </p:nvSpPr>
        <p:spPr>
          <a:xfrm>
            <a:off x="6825188" y="1118849"/>
            <a:ext cx="10284949" cy="757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15"/>
              </a:lnSpc>
            </a:pPr>
            <a:r>
              <a:rPr lang="en-US" sz="5012">
                <a:solidFill>
                  <a:srgbClr val="302924"/>
                </a:solidFill>
                <a:latin typeface="Bw Modelica 1"/>
                <a:ea typeface="Bw Modelica 1"/>
                <a:cs typeface="Bw Modelica 1"/>
                <a:sym typeface="Bw Modelica 1"/>
              </a:rPr>
              <a:t>LA CUESTIÓN SE INTENSIFICA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211553" y="3762279"/>
            <a:ext cx="9887431" cy="30264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97"/>
              </a:lnSpc>
              <a:spcBef>
                <a:spcPct val="0"/>
              </a:spcBef>
            </a:pPr>
            <a:r>
              <a:rPr lang="en-US" sz="4997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¿Ante </a:t>
            </a:r>
            <a:r>
              <a:rPr lang="en-US" sz="4997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quién</a:t>
            </a:r>
            <a:r>
              <a:rPr lang="en-US" sz="4997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97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llevaron</a:t>
            </a:r>
            <a:r>
              <a:rPr lang="en-US" sz="4997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97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4997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97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dirigentes</a:t>
            </a:r>
            <a:r>
              <a:rPr lang="en-US" sz="4997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97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judíos</a:t>
            </a:r>
            <a:r>
              <a:rPr lang="en-US" sz="4997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al </a:t>
            </a:r>
            <a:r>
              <a:rPr lang="en-US" sz="4997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ciego</a:t>
            </a:r>
            <a:r>
              <a:rPr lang="en-US" sz="4997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</a:t>
            </a:r>
            <a:r>
              <a:rPr lang="en-US" sz="4997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nacimiento</a:t>
            </a:r>
            <a:r>
              <a:rPr lang="en-US" sz="4997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, y </a:t>
            </a:r>
            <a:r>
              <a:rPr lang="en-US" sz="4997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por</a:t>
            </a:r>
            <a:r>
              <a:rPr lang="en-US" sz="4997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97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997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¿En </a:t>
            </a:r>
            <a:r>
              <a:rPr lang="en-US" sz="4997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997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día </a:t>
            </a:r>
            <a:r>
              <a:rPr lang="en-US" sz="4997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fue</a:t>
            </a:r>
            <a:r>
              <a:rPr lang="en-US" sz="4997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97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sanado</a:t>
            </a:r>
            <a:r>
              <a:rPr lang="en-US" sz="4997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</a:t>
            </a:r>
            <a:r>
              <a:rPr lang="en-US" sz="24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Juan 9:13, 14.</a:t>
            </a:r>
            <a:endParaRPr lang="en-US" sz="4997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50800" y="1157300"/>
            <a:ext cx="4339959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MARTES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417</Words>
  <Application>Microsoft Office PowerPoint</Application>
  <PresentationFormat>Personalizado</PresentationFormat>
  <Paragraphs>51</Paragraphs>
  <Slides>18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28" baseType="lpstr">
      <vt:lpstr>Arimo</vt:lpstr>
      <vt:lpstr>Bw Modelica 1</vt:lpstr>
      <vt:lpstr>Arial</vt:lpstr>
      <vt:lpstr>Rubik Semi-Bold</vt:lpstr>
      <vt:lpstr>Rubik Bold</vt:lpstr>
      <vt:lpstr>Rubik</vt:lpstr>
      <vt:lpstr>Trocchi</vt:lpstr>
      <vt:lpstr>Calibri</vt:lpstr>
      <vt:lpstr>Bw Modelica 2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 Point Lección  9, Mayo 31 de 2025</dc:title>
  <cp:lastModifiedBy>William Fuentes Nieves</cp:lastModifiedBy>
  <cp:revision>5</cp:revision>
  <dcterms:created xsi:type="dcterms:W3CDTF">2006-08-16T00:00:00Z</dcterms:created>
  <dcterms:modified xsi:type="dcterms:W3CDTF">2025-05-29T14:07:16Z</dcterms:modified>
  <dc:identifier>DAGowW3aQHQ</dc:identifier>
</cp:coreProperties>
</file>