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7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</p:sldIdLst>
  <p:sldSz cx="18288000" cy="10287000"/>
  <p:notesSz cx="6858000" cy="9144000"/>
  <p:embeddedFontLst>
    <p:embeddedFont>
      <p:font typeface="Arimo" panose="020B0604020202020204" charset="0"/>
      <p:regular r:id="rId17"/>
    </p:embeddedFont>
    <p:embeddedFont>
      <p:font typeface="Bw Modelica 1" panose="020B0604020202020204" charset="0"/>
      <p:regular r:id="rId18"/>
    </p:embeddedFont>
    <p:embeddedFont>
      <p:font typeface="Bw Modelica 2" panose="020B0604020202020204" charset="0"/>
      <p:regular r:id="rId19"/>
    </p:embeddedFont>
    <p:embeddedFont>
      <p:font typeface="Rubik" panose="020B0604020202020204" charset="-79"/>
      <p:regular r:id="rId20"/>
    </p:embeddedFont>
    <p:embeddedFont>
      <p:font typeface="Rubik Bold" panose="020B0604020202020204" charset="-79"/>
      <p:regular r:id="rId21"/>
    </p:embeddedFont>
    <p:embeddedFont>
      <p:font typeface="Rubik Semi-Bold" panose="020B0604020202020204" charset="-79"/>
      <p:regular r:id="rId22"/>
    </p:embeddedFont>
    <p:embeddedFont>
      <p:font typeface="Trocchi" panose="020B0604020202020204" charset="0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986812" y="-1014188"/>
            <a:ext cx="4314375" cy="18288000"/>
            <a:chOff x="0" y="0"/>
            <a:chExt cx="1136296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36296" cy="4816592"/>
            </a:xfrm>
            <a:custGeom>
              <a:avLst/>
              <a:gdLst/>
              <a:ahLst/>
              <a:cxnLst/>
              <a:rect l="l" t="t" r="r" b="b"/>
              <a:pathLst>
                <a:path w="1136296" h="4816592">
                  <a:moveTo>
                    <a:pt x="0" y="0"/>
                  </a:moveTo>
                  <a:lnTo>
                    <a:pt x="1136296" y="0"/>
                  </a:lnTo>
                  <a:lnTo>
                    <a:pt x="1136296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36296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043197" y="7188333"/>
            <a:ext cx="14201607" cy="143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3"/>
              </a:lnSpc>
              <a:spcBef>
                <a:spcPct val="0"/>
              </a:spcBef>
            </a:pPr>
            <a:r>
              <a:rPr lang="en-US" sz="99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Y ABRAHÁN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6677870"/>
            <a:ext cx="16021382" cy="16932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93"/>
              </a:lnSpc>
              <a:spcBef>
                <a:spcPct val="0"/>
              </a:spcBef>
            </a:pP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Cuál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es la meta de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todos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57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seguidores</a:t>
            </a:r>
            <a:r>
              <a:rPr lang="en-US" sz="557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r>
              <a:rPr lang="en-US" sz="28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1 Pedro 1:13–16.</a:t>
            </a:r>
            <a:endParaRPr lang="en-US" sz="557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930233" y="1028700"/>
            <a:ext cx="12026178" cy="17906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94"/>
              </a:lnSpc>
              <a:spcBef>
                <a:spcPct val="0"/>
              </a:spcBef>
            </a:pPr>
            <a:r>
              <a:rPr lang="en-US" sz="59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CARÁCTER DE LOS SEGUIDORES DE CRISTO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56651" y="4233894"/>
            <a:ext cx="5795546" cy="2279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0"/>
              </a:lnSpc>
              <a:spcBef>
                <a:spcPct val="0"/>
              </a:spcBef>
            </a:pPr>
            <a:r>
              <a:rPr lang="en-US" sz="38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38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38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8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38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8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alcanzar</a:t>
            </a:r>
            <a:r>
              <a:rPr lang="en-US" sz="38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3841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esta</a:t>
            </a:r>
            <a:r>
              <a:rPr lang="en-US" sz="3841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meta?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12:1–4; Gálatas 5:6 (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); </a:t>
            </a:r>
            <a:r>
              <a:rPr lang="en-US" sz="20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Filipenses</a:t>
            </a:r>
            <a:r>
              <a:rPr lang="en-US" sz="20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3:12–15; 4:13.</a:t>
            </a:r>
            <a:endParaRPr lang="en-US" sz="3841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4" b="-74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9298" y="6737572"/>
            <a:ext cx="10308544" cy="23219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25"/>
              </a:lnSpc>
              <a:spcBef>
                <a:spcPct val="0"/>
              </a:spcBef>
            </a:pPr>
            <a:r>
              <a:rPr lang="en-US" sz="5188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c. ¿</a:t>
            </a:r>
            <a:r>
              <a:rPr lang="en-US" sz="5188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5188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8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5188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188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llegar</a:t>
            </a:r>
            <a:r>
              <a:rPr lang="en-US" sz="5188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ser puros e </a:t>
            </a:r>
            <a:r>
              <a:rPr lang="en-US" sz="5188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intachables</a:t>
            </a:r>
            <a:r>
              <a:rPr lang="en-US" sz="5188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ante Dios? 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Romanos 5:18– 20; </a:t>
            </a:r>
            <a:r>
              <a:rPr lang="en-US" sz="2800" dirty="0" err="1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800" dirty="0">
                <a:solidFill>
                  <a:srgbClr val="FEFEFE"/>
                </a:solidFill>
                <a:latin typeface="Bw Modelica 2"/>
                <a:ea typeface="Bw Modelica 2"/>
                <a:cs typeface="Bw Modelica 2"/>
                <a:sym typeface="Bw Modelica 2"/>
              </a:rPr>
              <a:t> 10:14.</a:t>
            </a:r>
            <a:endParaRPr lang="en-US" sz="5188" dirty="0">
              <a:solidFill>
                <a:srgbClr val="FEFEFE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MIERCOLES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032445" y="0"/>
            <a:ext cx="8255555" cy="10287000"/>
          </a:xfrm>
          <a:custGeom>
            <a:avLst/>
            <a:gdLst/>
            <a:ahLst/>
            <a:cxnLst/>
            <a:rect l="l" t="t" r="r" b="b"/>
            <a:pathLst>
              <a:path w="8255555" h="10287000">
                <a:moveTo>
                  <a:pt x="0" y="0"/>
                </a:moveTo>
                <a:lnTo>
                  <a:pt x="8255555" y="0"/>
                </a:lnTo>
                <a:lnTo>
                  <a:pt x="8255555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3455" r="-43455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1295400"/>
            <a:ext cx="3954448" cy="847724"/>
            <a:chOff x="0" y="0"/>
            <a:chExt cx="5272597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272659" cy="1130300"/>
            </a:xfrm>
            <a:custGeom>
              <a:avLst/>
              <a:gdLst/>
              <a:ahLst/>
              <a:cxnLst/>
              <a:rect l="l" t="t" r="r" b="b"/>
              <a:pathLst>
                <a:path w="5272659" h="1130300">
                  <a:moveTo>
                    <a:pt x="0" y="0"/>
                  </a:moveTo>
                  <a:lnTo>
                    <a:pt x="5272659" y="0"/>
                  </a:lnTo>
                  <a:lnTo>
                    <a:pt x="5272659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45938" y="6236238"/>
            <a:ext cx="9407473" cy="2069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68"/>
              </a:lnSpc>
              <a:spcBef>
                <a:spcPct val="0"/>
              </a:spcBef>
            </a:pP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podemos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asegurar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nuestra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vocación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y </a:t>
            </a:r>
            <a:r>
              <a:rPr lang="en-US" sz="4557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elección</a:t>
            </a:r>
            <a: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557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2 Pedro 1:4–11; </a:t>
            </a: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Apocalipsis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19:8.</a:t>
            </a:r>
            <a:endParaRPr lang="en-US" sz="4557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50800" y="1424000"/>
            <a:ext cx="3852848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JUEVES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700279"/>
            <a:ext cx="8442565" cy="1276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54"/>
              </a:lnSpc>
              <a:spcBef>
                <a:spcPct val="0"/>
              </a:spcBef>
            </a:pPr>
            <a:r>
              <a:rPr lang="en-US" sz="4211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NUESTRO CARÁCTER DEBE ASEMEJARSE AL SUYO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696261" y="0"/>
            <a:ext cx="3600450" cy="10287000"/>
            <a:chOff x="0" y="0"/>
            <a:chExt cx="948267" cy="270933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760112" y="0"/>
            <a:ext cx="3600450" cy="10287000"/>
            <a:chOff x="0" y="0"/>
            <a:chExt cx="948267" cy="2709333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4" name="Freeform 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0999"/>
            </a:blip>
            <a:stretch>
              <a:fillRect t="-9333" b="-9333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5" name="TextBox 5"/>
          <p:cNvSpPr txBox="1"/>
          <p:nvPr/>
        </p:nvSpPr>
        <p:spPr>
          <a:xfrm>
            <a:off x="3257769" y="3483421"/>
            <a:ext cx="11772462" cy="214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235"/>
              </a:lnSpc>
            </a:pPr>
            <a:r>
              <a:rPr lang="en-US" sz="12311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 MISIONEROS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393266" y="2668249"/>
            <a:ext cx="7501468" cy="123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07"/>
              </a:lnSpc>
            </a:pPr>
            <a:r>
              <a:rPr lang="en-US" sz="7005" spc="2865">
                <a:solidFill>
                  <a:srgbClr val="000000"/>
                </a:solidFill>
                <a:latin typeface="Arimo"/>
                <a:ea typeface="Arimo"/>
                <a:cs typeface="Arimo"/>
                <a:sym typeface="Arimo"/>
              </a:rPr>
              <a:t>MINUTOS</a:t>
            </a:r>
          </a:p>
        </p:txBody>
      </p:sp>
    </p:spTree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85" r="-1685" b="-22512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3" name="TextBox 3"/>
          <p:cNvSpPr txBox="1"/>
          <p:nvPr/>
        </p:nvSpPr>
        <p:spPr>
          <a:xfrm>
            <a:off x="1702000" y="4285905"/>
            <a:ext cx="6284378" cy="4552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>
                <a:solidFill>
                  <a:srgbClr val="000000"/>
                </a:solidFill>
                <a:latin typeface="Trocchi"/>
                <a:ea typeface="Trocchi"/>
                <a:cs typeface="Trocchi"/>
                <a:sym typeface="Trocchi"/>
              </a:rPr>
              <a:t>Sigue Nuestro Canal de Whatsapp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376439" y="4802187"/>
            <a:ext cx="8935502" cy="695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739"/>
              </a:lnSpc>
              <a:spcBef>
                <a:spcPct val="0"/>
              </a:spcBef>
            </a:pPr>
            <a:r>
              <a:rPr lang="en-US" sz="4099">
                <a:solidFill>
                  <a:srgbClr val="000000"/>
                </a:solidFill>
                <a:latin typeface="Bw Modelica 1"/>
                <a:ea typeface="Bw Modelica 1"/>
                <a:cs typeface="Bw Modelica 1"/>
                <a:sym typeface="Bw Modelica 1"/>
              </a:rPr>
              <a:t>ESCUELA SABATICA ASDMR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5268"/>
            <a:ext cx="18288000" cy="4102922"/>
          </a:xfrm>
          <a:custGeom>
            <a:avLst/>
            <a:gdLst/>
            <a:ahLst/>
            <a:cxnLst/>
            <a:rect l="l" t="t" r="r" b="b"/>
            <a:pathLst>
              <a:path w="18288000" h="4102922">
                <a:moveTo>
                  <a:pt x="0" y="0"/>
                </a:moveTo>
                <a:lnTo>
                  <a:pt x="18288000" y="0"/>
                </a:lnTo>
                <a:lnTo>
                  <a:pt x="18288000" y="4102922"/>
                </a:lnTo>
                <a:lnTo>
                  <a:pt x="0" y="410292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8623" b="-98623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0"/>
            <a:ext cx="18288000" cy="4110025"/>
            <a:chOff x="0" y="0"/>
            <a:chExt cx="24383999" cy="54800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4384000" cy="5480067"/>
            </a:xfrm>
            <a:custGeom>
              <a:avLst/>
              <a:gdLst/>
              <a:ahLst/>
              <a:cxnLst/>
              <a:rect l="l" t="t" r="r" b="b"/>
              <a:pathLst>
                <a:path w="24384000" h="5480067">
                  <a:moveTo>
                    <a:pt x="0" y="0"/>
                  </a:moveTo>
                  <a:lnTo>
                    <a:pt x="24384000" y="0"/>
                  </a:lnTo>
                  <a:lnTo>
                    <a:pt x="24384000" y="5480067"/>
                  </a:lnTo>
                  <a:lnTo>
                    <a:pt x="0" y="5480067"/>
                  </a:lnTo>
                  <a:close/>
                </a:path>
              </a:pathLst>
            </a:custGeom>
            <a:solidFill>
              <a:srgbClr val="000000">
                <a:alpha val="70980"/>
              </a:srgbClr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71318" y="5786294"/>
            <a:ext cx="16945363" cy="47625"/>
            <a:chOff x="0" y="0"/>
            <a:chExt cx="22593817" cy="63500"/>
          </a:xfrm>
        </p:grpSpPr>
        <p:sp>
          <p:nvSpPr>
            <p:cNvPr id="6" name="Freeform 6"/>
            <p:cNvSpPr/>
            <p:nvPr/>
          </p:nvSpPr>
          <p:spPr>
            <a:xfrm>
              <a:off x="31750" y="0"/>
              <a:ext cx="22530308" cy="63500"/>
            </a:xfrm>
            <a:custGeom>
              <a:avLst/>
              <a:gdLst/>
              <a:ahLst/>
              <a:cxnLst/>
              <a:rect l="l" t="t" r="r" b="b"/>
              <a:pathLst>
                <a:path w="22530308" h="63500">
                  <a:moveTo>
                    <a:pt x="0" y="0"/>
                  </a:moveTo>
                  <a:lnTo>
                    <a:pt x="22530308" y="0"/>
                  </a:lnTo>
                  <a:lnTo>
                    <a:pt x="22530308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7" name="Group 7"/>
          <p:cNvGrpSpPr/>
          <p:nvPr/>
        </p:nvGrpSpPr>
        <p:grpSpPr>
          <a:xfrm rot="-5400000">
            <a:off x="1952635" y="5762482"/>
            <a:ext cx="540500" cy="47625"/>
            <a:chOff x="0" y="0"/>
            <a:chExt cx="720667" cy="63500"/>
          </a:xfrm>
        </p:grpSpPr>
        <p:sp>
          <p:nvSpPr>
            <p:cNvPr id="8" name="Freeform 8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9" name="Group 9"/>
          <p:cNvGrpSpPr/>
          <p:nvPr/>
        </p:nvGrpSpPr>
        <p:grpSpPr>
          <a:xfrm rot="-5400000">
            <a:off x="5318018" y="5762482"/>
            <a:ext cx="540500" cy="47625"/>
            <a:chOff x="0" y="0"/>
            <a:chExt cx="720667" cy="63500"/>
          </a:xfrm>
        </p:grpSpPr>
        <p:sp>
          <p:nvSpPr>
            <p:cNvPr id="10" name="Freeform 10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 rot="-5400000">
            <a:off x="8718738" y="5762482"/>
            <a:ext cx="540500" cy="47625"/>
            <a:chOff x="0" y="0"/>
            <a:chExt cx="720667" cy="63500"/>
          </a:xfrm>
        </p:grpSpPr>
        <p:sp>
          <p:nvSpPr>
            <p:cNvPr id="12" name="Freeform 12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2016860" y="5762482"/>
            <a:ext cx="540500" cy="47625"/>
            <a:chOff x="0" y="0"/>
            <a:chExt cx="720667" cy="63500"/>
          </a:xfrm>
        </p:grpSpPr>
        <p:sp>
          <p:nvSpPr>
            <p:cNvPr id="14" name="Freeform 14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5" name="Group 15"/>
          <p:cNvGrpSpPr/>
          <p:nvPr/>
        </p:nvGrpSpPr>
        <p:grpSpPr>
          <a:xfrm rot="-5400000">
            <a:off x="15484840" y="5762482"/>
            <a:ext cx="540500" cy="47625"/>
            <a:chOff x="0" y="0"/>
            <a:chExt cx="720667" cy="63500"/>
          </a:xfrm>
        </p:grpSpPr>
        <p:sp>
          <p:nvSpPr>
            <p:cNvPr id="16" name="Freeform 16"/>
            <p:cNvSpPr/>
            <p:nvPr/>
          </p:nvSpPr>
          <p:spPr>
            <a:xfrm>
              <a:off x="31750" y="0"/>
              <a:ext cx="657225" cy="63500"/>
            </a:xfrm>
            <a:custGeom>
              <a:avLst/>
              <a:gdLst/>
              <a:ahLst/>
              <a:cxnLst/>
              <a:rect l="l" t="t" r="r" b="b"/>
              <a:pathLst>
                <a:path w="657225" h="63500">
                  <a:moveTo>
                    <a:pt x="0" y="0"/>
                  </a:moveTo>
                  <a:lnTo>
                    <a:pt x="657225" y="0"/>
                  </a:lnTo>
                  <a:lnTo>
                    <a:pt x="657225" y="63500"/>
                  </a:lnTo>
                  <a:lnTo>
                    <a:pt x="0" y="635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666556" y="6342295"/>
            <a:ext cx="3162360" cy="3162360"/>
            <a:chOff x="0" y="0"/>
            <a:chExt cx="4216480" cy="4216480"/>
          </a:xfrm>
        </p:grpSpPr>
        <p:sp>
          <p:nvSpPr>
            <p:cNvPr id="18" name="Freeform 18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3"/>
              <a:stretch>
                <a:fillRect l="-90567" r="-65939" b="-71004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215868" y="6342295"/>
            <a:ext cx="3162360" cy="3162360"/>
            <a:chOff x="0" y="0"/>
            <a:chExt cx="4216480" cy="421648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62231" t="-4936" r="-62231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00866" y="6342295"/>
            <a:ext cx="3162360" cy="3162360"/>
            <a:chOff x="0" y="0"/>
            <a:chExt cx="4216480" cy="421648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25282" r="-2528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4638401" y="6342295"/>
            <a:ext cx="3162360" cy="3162360"/>
            <a:chOff x="0" y="0"/>
            <a:chExt cx="4216480" cy="4216480"/>
          </a:xfrm>
        </p:grpSpPr>
        <p:sp>
          <p:nvSpPr>
            <p:cNvPr id="24" name="Freeform 24"/>
            <p:cNvSpPr/>
            <p:nvPr/>
          </p:nvSpPr>
          <p:spPr>
            <a:xfrm flipH="1"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4216527" y="0"/>
                  </a:moveTo>
                  <a:lnTo>
                    <a:pt x="964057" y="0"/>
                  </a:lnTo>
                  <a:cubicBezTo>
                    <a:pt x="432308" y="0"/>
                    <a:pt x="0" y="432308"/>
                    <a:pt x="0" y="964057"/>
                  </a:cubicBezTo>
                  <a:lnTo>
                    <a:pt x="0" y="4216527"/>
                  </a:lnTo>
                  <a:lnTo>
                    <a:pt x="4216527" y="4216527"/>
                  </a:lnTo>
                  <a:lnTo>
                    <a:pt x="4216527" y="0"/>
                  </a:lnTo>
                  <a:close/>
                </a:path>
              </a:pathLst>
            </a:custGeom>
            <a:blipFill>
              <a:blip r:embed="rId6"/>
              <a:stretch>
                <a:fillRect l="-25140" r="-25140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143626" y="6342295"/>
            <a:ext cx="3162360" cy="3162360"/>
            <a:chOff x="0" y="0"/>
            <a:chExt cx="4216480" cy="421648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4216527" cy="4216527"/>
            </a:xfrm>
            <a:custGeom>
              <a:avLst/>
              <a:gdLst/>
              <a:ahLst/>
              <a:cxnLst/>
              <a:rect l="l" t="t" r="r" b="b"/>
              <a:pathLst>
                <a:path w="4216527" h="4216527">
                  <a:moveTo>
                    <a:pt x="0" y="0"/>
                  </a:moveTo>
                  <a:lnTo>
                    <a:pt x="3252470" y="0"/>
                  </a:lnTo>
                  <a:cubicBezTo>
                    <a:pt x="3784219" y="0"/>
                    <a:pt x="4216527" y="432308"/>
                    <a:pt x="4216527" y="964057"/>
                  </a:cubicBezTo>
                  <a:lnTo>
                    <a:pt x="4216527" y="4216527"/>
                  </a:lnTo>
                  <a:lnTo>
                    <a:pt x="0" y="421652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l="-24999" r="-24999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4370208" y="424129"/>
            <a:ext cx="9547584" cy="17316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730"/>
              </a:lnSpc>
            </a:pPr>
            <a:r>
              <a:rPr lang="en-US" sz="72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LECCIÓN DE REPASO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21099" y="4858896"/>
            <a:ext cx="3653274" cy="352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2"/>
              </a:lnSpc>
            </a:pPr>
            <a:r>
              <a:rPr lang="en-US" sz="225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LA LUZ PROFETIZADA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080406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DOMINGO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4181792" y="4604440"/>
            <a:ext cx="3077508" cy="7144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26"/>
              </a:lnSpc>
            </a:pPr>
            <a:r>
              <a:rPr lang="en-US" sz="2356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ESCLAVITUD VS. LIBERTAD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756476" y="4780678"/>
            <a:ext cx="3108894" cy="361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95"/>
              </a:lnSpc>
            </a:pPr>
            <a:r>
              <a:rPr lang="en-US" sz="2329" b="1">
                <a:solidFill>
                  <a:srgbClr val="271C1A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LUZ REFLEJADA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7278974" y="4725494"/>
            <a:ext cx="3372402" cy="676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2"/>
              </a:lnSpc>
            </a:pPr>
            <a:r>
              <a:rPr lang="en-US" sz="2235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DOS CLASES DE OYENTES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3986271" y="4668382"/>
            <a:ext cx="3251621" cy="7333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18"/>
              </a:lnSpc>
            </a:pPr>
            <a:r>
              <a:rPr lang="en-US" sz="2432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 LA LUZ </a:t>
            </a:r>
          </a:p>
          <a:p>
            <a:pPr algn="ctr">
              <a:lnSpc>
                <a:spcPts val="2919"/>
              </a:lnSpc>
            </a:pPr>
            <a:r>
              <a:rPr lang="en-US" sz="2431" b="1">
                <a:solidFill>
                  <a:srgbClr val="271C1A"/>
                </a:solidFill>
                <a:latin typeface="Rubik Bold"/>
                <a:ea typeface="Rubik Bold"/>
                <a:cs typeface="Rubik Bold"/>
                <a:sym typeface="Rubik Bold"/>
              </a:rPr>
              <a:t>RECHAZADA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185864" y="3775036"/>
            <a:ext cx="2490362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LUNES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7666825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MARTES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072898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MIERCOLES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4378229" y="3775036"/>
            <a:ext cx="2476050" cy="3714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99"/>
              </a:lnSpc>
            </a:pPr>
            <a:r>
              <a:rPr lang="en-US" sz="2499">
                <a:solidFill>
                  <a:srgbClr val="FFFFFF"/>
                </a:solidFill>
                <a:latin typeface="Rubik"/>
                <a:ea typeface="Rubik"/>
                <a:cs typeface="Rubik"/>
                <a:sym typeface="Rubik"/>
              </a:rPr>
              <a:t>JUEVES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0" y="2365282"/>
            <a:ext cx="18288000" cy="7620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0"/>
              </a:lnSpc>
            </a:pPr>
            <a:r>
              <a:rPr lang="en-US" sz="4975" b="1">
                <a:solidFill>
                  <a:srgbClr val="FFFFFF"/>
                </a:solidFill>
                <a:latin typeface="Rubik Semi-Bold"/>
                <a:ea typeface="Rubik Semi-Bold"/>
                <a:cs typeface="Rubik Semi-Bold"/>
                <a:sym typeface="Rubik Semi-Bold"/>
              </a:rPr>
              <a:t>La Luz Rechazada— ¿o Reflejada?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746B8B-1886-ECD2-E435-FB6C582D93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6C78FA48-9A98-283A-82BE-B3755E5D6014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8" b="-914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>
            <a:extLst>
              <a:ext uri="{FF2B5EF4-FFF2-40B4-BE49-F238E27FC236}">
                <a16:creationId xmlns:a16="http://schemas.microsoft.com/office/drawing/2014/main" id="{41A27BCD-5C48-7124-6B3A-0C89F6F3D9E0}"/>
              </a:ext>
            </a:extLst>
          </p:cNvPr>
          <p:cNvGrpSpPr/>
          <p:nvPr/>
        </p:nvGrpSpPr>
        <p:grpSpPr>
          <a:xfrm rot="-5400000">
            <a:off x="6986812" y="-1014188"/>
            <a:ext cx="4314375" cy="18288000"/>
            <a:chOff x="0" y="0"/>
            <a:chExt cx="1136296" cy="4816593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015F34F-8BDA-9DA4-1BE9-3A3E7DB51349}"/>
                </a:ext>
              </a:extLst>
            </p:cNvPr>
            <p:cNvSpPr/>
            <p:nvPr/>
          </p:nvSpPr>
          <p:spPr>
            <a:xfrm>
              <a:off x="0" y="0"/>
              <a:ext cx="1136296" cy="4816592"/>
            </a:xfrm>
            <a:custGeom>
              <a:avLst/>
              <a:gdLst/>
              <a:ahLst/>
              <a:cxnLst/>
              <a:rect l="l" t="t" r="r" b="b"/>
              <a:pathLst>
                <a:path w="1136296" h="4816592">
                  <a:moveTo>
                    <a:pt x="0" y="0"/>
                  </a:moveTo>
                  <a:lnTo>
                    <a:pt x="1136296" y="0"/>
                  </a:lnTo>
                  <a:lnTo>
                    <a:pt x="1136296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000000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90A80CEA-1261-9AC9-B543-AB926D126D75}"/>
                </a:ext>
              </a:extLst>
            </p:cNvPr>
            <p:cNvSpPr txBox="1"/>
            <p:nvPr/>
          </p:nvSpPr>
          <p:spPr>
            <a:xfrm>
              <a:off x="0" y="0"/>
              <a:ext cx="1136296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>
            <a:extLst>
              <a:ext uri="{FF2B5EF4-FFF2-40B4-BE49-F238E27FC236}">
                <a16:creationId xmlns:a16="http://schemas.microsoft.com/office/drawing/2014/main" id="{CB58B4E4-450B-D92A-8A54-51C108F7CE3B}"/>
              </a:ext>
            </a:extLst>
          </p:cNvPr>
          <p:cNvGrpSpPr/>
          <p:nvPr/>
        </p:nvGrpSpPr>
        <p:grpSpPr>
          <a:xfrm>
            <a:off x="0" y="817589"/>
            <a:ext cx="4733917" cy="847724"/>
            <a:chOff x="0" y="0"/>
            <a:chExt cx="6311889" cy="1130299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D728CFF3-FEAE-6388-495F-A804FCBA7EE1}"/>
                </a:ext>
              </a:extLst>
            </p:cNvPr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CC59CC55-AA7D-915B-F3D5-D42133211FB6}"/>
              </a:ext>
            </a:extLst>
          </p:cNvPr>
          <p:cNvGrpSpPr/>
          <p:nvPr/>
        </p:nvGrpSpPr>
        <p:grpSpPr>
          <a:xfrm>
            <a:off x="14989949" y="8715375"/>
            <a:ext cx="3118000" cy="1028700"/>
            <a:chOff x="0" y="0"/>
            <a:chExt cx="4157333" cy="1371600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25DECB36-4339-8F08-DBAA-88F08F487ACB}"/>
                </a:ext>
              </a:extLst>
            </p:cNvPr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>
            <a:extLst>
              <a:ext uri="{FF2B5EF4-FFF2-40B4-BE49-F238E27FC236}">
                <a16:creationId xmlns:a16="http://schemas.microsoft.com/office/drawing/2014/main" id="{C618D4A8-1B23-2863-7F23-CA7B8816DDD2}"/>
              </a:ext>
            </a:extLst>
          </p:cNvPr>
          <p:cNvSpPr txBox="1"/>
          <p:nvPr/>
        </p:nvSpPr>
        <p:spPr>
          <a:xfrm>
            <a:off x="50800" y="946189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EFEFE"/>
                </a:solidFill>
                <a:latin typeface="Bw Modelica 1"/>
                <a:ea typeface="Bw Modelica 1"/>
                <a:cs typeface="Bw Modelica 1"/>
                <a:sym typeface="Bw Modelica 1"/>
              </a:rPr>
              <a:t>LECCIÓN 8</a:t>
            </a:r>
          </a:p>
        </p:txBody>
      </p:sp>
      <p:sp>
        <p:nvSpPr>
          <p:cNvPr id="11" name="TextBox 11">
            <a:extLst>
              <a:ext uri="{FF2B5EF4-FFF2-40B4-BE49-F238E27FC236}">
                <a16:creationId xmlns:a16="http://schemas.microsoft.com/office/drawing/2014/main" id="{FC31A331-0B05-7599-46E8-9C4913D4B4AB}"/>
              </a:ext>
            </a:extLst>
          </p:cNvPr>
          <p:cNvSpPr txBox="1"/>
          <p:nvPr/>
        </p:nvSpPr>
        <p:spPr>
          <a:xfrm>
            <a:off x="2043197" y="7188333"/>
            <a:ext cx="14201607" cy="143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73"/>
              </a:lnSpc>
              <a:spcBef>
                <a:spcPct val="0"/>
              </a:spcBef>
            </a:pPr>
            <a:r>
              <a:rPr lang="en-US" sz="9977" dirty="0">
                <a:solidFill>
                  <a:srgbClr val="FEFEF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w Modelica 1"/>
                <a:ea typeface="Bw Modelica 1"/>
                <a:cs typeface="Bw Modelica 1"/>
                <a:sym typeface="Bw Modelica 1"/>
              </a:rPr>
              <a:t>JESÚS Y ABRAHÁN</a:t>
            </a:r>
          </a:p>
        </p:txBody>
      </p:sp>
    </p:spTree>
    <p:extLst>
      <p:ext uri="{BB962C8B-B14F-4D97-AF65-F5344CB8AC3E}">
        <p14:creationId xmlns:p14="http://schemas.microsoft.com/office/powerpoint/2010/main" val="285079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702941" y="4480352"/>
            <a:ext cx="15398833" cy="5806648"/>
          </a:xfrm>
          <a:custGeom>
            <a:avLst/>
            <a:gdLst/>
            <a:ahLst/>
            <a:cxnLst/>
            <a:rect l="l" t="t" r="r" b="b"/>
            <a:pathLst>
              <a:path w="15398833" h="5806648">
                <a:moveTo>
                  <a:pt x="0" y="0"/>
                </a:moveTo>
                <a:lnTo>
                  <a:pt x="15398833" y="0"/>
                </a:lnTo>
                <a:lnTo>
                  <a:pt x="15398833" y="5806648"/>
                </a:lnTo>
                <a:lnTo>
                  <a:pt x="0" y="58066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0331" b="-4033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7343775" y="-657225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 DOMINGO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87475" y="1157300"/>
            <a:ext cx="12236164" cy="7619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70"/>
              </a:lnSpc>
            </a:pPr>
            <a:r>
              <a:rPr lang="en-US" sz="5058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HIJOS DE ABRAHÁN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54937" y="2362211"/>
            <a:ext cx="17168702" cy="17844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afirmación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repetían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continuamente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fariseos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b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8:33, 39 (</a:t>
            </a:r>
            <a:r>
              <a:rPr lang="en-US" sz="1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16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16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          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Sin embargo,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prueba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tal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afiliación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b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8:39 (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última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), 56; Romanos 9:6–8.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grpSp>
        <p:nvGrpSpPr>
          <p:cNvPr id="13" name="Group 4">
            <a:extLst>
              <a:ext uri="{FF2B5EF4-FFF2-40B4-BE49-F238E27FC236}">
                <a16:creationId xmlns:a16="http://schemas.microsoft.com/office/drawing/2014/main" id="{AC201DC8-932F-385B-2C2A-6B17E2C6F9A2}"/>
              </a:ext>
            </a:extLst>
          </p:cNvPr>
          <p:cNvGrpSpPr/>
          <p:nvPr/>
        </p:nvGrpSpPr>
        <p:grpSpPr>
          <a:xfrm>
            <a:off x="14904105" y="8966465"/>
            <a:ext cx="2790780" cy="791044"/>
            <a:chOff x="0" y="0"/>
            <a:chExt cx="3721040" cy="1054725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71B5605A-A47A-795A-CF1D-A7FFEDF030AF}"/>
                </a:ext>
              </a:extLst>
            </p:cNvPr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4224399"/>
            <a:ext cx="18288000" cy="6062601"/>
          </a:xfrm>
          <a:custGeom>
            <a:avLst/>
            <a:gdLst/>
            <a:ahLst/>
            <a:cxnLst/>
            <a:rect l="l" t="t" r="r" b="b"/>
            <a:pathLst>
              <a:path w="18288000" h="6062601">
                <a:moveTo>
                  <a:pt x="0" y="0"/>
                </a:moveTo>
                <a:lnTo>
                  <a:pt x="18288000" y="0"/>
                </a:lnTo>
                <a:lnTo>
                  <a:pt x="18288000" y="6062601"/>
                </a:lnTo>
                <a:lnTo>
                  <a:pt x="0" y="60626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0550" b="-50550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343775" y="-3263483"/>
            <a:ext cx="3600450" cy="18288000"/>
            <a:chOff x="0" y="0"/>
            <a:chExt cx="948267" cy="481659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4816592"/>
            </a:xfrm>
            <a:custGeom>
              <a:avLst/>
              <a:gdLst/>
              <a:ahLst/>
              <a:cxnLst/>
              <a:rect l="l" t="t" r="r" b="b"/>
              <a:pathLst>
                <a:path w="948267" h="4816592">
                  <a:moveTo>
                    <a:pt x="0" y="0"/>
                  </a:moveTo>
                  <a:lnTo>
                    <a:pt x="948267" y="0"/>
                  </a:lnTo>
                  <a:lnTo>
                    <a:pt x="948267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260213" y="2908760"/>
            <a:ext cx="15323009" cy="29717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6"/>
              </a:lnSpc>
            </a:pP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Aunque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eran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descendientes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naturales de Abrahán, ¿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quién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se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convirtieron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en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realidad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cuando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05" dirty="0" err="1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rechazaron</a:t>
            </a:r>
            <a:r>
              <a:rPr lang="en-US" sz="4905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Cristo? </a:t>
            </a:r>
            <a:r>
              <a:rPr lang="en-US" sz="2800" dirty="0">
                <a:solidFill>
                  <a:srgbClr val="271C1A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8:41–44.</a:t>
            </a:r>
            <a:endParaRPr lang="en-US" sz="4905" dirty="0">
              <a:solidFill>
                <a:srgbClr val="271C1A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14" name="TextBox 14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872581" y="852512"/>
            <a:ext cx="14138240" cy="86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26"/>
              </a:lnSpc>
            </a:pPr>
            <a:r>
              <a:rPr lang="en-US" sz="5689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NO ERAN LO QUE PRESUMÍAN SER</a:t>
            </a:r>
          </a:p>
        </p:txBody>
      </p:sp>
      <p:grpSp>
        <p:nvGrpSpPr>
          <p:cNvPr id="16" name="Group 8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7" name="Freeform 9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619334" y="0"/>
            <a:ext cx="7668666" cy="10287000"/>
          </a:xfrm>
          <a:custGeom>
            <a:avLst/>
            <a:gdLst/>
            <a:ahLst/>
            <a:cxnLst/>
            <a:rect l="l" t="t" r="r" b="b"/>
            <a:pathLst>
              <a:path w="7668666" h="10287000">
                <a:moveTo>
                  <a:pt x="0" y="0"/>
                </a:moveTo>
                <a:lnTo>
                  <a:pt x="7668666" y="0"/>
                </a:lnTo>
                <a:lnTo>
                  <a:pt x="766866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71" r="-17071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87930" y="0"/>
            <a:ext cx="3600450" cy="10287000"/>
            <a:chOff x="0" y="0"/>
            <a:chExt cx="948267" cy="270933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48267" cy="2709333"/>
            </a:xfrm>
            <a:custGeom>
              <a:avLst/>
              <a:gdLst/>
              <a:ahLst/>
              <a:cxnLst/>
              <a:rect l="l" t="t" r="r" b="b"/>
              <a:pathLst>
                <a:path w="948267" h="2709333">
                  <a:moveTo>
                    <a:pt x="0" y="0"/>
                  </a:moveTo>
                  <a:lnTo>
                    <a:pt x="948267" y="0"/>
                  </a:lnTo>
                  <a:lnTo>
                    <a:pt x="948267" y="2709333"/>
                  </a:lnTo>
                  <a:lnTo>
                    <a:pt x="0" y="2709333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948267" cy="27093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733917" cy="847724"/>
            <a:chOff x="0" y="0"/>
            <a:chExt cx="6311889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11900" cy="1130300"/>
            </a:xfrm>
            <a:custGeom>
              <a:avLst/>
              <a:gdLst/>
              <a:ahLst/>
              <a:cxnLst/>
              <a:rect l="l" t="t" r="r" b="b"/>
              <a:pathLst>
                <a:path w="6311900" h="1130300">
                  <a:moveTo>
                    <a:pt x="0" y="0"/>
                  </a:moveTo>
                  <a:lnTo>
                    <a:pt x="6311900" y="0"/>
                  </a:lnTo>
                  <a:lnTo>
                    <a:pt x="6311900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271C1A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632317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LUNES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01571" y="4085960"/>
            <a:ext cx="11557594" cy="24128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52"/>
              </a:lnSpc>
            </a:pP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¿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nos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hace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Abrahán, y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cómo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demostraron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líderes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judíos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que no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eran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verdaderos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043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hijos</a:t>
            </a:r>
            <a: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Abrahán? </a:t>
            </a:r>
            <a:br>
              <a:rPr lang="en-US" sz="4043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0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Gálatas 3:6–9; Juan 8:40.</a:t>
            </a:r>
            <a:endParaRPr lang="en-US" sz="4043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1028700"/>
            <a:ext cx="4441559" cy="847724"/>
            <a:chOff x="0" y="0"/>
            <a:chExt cx="5922079" cy="113029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2137" cy="1130300"/>
            </a:xfrm>
            <a:custGeom>
              <a:avLst/>
              <a:gdLst/>
              <a:ahLst/>
              <a:cxnLst/>
              <a:rect l="l" t="t" r="r" b="b"/>
              <a:pathLst>
                <a:path w="5922137" h="1130300">
                  <a:moveTo>
                    <a:pt x="0" y="0"/>
                  </a:moveTo>
                  <a:lnTo>
                    <a:pt x="5922137" y="0"/>
                  </a:lnTo>
                  <a:lnTo>
                    <a:pt x="592213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5093303" y="8862778"/>
            <a:ext cx="2790780" cy="791044"/>
            <a:chOff x="0" y="0"/>
            <a:chExt cx="3721040" cy="105472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341246" y="3070760"/>
            <a:ext cx="7439358" cy="5207550"/>
          </a:xfrm>
          <a:custGeom>
            <a:avLst/>
            <a:gdLst/>
            <a:ahLst/>
            <a:cxnLst/>
            <a:rect l="l" t="t" r="r" b="b"/>
            <a:pathLst>
              <a:path w="7439358" h="5207550">
                <a:moveTo>
                  <a:pt x="7439357" y="0"/>
                </a:moveTo>
                <a:lnTo>
                  <a:pt x="0" y="0"/>
                </a:lnTo>
                <a:lnTo>
                  <a:pt x="0" y="5207551"/>
                </a:lnTo>
                <a:lnTo>
                  <a:pt x="7439357" y="5207551"/>
                </a:lnTo>
                <a:lnTo>
                  <a:pt x="7439357" y="0"/>
                </a:lnTo>
                <a:close/>
              </a:path>
            </a:pathLst>
          </a:custGeom>
          <a:blipFill>
            <a:blip r:embed="rId3"/>
            <a:stretch>
              <a:fillRect l="-2697" r="-2697"/>
            </a:stretch>
          </a:blipFill>
        </p:spPr>
        <p:txBody>
          <a:bodyPr/>
          <a:lstStyle/>
          <a:p>
            <a:endParaRPr lang="es-CO"/>
          </a:p>
        </p:txBody>
      </p:sp>
      <p:sp>
        <p:nvSpPr>
          <p:cNvPr id="7" name="TextBox 7"/>
          <p:cNvSpPr txBox="1"/>
          <p:nvPr/>
        </p:nvSpPr>
        <p:spPr>
          <a:xfrm>
            <a:off x="7599134" y="1118849"/>
            <a:ext cx="10284949" cy="7575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15"/>
              </a:lnSpc>
            </a:pPr>
            <a:r>
              <a:rPr lang="en-US" sz="5012">
                <a:solidFill>
                  <a:srgbClr val="302924"/>
                </a:solidFill>
                <a:latin typeface="Bw Modelica 1"/>
                <a:ea typeface="Bw Modelica 1"/>
                <a:cs typeface="Bw Modelica 1"/>
                <a:sym typeface="Bw Modelica 1"/>
              </a:rPr>
              <a:t>EL CARÁCTER DE CRISTO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98686" y="3187023"/>
            <a:ext cx="9887431" cy="45032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97"/>
              </a:lnSpc>
              <a:spcBef>
                <a:spcPct val="0"/>
              </a:spcBef>
            </a:pP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a. ¿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pregunta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fueron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incapaces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responder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los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enemigos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Jesús con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respecto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a Su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4997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inmaculado</a:t>
            </a:r>
            <a: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? </a:t>
            </a:r>
            <a:br>
              <a:rPr lang="en-US" sz="4997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Juan 8:46 (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primera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parte</a:t>
            </a:r>
            <a:r>
              <a:rPr lang="en-US" sz="2800" dirty="0">
                <a:solidFill>
                  <a:srgbClr val="000000"/>
                </a:solidFill>
                <a:latin typeface="Bw Modelica 2"/>
                <a:ea typeface="Bw Modelica 2"/>
                <a:cs typeface="Bw Modelica 2"/>
                <a:sym typeface="Bw Modelica 2"/>
              </a:rPr>
              <a:t>).</a:t>
            </a:r>
            <a:endParaRPr lang="en-US" sz="4997" dirty="0">
              <a:solidFill>
                <a:srgbClr val="000000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50800" y="1157300"/>
            <a:ext cx="4339959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48000"/>
            </a:blip>
            <a:stretch>
              <a:fillRect t="-9259" b="-9259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>
            <a:off x="0" y="733438"/>
            <a:ext cx="3872581" cy="847724"/>
            <a:chOff x="0" y="0"/>
            <a:chExt cx="5163442" cy="113029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63452" cy="1130300"/>
            </a:xfrm>
            <a:custGeom>
              <a:avLst/>
              <a:gdLst/>
              <a:ahLst/>
              <a:cxnLst/>
              <a:rect l="l" t="t" r="r" b="b"/>
              <a:pathLst>
                <a:path w="5163452" h="1130300">
                  <a:moveTo>
                    <a:pt x="0" y="0"/>
                  </a:moveTo>
                  <a:lnTo>
                    <a:pt x="5163452" y="0"/>
                  </a:lnTo>
                  <a:lnTo>
                    <a:pt x="5163452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5" name="Group 5"/>
          <p:cNvGrpSpPr/>
          <p:nvPr/>
        </p:nvGrpSpPr>
        <p:grpSpPr>
          <a:xfrm rot="-5400000">
            <a:off x="5226337" y="-2774663"/>
            <a:ext cx="7835326" cy="18288000"/>
            <a:chOff x="0" y="0"/>
            <a:chExt cx="2063625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063625" cy="4816592"/>
            </a:xfrm>
            <a:custGeom>
              <a:avLst/>
              <a:gdLst/>
              <a:ahLst/>
              <a:cxnLst/>
              <a:rect l="l" t="t" r="r" b="b"/>
              <a:pathLst>
                <a:path w="2063625" h="4816592">
                  <a:moveTo>
                    <a:pt x="0" y="0"/>
                  </a:moveTo>
                  <a:lnTo>
                    <a:pt x="2063625" y="0"/>
                  </a:lnTo>
                  <a:lnTo>
                    <a:pt x="2063625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0"/>
              <a:ext cx="2063625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85800" y="6553493"/>
            <a:ext cx="17200224" cy="3193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08"/>
              </a:lnSpc>
            </a:pP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b.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Aparte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lo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dicho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por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Jesús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como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Hijo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del hombre, ¿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qué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declaran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las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Escrituras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sobre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el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</a:t>
            </a:r>
            <a:r>
              <a:rPr lang="en-US" sz="5423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carácter</a:t>
            </a:r>
            <a: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de Cristo? </a:t>
            </a:r>
            <a:br>
              <a:rPr lang="en-US" sz="5423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</a:br>
            <a:r>
              <a:rPr lang="en-US" sz="2400" dirty="0" err="1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Hebreos</a:t>
            </a:r>
            <a:r>
              <a:rPr lang="en-US" sz="2400" dirty="0">
                <a:solidFill>
                  <a:srgbClr val="302924"/>
                </a:solidFill>
                <a:latin typeface="Bw Modelica 2"/>
                <a:ea typeface="Bw Modelica 2"/>
                <a:cs typeface="Bw Modelica 2"/>
                <a:sym typeface="Bw Modelica 2"/>
              </a:rPr>
              <a:t> 4:15; 1 Pedro 1:18, 19.</a:t>
            </a:r>
            <a:endParaRPr lang="en-US" sz="5423" dirty="0">
              <a:solidFill>
                <a:srgbClr val="302924"/>
              </a:solidFill>
              <a:latin typeface="Bw Modelica 2"/>
              <a:ea typeface="Bw Modelica 2"/>
              <a:cs typeface="Bw Modelica 2"/>
              <a:sym typeface="Bw Modelica 2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437961" y="862037"/>
            <a:ext cx="3434620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15040749" y="8743950"/>
            <a:ext cx="3118000" cy="1028700"/>
            <a:chOff x="0" y="0"/>
            <a:chExt cx="4157333" cy="13716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157345" cy="1371600"/>
            </a:xfrm>
            <a:custGeom>
              <a:avLst/>
              <a:gdLst/>
              <a:ahLst/>
              <a:cxnLst/>
              <a:rect l="l" t="t" r="r" b="b"/>
              <a:pathLst>
                <a:path w="4157345" h="1371600">
                  <a:moveTo>
                    <a:pt x="0" y="0"/>
                  </a:moveTo>
                  <a:lnTo>
                    <a:pt x="4157345" y="0"/>
                  </a:lnTo>
                  <a:lnTo>
                    <a:pt x="4157345" y="1371600"/>
                  </a:lnTo>
                  <a:lnTo>
                    <a:pt x="0" y="13716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35247" b="-35247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4000"/>
            </a:blip>
            <a:stretch>
              <a:fillRect t="-9518" b="-9518"/>
            </a:stretch>
          </a:blipFill>
        </p:spPr>
        <p:txBody>
          <a:bodyPr/>
          <a:lstStyle/>
          <a:p>
            <a:endParaRPr lang="es-CO"/>
          </a:p>
        </p:txBody>
      </p:sp>
      <p:grpSp>
        <p:nvGrpSpPr>
          <p:cNvPr id="3" name="Group 3"/>
          <p:cNvGrpSpPr/>
          <p:nvPr/>
        </p:nvGrpSpPr>
        <p:grpSpPr>
          <a:xfrm rot="-5400000">
            <a:off x="6917562" y="-1083438"/>
            <a:ext cx="4452875" cy="18288000"/>
            <a:chOff x="0" y="0"/>
            <a:chExt cx="1172774" cy="481659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172774" cy="4816592"/>
            </a:xfrm>
            <a:custGeom>
              <a:avLst/>
              <a:gdLst/>
              <a:ahLst/>
              <a:cxnLst/>
              <a:rect l="l" t="t" r="r" b="b"/>
              <a:pathLst>
                <a:path w="1172774" h="4816592">
                  <a:moveTo>
                    <a:pt x="0" y="0"/>
                  </a:moveTo>
                  <a:lnTo>
                    <a:pt x="1172774" y="0"/>
                  </a:lnTo>
                  <a:lnTo>
                    <a:pt x="1172774" y="4816592"/>
                  </a:lnTo>
                  <a:lnTo>
                    <a:pt x="0" y="481659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100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1172774" cy="4816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4673175" y="-3327825"/>
            <a:ext cx="10287000" cy="16942650"/>
            <a:chOff x="0" y="0"/>
            <a:chExt cx="2709333" cy="446226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709333" cy="4462262"/>
            </a:xfrm>
            <a:custGeom>
              <a:avLst/>
              <a:gdLst/>
              <a:ahLst/>
              <a:cxnLst/>
              <a:rect l="l" t="t" r="r" b="b"/>
              <a:pathLst>
                <a:path w="2709333" h="4462262">
                  <a:moveTo>
                    <a:pt x="0" y="0"/>
                  </a:moveTo>
                  <a:lnTo>
                    <a:pt x="2709333" y="0"/>
                  </a:lnTo>
                  <a:lnTo>
                    <a:pt x="2709333" y="4462262"/>
                  </a:lnTo>
                  <a:lnTo>
                    <a:pt x="0" y="4462262"/>
                  </a:lnTo>
                  <a:close/>
                </a:path>
              </a:pathLst>
            </a:custGeom>
            <a:gradFill rotWithShape="1">
              <a:gsLst>
                <a:gs pos="0">
                  <a:srgbClr val="FFFFFF">
                    <a:alpha val="73000"/>
                  </a:srgbClr>
                </a:gs>
                <a:gs pos="100000">
                  <a:srgbClr val="C0B281">
                    <a:alpha val="0"/>
                  </a:srgbClr>
                </a:gs>
              </a:gsLst>
              <a:lin ang="5400000"/>
            </a:gradFill>
          </p:spPr>
          <p:txBody>
            <a:bodyPr/>
            <a:lstStyle/>
            <a:p>
              <a:endParaRPr lang="es-CO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0"/>
              <a:ext cx="2709333" cy="446226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998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0" y="1028700"/>
            <a:ext cx="4378864" cy="847724"/>
            <a:chOff x="0" y="0"/>
            <a:chExt cx="5838486" cy="113029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838407" cy="1130300"/>
            </a:xfrm>
            <a:custGeom>
              <a:avLst/>
              <a:gdLst/>
              <a:ahLst/>
              <a:cxnLst/>
              <a:rect l="l" t="t" r="r" b="b"/>
              <a:pathLst>
                <a:path w="5838407" h="1130300">
                  <a:moveTo>
                    <a:pt x="0" y="0"/>
                  </a:moveTo>
                  <a:lnTo>
                    <a:pt x="5838407" y="0"/>
                  </a:lnTo>
                  <a:lnTo>
                    <a:pt x="5838407" y="1130300"/>
                  </a:lnTo>
                  <a:lnTo>
                    <a:pt x="0" y="1130300"/>
                  </a:lnTo>
                  <a:close/>
                </a:path>
              </a:pathLst>
            </a:custGeom>
            <a:solidFill>
              <a:srgbClr val="302924"/>
            </a:solidFill>
          </p:spPr>
          <p:txBody>
            <a:bodyPr/>
            <a:lstStyle/>
            <a:p>
              <a:endParaRPr lang="es-CO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15074253" y="8862778"/>
            <a:ext cx="2790780" cy="791044"/>
            <a:chOff x="0" y="0"/>
            <a:chExt cx="3721040" cy="105472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3721100" cy="1054735"/>
            </a:xfrm>
            <a:custGeom>
              <a:avLst/>
              <a:gdLst/>
              <a:ahLst/>
              <a:cxnLst/>
              <a:rect l="l" t="t" r="r" b="b"/>
              <a:pathLst>
                <a:path w="3721100" h="1054735">
                  <a:moveTo>
                    <a:pt x="0" y="0"/>
                  </a:moveTo>
                  <a:lnTo>
                    <a:pt x="3721100" y="0"/>
                  </a:lnTo>
                  <a:lnTo>
                    <a:pt x="3721100" y="1054735"/>
                  </a:lnTo>
                  <a:lnTo>
                    <a:pt x="0" y="10547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49223" r="1" b="-49222"/>
              </a:stretch>
            </a:blipFill>
          </p:spPr>
          <p:txBody>
            <a:bodyPr/>
            <a:lstStyle/>
            <a:p>
              <a:endParaRPr lang="es-CO"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50800" y="1157300"/>
            <a:ext cx="4328064" cy="590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78"/>
              </a:lnSpc>
            </a:pPr>
            <a:r>
              <a:rPr lang="en-US" sz="3898">
                <a:solidFill>
                  <a:srgbClr val="FFFFFF"/>
                </a:solidFill>
                <a:latin typeface="Bw Modelica 1"/>
                <a:ea typeface="Bw Modelica 1"/>
                <a:cs typeface="Bw Modelica 1"/>
                <a:sym typeface="Bw Modelica 1"/>
              </a:rPr>
              <a:t>MARTES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13723" y="5834125"/>
            <a:ext cx="15617517" cy="158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80"/>
              </a:lnSpc>
              <a:spcBef>
                <a:spcPct val="0"/>
              </a:spcBef>
            </a:pP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c. ¿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Cómo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debemos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ser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tocados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por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la </a:t>
            </a:r>
            <a:r>
              <a:rPr lang="en-US" sz="5233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vida</a:t>
            </a:r>
            <a:r>
              <a:rPr lang="en-US" sz="5233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de Jesús? </a:t>
            </a:r>
            <a:r>
              <a:rPr lang="en-US" sz="2400" dirty="0" err="1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Filipenses</a:t>
            </a:r>
            <a:r>
              <a:rPr lang="en-US" sz="2400" dirty="0">
                <a:solidFill>
                  <a:srgbClr val="271C1A"/>
                </a:solidFill>
                <a:latin typeface="Bw Modelica 1"/>
                <a:ea typeface="Bw Modelica 1"/>
                <a:cs typeface="Bw Modelica 1"/>
                <a:sym typeface="Bw Modelica 1"/>
              </a:rPr>
              <a:t> 2:6–8.</a:t>
            </a:r>
            <a:endParaRPr lang="en-US" sz="5233" dirty="0">
              <a:solidFill>
                <a:srgbClr val="271C1A"/>
              </a:solidFill>
              <a:latin typeface="Bw Modelica 1"/>
              <a:ea typeface="Bw Modelica 1"/>
              <a:cs typeface="Bw Modelica 1"/>
              <a:sym typeface="Bw Modelica 1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352</Words>
  <Application>Microsoft Office PowerPoint</Application>
  <PresentationFormat>Personalizado</PresentationFormat>
  <Paragraphs>46</Paragraphs>
  <Slides>15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25" baseType="lpstr">
      <vt:lpstr>Bw Modelica 1</vt:lpstr>
      <vt:lpstr>Arial</vt:lpstr>
      <vt:lpstr>Bw Modelica 2</vt:lpstr>
      <vt:lpstr>Calibri</vt:lpstr>
      <vt:lpstr>Rubik Semi-Bold</vt:lpstr>
      <vt:lpstr>Arimo</vt:lpstr>
      <vt:lpstr>Rubik Bold</vt:lpstr>
      <vt:lpstr>Rubik</vt:lpstr>
      <vt:lpstr>Trocchi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 Point Lección  8, Mayo 24 de 2025</dc:title>
  <cp:lastModifiedBy>William Fuentes Nieves</cp:lastModifiedBy>
  <cp:revision>4</cp:revision>
  <dcterms:created xsi:type="dcterms:W3CDTF">2006-08-16T00:00:00Z</dcterms:created>
  <dcterms:modified xsi:type="dcterms:W3CDTF">2025-05-22T16:47:30Z</dcterms:modified>
  <dc:identifier>DAGoMCpXU2A</dc:identifier>
</cp:coreProperties>
</file>