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bold r:id="rId21"/>
    </p:embeddedFont>
    <p:embeddedFont>
      <p:font typeface="Rubik Semi-Bold" panose="020B0604020202020204" charset="-79"/>
      <p:bold r:id="rId22"/>
    </p:embeddedFont>
    <p:embeddedFont>
      <p:font typeface="Trocchi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EFEFE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LECCIÓN 7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805815" y="4594225"/>
            <a:ext cx="9648825" cy="1337945"/>
            <a:chOff x="1269" y="7235"/>
            <a:chExt cx="15195" cy="2107"/>
          </a:xfrm>
        </p:grpSpPr>
        <p:sp>
          <p:nvSpPr>
            <p:cNvPr id="8" name="TextBox 8"/>
            <p:cNvSpPr txBox="1"/>
            <p:nvPr/>
          </p:nvSpPr>
          <p:spPr>
            <a:xfrm>
              <a:off x="1269" y="7235"/>
              <a:ext cx="12212" cy="1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6600" b="1" dirty="0">
                  <a:solidFill>
                    <a:srgbClr val="FEFEFE"/>
                  </a:solidFill>
                  <a:latin typeface="Bw Modelica 1" panose="00000900000000000000"/>
                  <a:ea typeface="Bw Modelica 1" panose="00000900000000000000"/>
                  <a:cs typeface="Bw Modelica 1" panose="00000900000000000000"/>
                  <a:sym typeface="Bw Modelica 1" panose="00000900000000000000"/>
                </a:rPr>
                <a:t>LA LUZ RECHAZADA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252" y="8727"/>
              <a:ext cx="12212" cy="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0"/>
                </a:lnSpc>
                <a:spcBef>
                  <a:spcPct val="0"/>
                </a:spcBef>
              </a:pPr>
              <a:r>
                <a:rPr lang="en-US" sz="2550">
                  <a:solidFill>
                    <a:srgbClr val="FEFEFE"/>
                  </a:solidFill>
                  <a:latin typeface="Rubik"/>
                  <a:ea typeface="Rubik"/>
                  <a:cs typeface="Rubik"/>
                  <a:sym typeface="Rubik"/>
                </a:rPr>
                <a:t>¿O REFLEJADA?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71299" y="2973407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0" y="0"/>
                </a:moveTo>
                <a:lnTo>
                  <a:pt x="7439358" y="0"/>
                </a:lnTo>
                <a:lnTo>
                  <a:pt x="7439358" y="5207550"/>
                </a:lnTo>
                <a:lnTo>
                  <a:pt x="0" y="5207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7" r="-26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7599134" y="1118849"/>
            <a:ext cx="1028494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0" b="1" dirty="0">
                <a:solidFill>
                  <a:srgbClr val="302924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DOS CLASES DE OYENTES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4379" y="3664926"/>
            <a:ext cx="9887431" cy="384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5"/>
              </a:lnSpc>
              <a:spcBef>
                <a:spcPct val="0"/>
              </a:spcBef>
            </a:pP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a.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Tras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ser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advertidos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de que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podían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morir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en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sus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pecados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, ¿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qué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exigieron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fariseos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a Jesús, y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por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9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qué</a:t>
            </a: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</a:t>
            </a:r>
            <a:b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</a:br>
            <a:r>
              <a:rPr lang="en-US" sz="499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Juan 8:25 (</a:t>
            </a:r>
            <a:r>
              <a:rPr lang="en-US" sz="2400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MARTES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52097" b="-520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5046" y="4642970"/>
            <a:ext cx="15617517" cy="241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b. ¿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Cómo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les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contestó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el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Salvador,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revelando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su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extraordinaria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conexión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con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el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Padre?</a:t>
            </a:r>
            <a:r>
              <a:rPr lang="en-US" sz="2800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br>
              <a:rPr lang="en-US" sz="2800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</a:br>
            <a:r>
              <a:rPr lang="en-US" sz="2800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Juan 8:25 (</a:t>
            </a:r>
            <a:r>
              <a:rPr lang="en-US" sz="2800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última</a:t>
            </a:r>
            <a:r>
              <a:rPr lang="en-US" sz="2800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2800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parte</a:t>
            </a:r>
            <a:r>
              <a:rPr lang="en-US" sz="2800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), 26–29.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3723" y="5834125"/>
            <a:ext cx="15617517" cy="241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c. Describe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el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caminar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diario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de Cristo con Su Padre, y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cómo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debemos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reflejar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esa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</a:t>
            </a:r>
            <a:r>
              <a:rPr lang="en-US" sz="5235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experiencia</a:t>
            </a:r>
            <a:r>
              <a:rPr lang="en-US" sz="5235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. </a:t>
            </a:r>
            <a:r>
              <a:rPr lang="en-US" sz="2400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Juan 15:10; </a:t>
            </a:r>
            <a:r>
              <a:rPr lang="en-US" sz="2400" dirty="0" err="1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Efesios</a:t>
            </a:r>
            <a:r>
              <a:rPr lang="en-US" sz="2400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2:4–6.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EFEFE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3309" y="4828154"/>
            <a:ext cx="16021382" cy="343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  <a:spcBef>
                <a:spcPct val="0"/>
              </a:spcBef>
            </a:pP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a.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Cuando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Cristo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habló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verdades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tajantes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a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fariseos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, ¿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cómo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afectaron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sus palabras a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oyentes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sinceros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, y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por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qué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esto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puede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sernos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de </a:t>
            </a:r>
            <a:r>
              <a:rPr lang="en-US" sz="557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ánimo</a:t>
            </a:r>
            <a:r>
              <a:rPr lang="en-US" sz="557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hoy? </a:t>
            </a:r>
            <a:r>
              <a:rPr lang="en-US" sz="32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Juan 8:30.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38172" y="1570911"/>
            <a:ext cx="12026178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5"/>
              </a:lnSpc>
              <a:spcBef>
                <a:spcPct val="0"/>
              </a:spcBef>
            </a:pPr>
            <a:r>
              <a:rPr lang="en-US" sz="5910" b="1" dirty="0">
                <a:solidFill>
                  <a:srgbClr val="302924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LA LUZ REFLEJADA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40854" y="1866899"/>
            <a:ext cx="10279019" cy="52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5"/>
              </a:lnSpc>
              <a:spcBef>
                <a:spcPct val="0"/>
              </a:spcBef>
            </a:pP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b.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Aparte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de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ministros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, ¿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quiénes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más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son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bendecidos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por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reflejar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la luz del </a:t>
            </a:r>
            <a:r>
              <a:rPr lang="en-US" sz="681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cielo</a:t>
            </a:r>
            <a: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 </a:t>
            </a:r>
            <a:br>
              <a:rPr lang="en-US" sz="681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</a:br>
            <a:r>
              <a:rPr lang="en-US" sz="2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Salmos 27:1; 147:15; Isaías 55:10, 11.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EFEFE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MIERCOLES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2445" y="0"/>
            <a:ext cx="8255555" cy="10287000"/>
          </a:xfrm>
          <a:custGeom>
            <a:avLst/>
            <a:gdLst/>
            <a:ahLst/>
            <a:cxnLst/>
            <a:rect l="l" t="t" r="r" b="b"/>
            <a:pathLst>
              <a:path w="8255555" h="10287000">
                <a:moveTo>
                  <a:pt x="0" y="0"/>
                </a:moveTo>
                <a:lnTo>
                  <a:pt x="8255555" y="0"/>
                </a:lnTo>
                <a:lnTo>
                  <a:pt x="82555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67" t="-50338" r="-24960" b="-3033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5742" y="4662357"/>
            <a:ext cx="9407473" cy="491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0"/>
              </a:lnSpc>
            </a:pP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a. ¿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Qué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dijo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Jesús a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judíos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que lo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aceptaron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 </a:t>
            </a:r>
            <a:r>
              <a:rPr lang="en-US" sz="20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Juan 8:31, 32.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</a:p>
          <a:p>
            <a:pPr algn="ctr">
              <a:lnSpc>
                <a:spcPts val="5470"/>
              </a:lnSpc>
            </a:pPr>
            <a:endParaRPr lang="en-US" sz="4555" dirty="0">
              <a:solidFill>
                <a:srgbClr val="302924"/>
              </a:solidFill>
              <a:latin typeface="Bw Modelica 2" panose="00000800000000000000"/>
              <a:ea typeface="Bw Modelica 2" panose="00000800000000000000"/>
              <a:cs typeface="Bw Modelica 2" panose="00000800000000000000"/>
              <a:sym typeface="Bw Modelica 2" panose="00000800000000000000"/>
            </a:endParaRPr>
          </a:p>
          <a:p>
            <a:pPr algn="ctr">
              <a:lnSpc>
                <a:spcPts val="5470"/>
              </a:lnSpc>
              <a:spcBef>
                <a:spcPct val="0"/>
              </a:spcBef>
            </a:pP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En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contraste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, ¿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cómo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es que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incrédulos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fracasan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en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ver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la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única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condición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que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nos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hará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libres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del </a:t>
            </a:r>
            <a:r>
              <a:rPr lang="en-US" sz="455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pecado</a:t>
            </a:r>
            <a:r>
              <a:rPr lang="en-US" sz="455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</a:t>
            </a:r>
            <a:r>
              <a:rPr lang="en-US" sz="20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Juan 8:33–36.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JUEVES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40283"/>
            <a:ext cx="8442565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5"/>
              </a:lnSpc>
              <a:spcBef>
                <a:spcPct val="0"/>
              </a:spcBef>
            </a:pPr>
            <a:r>
              <a:rPr lang="en-US" sz="4210">
                <a:solidFill>
                  <a:srgbClr val="302924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ESCLAVITUD VS. LIBERTAD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12296" b="-1229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0">
                <a:solidFill>
                  <a:srgbClr val="000000"/>
                </a:solidFill>
                <a:latin typeface="Arimo" panose="020B0604020202020204"/>
                <a:ea typeface="Arimo" panose="020B0604020202020204"/>
                <a:cs typeface="Arimo" panose="020B0604020202020204"/>
                <a:sym typeface="Arimo" panose="020B0604020202020204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5"/>
              </a:lnSpc>
            </a:pPr>
            <a:r>
              <a:rPr lang="en-US" sz="7005" spc="2865">
                <a:solidFill>
                  <a:srgbClr val="000000"/>
                </a:solidFill>
                <a:latin typeface="Arimo" panose="020B0604020202020204"/>
                <a:ea typeface="Arimo" panose="020B0604020202020204"/>
                <a:cs typeface="Arimo" panose="020B0604020202020204"/>
                <a:sym typeface="Arimo" panose="020B0604020202020204"/>
              </a:rPr>
              <a:t>MINUTOS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Trocchi" panose="00000500000000000000"/>
                <a:ea typeface="Trocchi" panose="00000500000000000000"/>
                <a:cs typeface="Trocchi" panose="00000500000000000000"/>
                <a:sym typeface="Trocchi" panose="00000500000000000000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ESCUELA SABATICA ASDMR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0915" t="-24780" r="-6091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5"/>
              <a:stretch>
                <a:fillRect l="-21428" r="-2142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2403" r="-85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140" r="-251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590152"/>
            <a:ext cx="3653274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250" b="1">
                <a:solidFill>
                  <a:srgbClr val="271C1A"/>
                </a:solidFill>
                <a:latin typeface="Rubik Bold" panose="00000800000000000000"/>
                <a:ea typeface="Rubik Bold" panose="00000800000000000000"/>
                <a:cs typeface="Rubik Bold" panose="00000800000000000000"/>
                <a:sym typeface="Rubik Bold" panose="00000800000000000000"/>
              </a:rPr>
              <a:t>RECORDANDO LA CREACIÓN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428228"/>
            <a:ext cx="3077508" cy="10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355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BRILLANDO EN NUESTROS CORAZONES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594825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30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LUZ DEL EVANGELIO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0"/>
              </a:lnSpc>
            </a:pPr>
            <a:r>
              <a:rPr lang="en-US" sz="2235" b="1">
                <a:solidFill>
                  <a:srgbClr val="271C1A"/>
                </a:solidFill>
                <a:latin typeface="Rubik Bold" panose="00000800000000000000"/>
                <a:ea typeface="Rubik Bold" panose="00000800000000000000"/>
                <a:cs typeface="Rubik Bold" panose="00000800000000000000"/>
                <a:sym typeface="Rubik Bold" panose="00000800000000000000"/>
              </a:rPr>
              <a:t> LUZ EN LA MORADA DE DIOS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58896"/>
            <a:ext cx="3251621" cy="37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0"/>
              </a:lnSpc>
            </a:pPr>
            <a:r>
              <a:rPr lang="en-US" sz="2430" b="1">
                <a:solidFill>
                  <a:srgbClr val="271C1A"/>
                </a:solidFill>
                <a:latin typeface="Rubik Bold" panose="00000800000000000000"/>
                <a:ea typeface="Rubik Bold" panose="00000800000000000000"/>
                <a:cs typeface="Rubik Bold" panose="00000800000000000000"/>
                <a:sym typeface="Rubik Bold" panose="00000800000000000000"/>
              </a:rPr>
              <a:t> LUZ EN EL DESIERTO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la Luz del Mundo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EFEFE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LECCIÓN 7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805815" y="4594225"/>
            <a:ext cx="9648825" cy="1337945"/>
            <a:chOff x="1269" y="7235"/>
            <a:chExt cx="15195" cy="2107"/>
          </a:xfrm>
        </p:grpSpPr>
        <p:sp>
          <p:nvSpPr>
            <p:cNvPr id="8" name="TextBox 8"/>
            <p:cNvSpPr txBox="1"/>
            <p:nvPr/>
          </p:nvSpPr>
          <p:spPr>
            <a:xfrm>
              <a:off x="1269" y="7235"/>
              <a:ext cx="12212" cy="1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FEFEFE"/>
                  </a:solidFill>
                  <a:latin typeface="Bw Modelica 1" panose="00000900000000000000"/>
                  <a:ea typeface="Bw Modelica 1" panose="00000900000000000000"/>
                  <a:cs typeface="Bw Modelica 1" panose="00000900000000000000"/>
                  <a:sym typeface="Bw Modelica 1" panose="00000900000000000000"/>
                </a:rPr>
                <a:t>LA LUZ RECHAZADA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252" y="8727"/>
              <a:ext cx="12212" cy="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0"/>
                </a:lnSpc>
                <a:spcBef>
                  <a:spcPct val="0"/>
                </a:spcBef>
              </a:pPr>
              <a:r>
                <a:rPr lang="en-US" sz="2550">
                  <a:solidFill>
                    <a:srgbClr val="FEFEFE"/>
                  </a:solidFill>
                  <a:latin typeface="Rubik"/>
                  <a:ea typeface="Rubik"/>
                  <a:cs typeface="Rubik"/>
                  <a:sym typeface="Rubik"/>
                </a:rPr>
                <a:t>¿O REFLEJADA?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43275"/>
            <a:ext cx="18288000" cy="6943725"/>
          </a:xfrm>
          <a:custGeom>
            <a:avLst/>
            <a:gdLst/>
            <a:ahLst/>
            <a:cxnLst/>
            <a:rect l="l" t="t" r="r" b="b"/>
            <a:pathLst>
              <a:path w="18288000" h="6943725">
                <a:moveTo>
                  <a:pt x="0" y="0"/>
                </a:moveTo>
                <a:lnTo>
                  <a:pt x="18288000" y="0"/>
                </a:lnTo>
                <a:lnTo>
                  <a:pt x="18288000" y="6943725"/>
                </a:lnTo>
                <a:lnTo>
                  <a:pt x="0" y="6943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8" b="-7424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4057650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60" b="1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LA LUZ PROFETIZADA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448050"/>
            <a:ext cx="1716870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a. ¿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Cómo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se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refirió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el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Espíritu Santo a Jesús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mediante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Isaías?</a:t>
            </a:r>
            <a:b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</a:b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Isaías 49:6.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607" r="-5060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71" y="4085960"/>
            <a:ext cx="11557594" cy="248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b. ¿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Cómo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identificó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Simeón a Jesús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cuando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fue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llevado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al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templo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para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su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dedicación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, y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qué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debería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hacernos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considerar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045" dirty="0" err="1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esto</a:t>
            </a:r>
            <a: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 </a:t>
            </a:r>
            <a:br>
              <a:rPr lang="en-US" sz="4045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</a:br>
            <a:r>
              <a:rPr lang="en-US" dirty="0">
                <a:solidFill>
                  <a:srgbClr val="000000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Lucas 2:32.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24399"/>
            <a:ext cx="18288000" cy="6062601"/>
          </a:xfrm>
          <a:custGeom>
            <a:avLst/>
            <a:gdLst/>
            <a:ahLst/>
            <a:cxnLst/>
            <a:rect l="l" t="t" r="r" b="b"/>
            <a:pathLst>
              <a:path w="18288000" h="6062601">
                <a:moveTo>
                  <a:pt x="0" y="0"/>
                </a:moveTo>
                <a:lnTo>
                  <a:pt x="18288000" y="0"/>
                </a:lnTo>
                <a:lnTo>
                  <a:pt x="18288000" y="6062601"/>
                </a:lnTo>
                <a:lnTo>
                  <a:pt x="0" y="606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828" b="-1719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60213" y="3337363"/>
            <a:ext cx="15323009" cy="150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5"/>
              </a:lnSpc>
            </a:pPr>
            <a:r>
              <a:rPr lang="en-US" sz="4905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reaccionaron</a:t>
            </a:r>
            <a:r>
              <a:rPr lang="en-US" sz="4905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dirigentes</a:t>
            </a:r>
            <a:r>
              <a:rPr lang="en-US" sz="4905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judíos</a:t>
            </a:r>
            <a:r>
              <a:rPr lang="en-US" sz="4905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ante la </a:t>
            </a:r>
            <a:r>
              <a:rPr lang="en-US" sz="4905" dirty="0" err="1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misión</a:t>
            </a:r>
            <a:r>
              <a:rPr lang="en-US" sz="4905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de Cristo? </a:t>
            </a:r>
            <a:r>
              <a:rPr lang="en-US" sz="2400" dirty="0">
                <a:solidFill>
                  <a:srgbClr val="271C1A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Juan 1:11; 8:13.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LUNES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72581" y="1313655"/>
            <a:ext cx="11104057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5690" b="1" dirty="0">
                <a:solidFill>
                  <a:srgbClr val="271C1A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LA LUZ RECHAZADA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410581" y="2829492"/>
            <a:ext cx="7575680" cy="5806648"/>
          </a:xfrm>
          <a:custGeom>
            <a:avLst/>
            <a:gdLst/>
            <a:ahLst/>
            <a:cxnLst/>
            <a:rect l="l" t="t" r="r" b="b"/>
            <a:pathLst>
              <a:path w="7575680" h="5806648">
                <a:moveTo>
                  <a:pt x="7575681" y="0"/>
                </a:moveTo>
                <a:lnTo>
                  <a:pt x="0" y="0"/>
                </a:lnTo>
                <a:lnTo>
                  <a:pt x="0" y="5806647"/>
                </a:lnTo>
                <a:lnTo>
                  <a:pt x="7575681" y="5806647"/>
                </a:lnTo>
                <a:lnTo>
                  <a:pt x="7575681" y="0"/>
                </a:lnTo>
                <a:close/>
              </a:path>
            </a:pathLst>
          </a:custGeom>
          <a:blipFill>
            <a:blip r:embed="rId3"/>
            <a:stretch>
              <a:fillRect l="-7594" r="-759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266032" y="3575629"/>
            <a:ext cx="9599001" cy="295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5"/>
              </a:lnSpc>
            </a:pP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b. ¿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Qué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explicaciones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claras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dio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Jesús a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incrédulos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fariseos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, y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cómo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respondieron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ellos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Juan 8:14–18.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LUNES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25075" y="6796219"/>
            <a:ext cx="15902178" cy="250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0"/>
              </a:lnSpc>
            </a:pP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c. ¿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Qué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marcado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contraste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dijo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Jesús que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existía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entre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Él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y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incrédulos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5425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fariseos</a:t>
            </a:r>
            <a: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 </a:t>
            </a:r>
            <a:br>
              <a:rPr lang="en-US" sz="5425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</a:br>
            <a:r>
              <a:rPr lang="en-US" sz="2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Juan 8:19–23.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LUNES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410581" y="2829492"/>
            <a:ext cx="7575680" cy="5806648"/>
          </a:xfrm>
          <a:custGeom>
            <a:avLst/>
            <a:gdLst/>
            <a:ahLst/>
            <a:cxnLst/>
            <a:rect l="l" t="t" r="r" b="b"/>
            <a:pathLst>
              <a:path w="7575680" h="5806648">
                <a:moveTo>
                  <a:pt x="7575681" y="0"/>
                </a:moveTo>
                <a:lnTo>
                  <a:pt x="0" y="0"/>
                </a:lnTo>
                <a:lnTo>
                  <a:pt x="0" y="5806647"/>
                </a:lnTo>
                <a:lnTo>
                  <a:pt x="7575681" y="5806647"/>
                </a:lnTo>
                <a:lnTo>
                  <a:pt x="7575681" y="0"/>
                </a:lnTo>
                <a:close/>
              </a:path>
            </a:pathLst>
          </a:custGeom>
          <a:blipFill>
            <a:blip r:embed="rId3"/>
            <a:stretch>
              <a:fillRect l="-6255" r="-625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266032" y="3575629"/>
            <a:ext cx="9599001" cy="369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5"/>
              </a:lnSpc>
            </a:pP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d. ¿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Cuál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iba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a ser la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consecuencia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fatal del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rechazo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de Cristo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por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parte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de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los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dirigentes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 </a:t>
            </a:r>
            <a:r>
              <a:rPr lang="en-US" sz="4800" dirty="0" err="1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judíos</a:t>
            </a:r>
            <a: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? </a:t>
            </a:r>
            <a:br>
              <a:rPr lang="en-US" sz="48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</a:br>
            <a:r>
              <a:rPr lang="en-US" sz="2400" dirty="0">
                <a:solidFill>
                  <a:srgbClr val="302924"/>
                </a:solidFill>
                <a:latin typeface="Bw Modelica 2" panose="00000800000000000000"/>
                <a:ea typeface="Bw Modelica 2" panose="00000800000000000000"/>
                <a:cs typeface="Bw Modelica 2" panose="00000800000000000000"/>
                <a:sym typeface="Bw Modelica 2" panose="00000800000000000000"/>
              </a:rPr>
              <a:t>Juan 8:24; Mateo 23:38.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>
                <a:solidFill>
                  <a:srgbClr val="FFFFFF"/>
                </a:solidFill>
                <a:latin typeface="Bw Modelica 1" panose="00000900000000000000"/>
                <a:ea typeface="Bw Modelica 1" panose="00000900000000000000"/>
                <a:cs typeface="Bw Modelica 1" panose="00000900000000000000"/>
                <a:sym typeface="Bw Modelica 1" panose="00000900000000000000"/>
              </a:rPr>
              <a:t>LUNES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424</Words>
  <Application>Microsoft Office PowerPoint</Application>
  <PresentationFormat>Personalizado</PresentationFormat>
  <Paragraphs>53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Trocchi</vt:lpstr>
      <vt:lpstr>Rubik Bold</vt:lpstr>
      <vt:lpstr>Bw Modelica 2</vt:lpstr>
      <vt:lpstr>Arimo</vt:lpstr>
      <vt:lpstr>Arial</vt:lpstr>
      <vt:lpstr>Rubik Semi-Bold</vt:lpstr>
      <vt:lpstr>Bw Modelica 1</vt:lpstr>
      <vt:lpstr>Calibri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7, Mayo 17 de 2025</dc:title>
  <dc:creator/>
  <cp:lastModifiedBy>William Fuentes Nieves</cp:lastModifiedBy>
  <cp:revision>4</cp:revision>
  <dcterms:created xsi:type="dcterms:W3CDTF">2006-08-16T00:00:00Z</dcterms:created>
  <dcterms:modified xsi:type="dcterms:W3CDTF">2025-05-15T13:30:37Z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D4A448DBE3CF493BB8E5A67A9053B788_12</vt:lpwstr>
  </property>
  <property fmtid="{D5CDD505-2E9C-101B-9397-08002B2CF9AE}" pid="3" name="KSOProductBuildVer">
    <vt:lpwstr>2058-12.2.0.21179</vt:lpwstr>
  </property>
</Properties>
</file>