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Italics" panose="020B0604020202020204" charset="-79"/>
      <p:regular r:id="rId24"/>
    </p:embeddedFont>
    <p:embeddedFont>
      <p:font typeface="Rubik Semi-Bold" panose="020B0604020202020204" charset="-79"/>
      <p:regular r:id="rId25"/>
    </p:embeddedFont>
    <p:embeddedFont>
      <p:font typeface="Trocchi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66116" y="0"/>
            <a:ext cx="6847284" cy="10287000"/>
          </a:xfrm>
          <a:custGeom>
            <a:avLst/>
            <a:gdLst/>
            <a:ahLst/>
            <a:cxnLst/>
            <a:rect l="l" t="t" r="r" b="b"/>
            <a:pathLst>
              <a:path w="6847284" h="10287000">
                <a:moveTo>
                  <a:pt x="0" y="0"/>
                </a:moveTo>
                <a:lnTo>
                  <a:pt x="6847284" y="0"/>
                </a:lnTo>
                <a:lnTo>
                  <a:pt x="68472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5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289308" y="0"/>
            <a:ext cx="3600450" cy="10287000"/>
            <a:chOff x="0" y="0"/>
            <a:chExt cx="948267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03106" y="-38100"/>
            <a:ext cx="3600450" cy="10287000"/>
            <a:chOff x="0" y="0"/>
            <a:chExt cx="948267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91318" y="4985734"/>
            <a:ext cx="11891342" cy="105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8"/>
              </a:lnSpc>
              <a:spcBef>
                <a:spcPct val="0"/>
              </a:spcBef>
            </a:pPr>
            <a:r>
              <a:rPr lang="en-US" sz="6948" dirty="0">
                <a:solidFill>
                  <a:srgbClr val="302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 “NI YO TE CONDENO”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6847284" cy="10287000"/>
          </a:xfrm>
          <a:custGeom>
            <a:avLst/>
            <a:gdLst/>
            <a:ahLst/>
            <a:cxnLst/>
            <a:rect l="l" t="t" r="r" b="b"/>
            <a:pathLst>
              <a:path w="6847284" h="10287000">
                <a:moveTo>
                  <a:pt x="6847284" y="0"/>
                </a:moveTo>
                <a:lnTo>
                  <a:pt x="0" y="0"/>
                </a:lnTo>
                <a:lnTo>
                  <a:pt x="0" y="10287000"/>
                </a:lnTo>
                <a:lnTo>
                  <a:pt x="6847284" y="10287000"/>
                </a:lnTo>
                <a:lnTo>
                  <a:pt x="684728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996652" y="1118849"/>
            <a:ext cx="9462632" cy="7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50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ACCIÓN IMPREVISTA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96652" y="3252563"/>
            <a:ext cx="9887431" cy="457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7"/>
              </a:lnSpc>
              <a:spcBef>
                <a:spcPct val="0"/>
              </a:spcBef>
            </a:pP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pregunta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la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mujer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que se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fueran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sus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acusadores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afectó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forma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manejó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situación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8:10, 11.</a:t>
            </a:r>
            <a:endParaRPr lang="en-US" sz="4997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917562" y="-1083438"/>
            <a:ext cx="4452875" cy="18288000"/>
            <a:chOff x="0" y="0"/>
            <a:chExt cx="1172774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4673175" y="-3327825"/>
            <a:ext cx="10287000" cy="16942650"/>
            <a:chOff x="0" y="0"/>
            <a:chExt cx="2709333" cy="44622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4462262"/>
            </a:xfrm>
            <a:custGeom>
              <a:avLst/>
              <a:gdLst/>
              <a:ahLst/>
              <a:cxnLst/>
              <a:rect l="l" t="t" r="r" b="b"/>
              <a:pathLst>
                <a:path w="2709333" h="4462262">
                  <a:moveTo>
                    <a:pt x="0" y="0"/>
                  </a:moveTo>
                  <a:lnTo>
                    <a:pt x="2709333" y="0"/>
                  </a:lnTo>
                  <a:lnTo>
                    <a:pt x="2709333" y="4462262"/>
                  </a:lnTo>
                  <a:lnTo>
                    <a:pt x="0" y="446226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446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5350" y="4937533"/>
            <a:ext cx="15617517" cy="158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Describe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efecto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la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gracia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salvadora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Cristo. </a:t>
            </a:r>
            <a:r>
              <a:rPr lang="en-US" sz="32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Lucas 7:37–40, 47, 48.</a:t>
            </a:r>
            <a:endParaRPr lang="en-US" sz="5233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336537"/>
            <a:ext cx="16021382" cy="3386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3"/>
              </a:lnSpc>
              <a:spcBef>
                <a:spcPct val="0"/>
              </a:spcBef>
            </a:pP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caracterizar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especialmente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relación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demás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solamente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posible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2 </a:t>
            </a:r>
            <a:r>
              <a:rPr lang="en-US" sz="36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1:3–5.</a:t>
            </a:r>
            <a:endParaRPr lang="en-US" sz="557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23904" y="1028700"/>
            <a:ext cx="12026178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ESPARCIENDO CONSUELO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854092" y="3088246"/>
            <a:ext cx="8203179" cy="4963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5"/>
              </a:lnSpc>
              <a:spcBef>
                <a:spcPct val="0"/>
              </a:spcBef>
            </a:pPr>
            <a:r>
              <a:rPr lang="en-US" sz="543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la </a:t>
            </a:r>
            <a:r>
              <a:rPr lang="en-US" sz="543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esperanza</a:t>
            </a:r>
            <a:r>
              <a:rPr lang="en-US" sz="543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43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43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privilegio </a:t>
            </a:r>
            <a:r>
              <a:rPr lang="en-US" sz="543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únicos</a:t>
            </a:r>
            <a:r>
              <a:rPr lang="en-US" sz="543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543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tenemos</a:t>
            </a:r>
            <a:r>
              <a:rPr lang="en-US" sz="543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543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seguir</a:t>
            </a:r>
            <a:r>
              <a:rPr lang="en-US" sz="543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543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pisadas</a:t>
            </a:r>
            <a:r>
              <a:rPr lang="en-US" sz="543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Cristo. </a:t>
            </a:r>
            <a:br>
              <a:rPr lang="en-US" sz="543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2 </a:t>
            </a:r>
            <a:r>
              <a:rPr lang="en-US" sz="32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1:6, 7.</a:t>
            </a:r>
            <a:endParaRPr lang="en-US" sz="5438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88E7E139-21EE-E9D3-B9F3-7065CB7F34C6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FCD039CA-7954-155A-701A-7644DE4EE264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125855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5380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17142" y="4617142"/>
            <a:ext cx="13190499" cy="223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2"/>
              </a:lnSpc>
              <a:spcBef>
                <a:spcPct val="0"/>
              </a:spcBef>
            </a:pP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Describe las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cualidades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necesarias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triple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angélico</a:t>
            </a:r>
            <a:r>
              <a:rPr lang="en-US" sz="489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1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13:13, 4–8.</a:t>
            </a:r>
            <a:endParaRPr lang="en-US" sz="4893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89BF7F1B-62D2-800B-7375-73BED559C8B9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858A0A96-C790-CE7D-2B2C-94AD9E87543A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977224" y="2504738"/>
            <a:ext cx="4748184" cy="7149084"/>
          </a:xfrm>
          <a:custGeom>
            <a:avLst/>
            <a:gdLst/>
            <a:ahLst/>
            <a:cxnLst/>
            <a:rect l="l" t="t" r="r" b="b"/>
            <a:pathLst>
              <a:path w="4748184" h="7149084">
                <a:moveTo>
                  <a:pt x="0" y="0"/>
                </a:moveTo>
                <a:lnTo>
                  <a:pt x="4748184" y="0"/>
                </a:lnTo>
                <a:lnTo>
                  <a:pt x="4748184" y="7149084"/>
                </a:lnTo>
                <a:lnTo>
                  <a:pt x="0" y="7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84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8137425" y="3385998"/>
            <a:ext cx="8783274" cy="4885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actuarán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cristiano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contraste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lo que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suelen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falso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Gálatas 6:1–3; Romanos 15:1–3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55869" y="1271606"/>
            <a:ext cx="13899784" cy="819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4"/>
              </a:lnSpc>
              <a:spcBef>
                <a:spcPct val="0"/>
              </a:spcBef>
            </a:pPr>
            <a:r>
              <a:rPr lang="en-US" sz="54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TIERNA RESTAURACIÓN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674" t="-22482" r="-4499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5282" b="-2528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0183" r="-3038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590152"/>
            <a:ext cx="3653274" cy="69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INTERÉS DEL </a:t>
            </a:r>
          </a:p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PUEBLO POR JESÚS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428228"/>
            <a:ext cx="3077508" cy="10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CRECIMIENTO DE UN BUSCADOR SINCERO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594825"/>
            <a:ext cx="3108894" cy="7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 PALABRAS SIN IGUAL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623503"/>
            <a:ext cx="337240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 LA INVITACIÓN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575826"/>
            <a:ext cx="325162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PLANES MALICIOSOS IMPEDIDOS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Nunca Nadie Habló como Este Hombre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90515" y="2307729"/>
            <a:ext cx="8805830" cy="5870553"/>
          </a:xfrm>
          <a:custGeom>
            <a:avLst/>
            <a:gdLst/>
            <a:ahLst/>
            <a:cxnLst/>
            <a:rect l="l" t="t" r="r" b="b"/>
            <a:pathLst>
              <a:path w="8805830" h="5870553">
                <a:moveTo>
                  <a:pt x="0" y="0"/>
                </a:moveTo>
                <a:lnTo>
                  <a:pt x="8805830" y="0"/>
                </a:lnTo>
                <a:lnTo>
                  <a:pt x="8805830" y="5870554"/>
                </a:lnTo>
                <a:lnTo>
                  <a:pt x="0" y="5870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4734469" y="576269"/>
            <a:ext cx="7787134" cy="89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8"/>
              </a:lnSpc>
              <a:spcBef>
                <a:spcPct val="0"/>
              </a:spcBef>
            </a:pPr>
            <a:r>
              <a:rPr lang="en-US" sz="3398" b="1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Ofrenda del Primer Sábado SÁBADO</a:t>
            </a:r>
            <a:r>
              <a:rPr lang="en-US" sz="3398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3 DE MAYO DE 2025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3056" y="2881783"/>
            <a:ext cx="7759110" cy="408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Ahora más que nunca es el momento de invertir en el banco del Cielo a través de las misiones mundiales. Nunca será más fácil, y más tarde puede ser demasiado tarde. Las almas perecen sin Cristo y sin la verdad presente, y el Señor nos ha confiado una preciosa luz para que la difundamos por todo el planeta. 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Por favor, dona generosamente, y que el Señor te bendiga ricamente a ti y a tu donativo. ¡Muchas gracias!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4329" y="7689309"/>
            <a:ext cx="6443216" cy="26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  <a:spcBef>
                <a:spcPct val="0"/>
              </a:spcBef>
            </a:pPr>
            <a:r>
              <a:rPr lang="en-US" sz="1699" i="1">
                <a:solidFill>
                  <a:srgbClr val="000000"/>
                </a:solidFill>
                <a:latin typeface="Rubik Italics"/>
                <a:ea typeface="Rubik Italics"/>
                <a:cs typeface="Rubik Italics"/>
                <a:sym typeface="Rubik Italics"/>
              </a:rPr>
              <a:t>El Departamento de Escuela Sabática de la Conferencia General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8063B-1C93-F972-47E9-1D252E420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38B92C-F1B4-1AB5-224A-A2EF1040DD32}"/>
              </a:ext>
            </a:extLst>
          </p:cNvPr>
          <p:cNvSpPr/>
          <p:nvPr/>
        </p:nvSpPr>
        <p:spPr>
          <a:xfrm>
            <a:off x="11466116" y="0"/>
            <a:ext cx="6847284" cy="10287000"/>
          </a:xfrm>
          <a:custGeom>
            <a:avLst/>
            <a:gdLst/>
            <a:ahLst/>
            <a:cxnLst/>
            <a:rect l="l" t="t" r="r" b="b"/>
            <a:pathLst>
              <a:path w="6847284" h="10287000">
                <a:moveTo>
                  <a:pt x="0" y="0"/>
                </a:moveTo>
                <a:lnTo>
                  <a:pt x="6847284" y="0"/>
                </a:lnTo>
                <a:lnTo>
                  <a:pt x="68472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B854440-995C-143D-99D1-9FC97586E4B5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74E9830-9082-8F11-B91A-6B067993CCA3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C39C9FE-EB20-4421-8F9F-F83601AA654C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8D61683-2EC3-3EA7-AE05-FEFEF5E3552A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725654C1-7D52-58A1-A238-A2F981159DA2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5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9CB229FE-7EED-555D-33D8-91C6E6C95900}"/>
              </a:ext>
            </a:extLst>
          </p:cNvPr>
          <p:cNvGrpSpPr/>
          <p:nvPr/>
        </p:nvGrpSpPr>
        <p:grpSpPr>
          <a:xfrm>
            <a:off x="11289308" y="0"/>
            <a:ext cx="3600450" cy="10287000"/>
            <a:chOff x="0" y="0"/>
            <a:chExt cx="948267" cy="270933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23071E2-A022-A95E-763E-4276A88BF2EF}"/>
                </a:ext>
              </a:extLst>
            </p:cNvPr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CE21A4A2-B607-2727-73DE-C16DC6A363E5}"/>
                </a:ext>
              </a:extLst>
            </p:cNvPr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F2E972E-783F-419B-00B1-7B3C17DDADAC}"/>
              </a:ext>
            </a:extLst>
          </p:cNvPr>
          <p:cNvGrpSpPr/>
          <p:nvPr/>
        </p:nvGrpSpPr>
        <p:grpSpPr>
          <a:xfrm>
            <a:off x="11103106" y="-38100"/>
            <a:ext cx="3600450" cy="10287000"/>
            <a:chOff x="0" y="0"/>
            <a:chExt cx="948267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744CF0B-90C9-4553-86E3-E96EFF4BBBED}"/>
                </a:ext>
              </a:extLst>
            </p:cNvPr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0E58FCB-FBC5-4417-881F-B33C3AC51FB0}"/>
                </a:ext>
              </a:extLst>
            </p:cNvPr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9B278B4B-3397-2474-EB25-AF09DD0D9EAD}"/>
              </a:ext>
            </a:extLst>
          </p:cNvPr>
          <p:cNvSpPr txBox="1"/>
          <p:nvPr/>
        </p:nvSpPr>
        <p:spPr>
          <a:xfrm>
            <a:off x="591318" y="4985734"/>
            <a:ext cx="11891342" cy="105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8"/>
              </a:lnSpc>
              <a:spcBef>
                <a:spcPct val="0"/>
              </a:spcBef>
            </a:pPr>
            <a:r>
              <a:rPr lang="en-US" sz="6948" dirty="0">
                <a:solidFill>
                  <a:srgbClr val="302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 “NI YO TE CONDENO” </a:t>
            </a:r>
          </a:p>
        </p:txBody>
      </p:sp>
    </p:spTree>
    <p:extLst>
      <p:ext uri="{BB962C8B-B14F-4D97-AF65-F5344CB8AC3E}">
        <p14:creationId xmlns:p14="http://schemas.microsoft.com/office/powerpoint/2010/main" val="3701921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71345"/>
            <a:ext cx="18288000" cy="6907442"/>
          </a:xfrm>
          <a:custGeom>
            <a:avLst/>
            <a:gdLst/>
            <a:ahLst/>
            <a:cxnLst/>
            <a:rect l="l" t="t" r="r" b="b"/>
            <a:pathLst>
              <a:path w="18288000" h="6907442">
                <a:moveTo>
                  <a:pt x="0" y="0"/>
                </a:moveTo>
                <a:lnTo>
                  <a:pt x="18288000" y="0"/>
                </a:lnTo>
                <a:lnTo>
                  <a:pt x="18288000" y="6907442"/>
                </a:lnTo>
                <a:lnTo>
                  <a:pt x="0" y="6907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06" b="-7286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343775" y="-381009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7343775" y="-4000500"/>
            <a:ext cx="3600450" cy="18288000"/>
            <a:chOff x="0" y="0"/>
            <a:chExt cx="948267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87475" y="1161881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TRAMPA PARA JESÚS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4937" y="3183023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Mientras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enseñaba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templo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hacían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escribas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fariseos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8:2–3.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42859" y="0"/>
            <a:ext cx="6845141" cy="10287000"/>
          </a:xfrm>
          <a:custGeom>
            <a:avLst/>
            <a:gdLst/>
            <a:ahLst/>
            <a:cxnLst/>
            <a:rect l="l" t="t" r="r" b="b"/>
            <a:pathLst>
              <a:path w="6845141" h="10287000">
                <a:moveTo>
                  <a:pt x="0" y="0"/>
                </a:moveTo>
                <a:lnTo>
                  <a:pt x="6845141" y="0"/>
                </a:lnTo>
                <a:lnTo>
                  <a:pt x="68451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1264979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229629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1571" y="4085960"/>
            <a:ext cx="12428283" cy="244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Manifestando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gran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aparente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ley,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plantearon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fariseos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intención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8:4–6 (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170061" y="6250405"/>
            <a:ext cx="9219189" cy="3403417"/>
          </a:xfrm>
          <a:custGeom>
            <a:avLst/>
            <a:gdLst/>
            <a:ahLst/>
            <a:cxnLst/>
            <a:rect l="l" t="t" r="r" b="b"/>
            <a:pathLst>
              <a:path w="9219189" h="3403417">
                <a:moveTo>
                  <a:pt x="0" y="0"/>
                </a:moveTo>
                <a:lnTo>
                  <a:pt x="9219189" y="0"/>
                </a:lnTo>
                <a:lnTo>
                  <a:pt x="9219189" y="3403417"/>
                </a:lnTo>
                <a:lnTo>
                  <a:pt x="0" y="3403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1936291" y="4329144"/>
            <a:ext cx="15323009" cy="1485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falsedad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fariseos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8:6 (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72581" y="1571637"/>
            <a:ext cx="11104057" cy="172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CUADRO REAL AL DESCUBIERTO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58037" y="2592417"/>
            <a:ext cx="7579004" cy="5826108"/>
          </a:xfrm>
          <a:custGeom>
            <a:avLst/>
            <a:gdLst/>
            <a:ahLst/>
            <a:cxnLst/>
            <a:rect l="l" t="t" r="r" b="b"/>
            <a:pathLst>
              <a:path w="7579004" h="5826108">
                <a:moveTo>
                  <a:pt x="0" y="0"/>
                </a:moveTo>
                <a:lnTo>
                  <a:pt x="7579004" y="0"/>
                </a:lnTo>
                <a:lnTo>
                  <a:pt x="7579004" y="5826107"/>
                </a:lnTo>
                <a:lnTo>
                  <a:pt x="0" y="5826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516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8266032" y="3575629"/>
            <a:ext cx="9599001" cy="366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3"/>
              </a:lnSpc>
            </a:pP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demostró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que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mismos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acusadores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estaban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libres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entonces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8:7–9.</a:t>
            </a:r>
            <a:endParaRPr lang="en-US" sz="480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0036962" y="4095173"/>
            <a:ext cx="7843484" cy="6201352"/>
          </a:xfrm>
          <a:custGeom>
            <a:avLst/>
            <a:gdLst/>
            <a:ahLst/>
            <a:cxnLst/>
            <a:rect l="l" t="t" r="r" b="b"/>
            <a:pathLst>
              <a:path w="7843484" h="6201352">
                <a:moveTo>
                  <a:pt x="0" y="0"/>
                </a:moveTo>
                <a:lnTo>
                  <a:pt x="7843484" y="0"/>
                </a:lnTo>
                <a:lnTo>
                  <a:pt x="7843484" y="6201352"/>
                </a:lnTo>
                <a:lnTo>
                  <a:pt x="0" y="62013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668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1028700" y="3020193"/>
            <a:ext cx="9599001" cy="2924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3"/>
              </a:lnSpc>
            </a:pP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En general, ¿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deberíamos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las palabras de Jesús a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acusadores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6:42.</a:t>
            </a:r>
            <a:endParaRPr lang="en-US" sz="480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490</Words>
  <Application>Microsoft Office PowerPoint</Application>
  <PresentationFormat>Personalizado</PresentationFormat>
  <Paragraphs>55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8" baseType="lpstr">
      <vt:lpstr>Rubik</vt:lpstr>
      <vt:lpstr>Trocchi</vt:lpstr>
      <vt:lpstr>Rubik Italics</vt:lpstr>
      <vt:lpstr>Arial</vt:lpstr>
      <vt:lpstr>Bw Modelica 2</vt:lpstr>
      <vt:lpstr>Bw Modelica 1</vt:lpstr>
      <vt:lpstr>Calibri</vt:lpstr>
      <vt:lpstr>Rubik Semi-Bold</vt:lpstr>
      <vt:lpstr>Arimo</vt:lpstr>
      <vt:lpstr>Rubik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5, Mayo 3 de 2025</dc:title>
  <cp:lastModifiedBy>William Fuentes Nieves</cp:lastModifiedBy>
  <cp:revision>5</cp:revision>
  <dcterms:created xsi:type="dcterms:W3CDTF">2006-08-16T00:00:00Z</dcterms:created>
  <dcterms:modified xsi:type="dcterms:W3CDTF">2025-05-01T19:35:22Z</dcterms:modified>
  <dc:identifier>DAGmO6Zyy14</dc:identifier>
</cp:coreProperties>
</file>