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Bw Modelica 1" panose="020B0604020202020204" charset="0"/>
      <p:regular r:id="rId18"/>
    </p:embeddedFont>
    <p:embeddedFont>
      <p:font typeface="Bw Modelica 2" panose="020B0604020202020204" charset="0"/>
      <p:regular r:id="rId19"/>
    </p:embeddedFont>
    <p:embeddedFont>
      <p:font typeface="Rubik" panose="020B0604020202020204" charset="-79"/>
      <p:regular r:id="rId20"/>
    </p:embeddedFont>
    <p:embeddedFont>
      <p:font typeface="Rubik Bold" panose="020B0604020202020204" charset="-79"/>
      <p:regular r:id="rId21"/>
    </p:embeddedFont>
    <p:embeddedFont>
      <p:font typeface="Rubik Semi-Bold" panose="020B0604020202020204" charset="-79"/>
      <p:regular r:id="rId22"/>
    </p:embeddedFont>
    <p:embeddedFont>
      <p:font typeface="Trocchi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752058" y="-274342"/>
            <a:ext cx="2783884" cy="18338800"/>
            <a:chOff x="0" y="0"/>
            <a:chExt cx="733204" cy="4829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3204" cy="4829972"/>
            </a:xfrm>
            <a:custGeom>
              <a:avLst/>
              <a:gdLst/>
              <a:ahLst/>
              <a:cxnLst/>
              <a:rect l="l" t="t" r="r" b="b"/>
              <a:pathLst>
                <a:path w="733204" h="4829972">
                  <a:moveTo>
                    <a:pt x="0" y="0"/>
                  </a:moveTo>
                  <a:lnTo>
                    <a:pt x="733204" y="0"/>
                  </a:lnTo>
                  <a:lnTo>
                    <a:pt x="733204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271C1A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733204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6334716" y="-1666284"/>
            <a:ext cx="5567769" cy="18338800"/>
            <a:chOff x="0" y="0"/>
            <a:chExt cx="1466408" cy="48299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6408" cy="4829972"/>
            </a:xfrm>
            <a:custGeom>
              <a:avLst/>
              <a:gdLst/>
              <a:ahLst/>
              <a:cxnLst/>
              <a:rect l="l" t="t" r="r" b="b"/>
              <a:pathLst>
                <a:path w="1466408" h="4829972">
                  <a:moveTo>
                    <a:pt x="0" y="0"/>
                  </a:moveTo>
                  <a:lnTo>
                    <a:pt x="1466408" y="0"/>
                  </a:lnTo>
                  <a:lnTo>
                    <a:pt x="1466408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271C1A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466408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3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5C66E5B-FFF3-63D6-43AF-83B302FD2ED4}"/>
              </a:ext>
            </a:extLst>
          </p:cNvPr>
          <p:cNvGrpSpPr/>
          <p:nvPr/>
        </p:nvGrpSpPr>
        <p:grpSpPr>
          <a:xfrm>
            <a:off x="430079" y="6475110"/>
            <a:ext cx="17377042" cy="1741122"/>
            <a:chOff x="430079" y="6475110"/>
            <a:chExt cx="17377042" cy="1741122"/>
          </a:xfrm>
        </p:grpSpPr>
        <p:sp>
          <p:nvSpPr>
            <p:cNvPr id="13" name="TextBox 13"/>
            <p:cNvSpPr txBox="1"/>
            <p:nvPr/>
          </p:nvSpPr>
          <p:spPr>
            <a:xfrm>
              <a:off x="430079" y="7159001"/>
              <a:ext cx="17377042" cy="1057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38"/>
                </a:lnSpc>
                <a:spcBef>
                  <a:spcPct val="0"/>
                </a:spcBef>
              </a:pPr>
              <a:r>
                <a:rPr lang="en-US" sz="6948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 FIESTA DE LOS TABERNÁCULOS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915779" y="6475110"/>
              <a:ext cx="6405643" cy="780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46"/>
                </a:lnSpc>
                <a:spcBef>
                  <a:spcPct val="0"/>
                </a:spcBef>
              </a:pPr>
              <a:r>
                <a:rPr lang="en-US" sz="4954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JESÚS EN LA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79288" y="6490383"/>
            <a:ext cx="9913095" cy="296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2"/>
              </a:lnSpc>
              <a:spcBef>
                <a:spcPct val="0"/>
              </a:spcBef>
            </a:pP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En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respuesta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Cristo, ¿de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acusaron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rabinos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les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contestó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vez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7:20–23.</a:t>
            </a:r>
            <a:endParaRPr lang="en-US" sz="489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74ED0BFF-55F8-B978-DCF4-76DE47712924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CF93175-CFCF-9B4E-0F43-913D59DD26E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17142" y="4617142"/>
            <a:ext cx="17253715" cy="149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2"/>
              </a:lnSpc>
              <a:spcBef>
                <a:spcPct val="0"/>
              </a:spcBef>
            </a:pP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amplio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significado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siguiente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advertencia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Cristo. </a:t>
            </a:r>
            <a:r>
              <a:rPr lang="en-US" sz="20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7:24</a:t>
            </a:r>
            <a:endParaRPr lang="en-US" sz="4893" dirty="0">
              <a:solidFill>
                <a:srgbClr val="FEFEFE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AE1F0E2A-2BFF-5B42-E4D5-7811DC68E629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8B575193-539C-6FF6-9910-9D840F7C9475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80675" y="3424372"/>
            <a:ext cx="7852383" cy="5234922"/>
          </a:xfrm>
          <a:custGeom>
            <a:avLst/>
            <a:gdLst/>
            <a:ahLst/>
            <a:cxnLst/>
            <a:rect l="l" t="t" r="r" b="b"/>
            <a:pathLst>
              <a:path w="7852383" h="5234922">
                <a:moveTo>
                  <a:pt x="7852383" y="0"/>
                </a:moveTo>
                <a:lnTo>
                  <a:pt x="0" y="0"/>
                </a:lnTo>
                <a:lnTo>
                  <a:pt x="0" y="5234922"/>
                </a:lnTo>
                <a:lnTo>
                  <a:pt x="7852383" y="5234922"/>
                </a:lnTo>
                <a:lnTo>
                  <a:pt x="785238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8823777" y="3627856"/>
            <a:ext cx="8783274" cy="488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describen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Escrituras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estado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mental de la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sociedad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a menudo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veía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antigüedad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especialmente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actualidad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59:14, 15.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55869" y="1271606"/>
            <a:ext cx="13899784" cy="819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4"/>
              </a:lnSpc>
              <a:spcBef>
                <a:spcPct val="0"/>
              </a:spcBef>
            </a:pPr>
            <a:r>
              <a:rPr lang="en-US" sz="54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JUICIO HUMANO VS. JUICIO DIVINO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3585" y="0"/>
            <a:ext cx="7294415" cy="10287000"/>
          </a:xfrm>
          <a:custGeom>
            <a:avLst/>
            <a:gdLst/>
            <a:ahLst/>
            <a:cxnLst/>
            <a:rect l="l" t="t" r="r" b="b"/>
            <a:pathLst>
              <a:path w="7294415" h="10287000">
                <a:moveTo>
                  <a:pt x="0" y="0"/>
                </a:moveTo>
                <a:lnTo>
                  <a:pt x="7294415" y="0"/>
                </a:lnTo>
                <a:lnTo>
                  <a:pt x="72944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940" r="-1208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649952" y="-14964"/>
            <a:ext cx="4452875" cy="10301964"/>
            <a:chOff x="0" y="0"/>
            <a:chExt cx="1172774" cy="2713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2713275"/>
            </a:xfrm>
            <a:custGeom>
              <a:avLst/>
              <a:gdLst/>
              <a:ahLst/>
              <a:cxnLst/>
              <a:rect l="l" t="t" r="r" b="b"/>
              <a:pathLst>
                <a:path w="1172774" h="2713275">
                  <a:moveTo>
                    <a:pt x="0" y="0"/>
                  </a:moveTo>
                  <a:lnTo>
                    <a:pt x="1172774" y="0"/>
                  </a:lnTo>
                  <a:lnTo>
                    <a:pt x="1172774" y="2713275"/>
                  </a:lnTo>
                  <a:lnTo>
                    <a:pt x="0" y="2713275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271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55826" y="-14964"/>
            <a:ext cx="6710328" cy="10301964"/>
            <a:chOff x="0" y="0"/>
            <a:chExt cx="1767329" cy="2713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67329" cy="2713275"/>
            </a:xfrm>
            <a:custGeom>
              <a:avLst/>
              <a:gdLst/>
              <a:ahLst/>
              <a:cxnLst/>
              <a:rect l="l" t="t" r="r" b="b"/>
              <a:pathLst>
                <a:path w="1767329" h="2713275">
                  <a:moveTo>
                    <a:pt x="0" y="0"/>
                  </a:moveTo>
                  <a:lnTo>
                    <a:pt x="1767329" y="0"/>
                  </a:lnTo>
                  <a:lnTo>
                    <a:pt x="1767329" y="2713275"/>
                  </a:lnTo>
                  <a:lnTo>
                    <a:pt x="0" y="2713275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767329" cy="271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79556" y="4090418"/>
            <a:ext cx="11117072" cy="3362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1"/>
              </a:lnSpc>
              <a:spcBef>
                <a:spcPct val="0"/>
              </a:spcBef>
            </a:pP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En medio de la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confusión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confiar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0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caminos</a:t>
            </a:r>
            <a: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br>
              <a:rPr lang="en-US" sz="550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55:8, 9.</a:t>
            </a:r>
            <a:endParaRPr lang="en-US" sz="5509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644B6C43-79A9-C361-3EAF-51942FAD79BC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7E51BF4C-4571-9E40-4828-7518CBEE31C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6370" b="-637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159" r="-3765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4"/>
              <a:stretch>
                <a:fillRect l="-5180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673" r="-2467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9173" r="-3917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4994" r="-44994" b="-686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590152"/>
            <a:ext cx="3653274" cy="69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VIDA EN LA CARNE Y LA SANGRE DE CRISTO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524" y="4580580"/>
            <a:ext cx="3077508" cy="7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IDENTIFICANDO AL TRAIDOR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418651"/>
            <a:ext cx="3108894" cy="10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DE DISCÍPULOS A ENEMIGOS DECLARADOS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623503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CRISIS EN LA JOVEN IGLESIA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585364"/>
            <a:ext cx="3251621" cy="7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PALABRA DE DIOS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Crisis en Galilea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0D08-0A7C-F08D-9C74-235909935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BA4A5A6-44B9-43E3-F52D-2117B4EFF32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5268369-E93A-846B-B3EB-A38467F54701}"/>
              </a:ext>
            </a:extLst>
          </p:cNvPr>
          <p:cNvGrpSpPr/>
          <p:nvPr/>
        </p:nvGrpSpPr>
        <p:grpSpPr>
          <a:xfrm rot="-5400000">
            <a:off x="7752058" y="-274342"/>
            <a:ext cx="2783884" cy="18338800"/>
            <a:chOff x="0" y="0"/>
            <a:chExt cx="733204" cy="48299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8B5E10-966C-E910-6E44-CCF03A0ECA8B}"/>
                </a:ext>
              </a:extLst>
            </p:cNvPr>
            <p:cNvSpPr/>
            <p:nvPr/>
          </p:nvSpPr>
          <p:spPr>
            <a:xfrm>
              <a:off x="0" y="0"/>
              <a:ext cx="733204" cy="4829972"/>
            </a:xfrm>
            <a:custGeom>
              <a:avLst/>
              <a:gdLst/>
              <a:ahLst/>
              <a:cxnLst/>
              <a:rect l="l" t="t" r="r" b="b"/>
              <a:pathLst>
                <a:path w="733204" h="4829972">
                  <a:moveTo>
                    <a:pt x="0" y="0"/>
                  </a:moveTo>
                  <a:lnTo>
                    <a:pt x="733204" y="0"/>
                  </a:lnTo>
                  <a:lnTo>
                    <a:pt x="733204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271C1A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022660D-B41B-F494-198C-E835189B3A28}"/>
                </a:ext>
              </a:extLst>
            </p:cNvPr>
            <p:cNvSpPr txBox="1"/>
            <p:nvPr/>
          </p:nvSpPr>
          <p:spPr>
            <a:xfrm>
              <a:off x="0" y="0"/>
              <a:ext cx="733204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40B273B-9C58-9A37-5D4E-8D14E83988A5}"/>
              </a:ext>
            </a:extLst>
          </p:cNvPr>
          <p:cNvGrpSpPr/>
          <p:nvPr/>
        </p:nvGrpSpPr>
        <p:grpSpPr>
          <a:xfrm rot="-5400000">
            <a:off x="6334716" y="-1666284"/>
            <a:ext cx="5567769" cy="18338800"/>
            <a:chOff x="0" y="0"/>
            <a:chExt cx="1466408" cy="482997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5DC7D31-E7E1-3453-B8BD-69D861C5EE00}"/>
                </a:ext>
              </a:extLst>
            </p:cNvPr>
            <p:cNvSpPr/>
            <p:nvPr/>
          </p:nvSpPr>
          <p:spPr>
            <a:xfrm>
              <a:off x="0" y="0"/>
              <a:ext cx="1466408" cy="4829972"/>
            </a:xfrm>
            <a:custGeom>
              <a:avLst/>
              <a:gdLst/>
              <a:ahLst/>
              <a:cxnLst/>
              <a:rect l="l" t="t" r="r" b="b"/>
              <a:pathLst>
                <a:path w="1466408" h="4829972">
                  <a:moveTo>
                    <a:pt x="0" y="0"/>
                  </a:moveTo>
                  <a:lnTo>
                    <a:pt x="1466408" y="0"/>
                  </a:lnTo>
                  <a:lnTo>
                    <a:pt x="1466408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271C1A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EFF4B5D-BF71-EB07-B263-53D74ED7527B}"/>
                </a:ext>
              </a:extLst>
            </p:cNvPr>
            <p:cNvSpPr txBox="1"/>
            <p:nvPr/>
          </p:nvSpPr>
          <p:spPr>
            <a:xfrm>
              <a:off x="0" y="0"/>
              <a:ext cx="1466408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F4CE4C9-5E81-B847-D6A5-AC7FBDCA005D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220B75B-8744-3297-51BF-8BC3850DBB68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D87D411-E995-BA4E-6BCB-D2EA630094E5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4455B98-F298-DE03-5BCE-9051C751459F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3B0DE2C2-7A7C-8AED-B17C-6315924D11F0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3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DAC30A5D-90C6-3462-E7DB-221B8C607E58}"/>
              </a:ext>
            </a:extLst>
          </p:cNvPr>
          <p:cNvGrpSpPr/>
          <p:nvPr/>
        </p:nvGrpSpPr>
        <p:grpSpPr>
          <a:xfrm>
            <a:off x="430079" y="6475110"/>
            <a:ext cx="17377042" cy="1741122"/>
            <a:chOff x="430079" y="6475110"/>
            <a:chExt cx="17377042" cy="1741122"/>
          </a:xfrm>
        </p:grpSpPr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F589799-9B56-22C8-44C4-12E650DA6090}"/>
                </a:ext>
              </a:extLst>
            </p:cNvPr>
            <p:cNvSpPr txBox="1"/>
            <p:nvPr/>
          </p:nvSpPr>
          <p:spPr>
            <a:xfrm>
              <a:off x="430079" y="7159001"/>
              <a:ext cx="17377042" cy="1057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38"/>
                </a:lnSpc>
                <a:spcBef>
                  <a:spcPct val="0"/>
                </a:spcBef>
              </a:pPr>
              <a:r>
                <a:rPr lang="en-US" sz="6948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 FIESTA DE LOS TABERNÁCULOS 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2A6A575-704E-180E-2489-3AB12F89D34B}"/>
                </a:ext>
              </a:extLst>
            </p:cNvPr>
            <p:cNvSpPr txBox="1"/>
            <p:nvPr/>
          </p:nvSpPr>
          <p:spPr>
            <a:xfrm>
              <a:off x="5915779" y="6475110"/>
              <a:ext cx="6405643" cy="780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46"/>
                </a:lnSpc>
                <a:spcBef>
                  <a:spcPct val="0"/>
                </a:spcBef>
              </a:pPr>
              <a:r>
                <a:rPr lang="en-US" sz="4954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JESÚS EN 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788239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9354"/>
            <a:ext cx="18288000" cy="5027646"/>
          </a:xfrm>
          <a:custGeom>
            <a:avLst/>
            <a:gdLst/>
            <a:ahLst/>
            <a:cxnLst/>
            <a:rect l="l" t="t" r="r" b="b"/>
            <a:pathLst>
              <a:path w="18288000" h="5027646">
                <a:moveTo>
                  <a:pt x="0" y="0"/>
                </a:moveTo>
                <a:lnTo>
                  <a:pt x="18288000" y="0"/>
                </a:lnTo>
                <a:lnTo>
                  <a:pt x="18288000" y="5027646"/>
                </a:lnTo>
                <a:lnTo>
                  <a:pt x="0" y="5027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3093" b="-3940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343775" y="-2209800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7343775" y="-2200275"/>
            <a:ext cx="3600450" cy="18288000"/>
            <a:chOff x="0" y="0"/>
            <a:chExt cx="948267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87475" y="1161881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VIDA FAMILIAR DE JESÚS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4937" y="4714791"/>
            <a:ext cx="17168702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grave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desafío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enfrentó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hogar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</a:p>
          <a:p>
            <a:pPr algn="ctr">
              <a:lnSpc>
                <a:spcPts val="4852"/>
              </a:lnSpc>
            </a:pP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7:5.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96" b="-929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58928" y="4729790"/>
            <a:ext cx="15323009" cy="2228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Anticipándose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fiesta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anual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Tabernáculos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sugerencia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hicieron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hermanos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7:3, 4.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48655" y="2191185"/>
            <a:ext cx="11104057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LOS HIJOS DE JOSÉ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1516" y="852512"/>
            <a:ext cx="7583517" cy="572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en-US" sz="6302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Describe </a:t>
            </a:r>
            <a:r>
              <a:rPr lang="en-US" sz="6302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6302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302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problema</a:t>
            </a:r>
            <a:r>
              <a:rPr lang="en-US" sz="6302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que </a:t>
            </a:r>
            <a:r>
              <a:rPr lang="en-US" sz="6302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siempre</a:t>
            </a:r>
            <a:r>
              <a:rPr lang="en-US" sz="6302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6302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han</a:t>
            </a:r>
            <a:r>
              <a:rPr lang="en-US" sz="6302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302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enfrentado</a:t>
            </a:r>
            <a:r>
              <a:rPr lang="en-US" sz="6302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302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6302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302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mansos</a:t>
            </a:r>
            <a:r>
              <a:rPr lang="en-US" sz="6302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</a:p>
          <a:p>
            <a:pPr algn="ctr">
              <a:lnSpc>
                <a:spcPts val="7563"/>
              </a:lnSpc>
            </a:pPr>
            <a:r>
              <a:rPr lang="en-US" sz="3200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86:14.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CFE44DC4-A78B-9C58-0441-2C9E5033D3DA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0028143-F4A0-FBF3-907D-B8FC32F48C9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8829380" y="4321566"/>
            <a:ext cx="9600266" cy="5958165"/>
          </a:xfrm>
          <a:custGeom>
            <a:avLst/>
            <a:gdLst/>
            <a:ahLst/>
            <a:cxnLst/>
            <a:rect l="l" t="t" r="r" b="b"/>
            <a:pathLst>
              <a:path w="9600266" h="5958165">
                <a:moveTo>
                  <a:pt x="0" y="0"/>
                </a:moveTo>
                <a:lnTo>
                  <a:pt x="9600266" y="0"/>
                </a:lnTo>
                <a:lnTo>
                  <a:pt x="9600266" y="5958165"/>
                </a:lnTo>
                <a:lnTo>
                  <a:pt x="0" y="5958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6102574" y="1118849"/>
            <a:ext cx="9462632" cy="151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50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CONTROVERSIA SOBRE JESÚS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7193" y="4199135"/>
            <a:ext cx="8267132" cy="305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7"/>
              </a:lnSpc>
              <a:spcBef>
                <a:spcPct val="0"/>
              </a:spcBef>
            </a:pP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opiniones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contradictorias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suscitaron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7:11, 12.</a:t>
            </a:r>
            <a:endParaRPr lang="en-US" sz="4997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917562" y="-1083438"/>
            <a:ext cx="4452875" cy="18288000"/>
            <a:chOff x="0" y="0"/>
            <a:chExt cx="1172774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16666" b="-166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4673175" y="-3327825"/>
            <a:ext cx="10287000" cy="16942650"/>
            <a:chOff x="0" y="0"/>
            <a:chExt cx="2709333" cy="44622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4462262"/>
            </a:xfrm>
            <a:custGeom>
              <a:avLst/>
              <a:gdLst/>
              <a:ahLst/>
              <a:cxnLst/>
              <a:rect l="l" t="t" r="r" b="b"/>
              <a:pathLst>
                <a:path w="2709333" h="4462262">
                  <a:moveTo>
                    <a:pt x="0" y="0"/>
                  </a:moveTo>
                  <a:lnTo>
                    <a:pt x="2709333" y="0"/>
                  </a:lnTo>
                  <a:lnTo>
                    <a:pt x="2709333" y="4462262"/>
                  </a:lnTo>
                  <a:lnTo>
                    <a:pt x="0" y="446226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709333" cy="446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5242" y="4502189"/>
            <a:ext cx="15617517" cy="228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Cómo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silenció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Jesús las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opiniones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contradictorias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acerca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sí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mismo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? </a:t>
            </a:r>
            <a:b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</a:br>
            <a:r>
              <a:rPr lang="en-US" sz="240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Juan 7:14–18; Lucas 4:32.</a:t>
            </a:r>
            <a:endParaRPr lang="en-US" sz="5233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449724"/>
            <a:ext cx="16021382" cy="169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3"/>
              </a:lnSpc>
              <a:spcBef>
                <a:spcPct val="0"/>
              </a:spcBef>
            </a:pP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percibió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rabinos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pregunta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les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formuló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7:19.</a:t>
            </a:r>
            <a:endParaRPr lang="en-US" sz="557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23904" y="1028700"/>
            <a:ext cx="12026178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ODIO CONTRA EL SANTO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323</Words>
  <Application>Microsoft Office PowerPoint</Application>
  <PresentationFormat>Personalizado</PresentationFormat>
  <Paragraphs>49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Arimo</vt:lpstr>
      <vt:lpstr>Arial</vt:lpstr>
      <vt:lpstr>Rubik Semi-Bold</vt:lpstr>
      <vt:lpstr>Bw Modelica 1</vt:lpstr>
      <vt:lpstr>Calibri</vt:lpstr>
      <vt:lpstr>Trocchi</vt:lpstr>
      <vt:lpstr>Rubik</vt:lpstr>
      <vt:lpstr>Rubik Bold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3, Abril 19 de 2025</dc:title>
  <cp:lastModifiedBy>William Fuentes Nieves</cp:lastModifiedBy>
  <cp:revision>4</cp:revision>
  <dcterms:created xsi:type="dcterms:W3CDTF">2006-08-16T00:00:00Z</dcterms:created>
  <dcterms:modified xsi:type="dcterms:W3CDTF">2025-04-18T14:20:38Z</dcterms:modified>
  <dc:identifier>DAGk_RDBSQI</dc:identifier>
</cp:coreProperties>
</file>