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Bw Modelica 1" panose="020B0604020202020204" charset="0"/>
      <p:regular r:id="rId19"/>
    </p:embeddedFont>
    <p:embeddedFont>
      <p:font typeface="Bw Modelica 2" panose="020B0604020202020204" charset="0"/>
      <p:regular r:id="rId20"/>
    </p:embeddedFont>
    <p:embeddedFont>
      <p:font typeface="Rubik" panose="020B0604020202020204" charset="-79"/>
      <p:regular r:id="rId21"/>
    </p:embeddedFont>
    <p:embeddedFont>
      <p:font typeface="Rubik Bold" panose="020B0604020202020204" charset="-79"/>
      <p:regular r:id="rId22"/>
    </p:embeddedFont>
    <p:embeddedFont>
      <p:font typeface="Rubik Semi-Bold" panose="020B0604020202020204" charset="-79"/>
      <p:regular r:id="rId23"/>
    </p:embeddedFont>
    <p:embeddedFont>
      <p:font typeface="Trocchi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623050" y="-1377950"/>
            <a:ext cx="4991100" cy="18338800"/>
            <a:chOff x="0" y="0"/>
            <a:chExt cx="1084213" cy="48299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4213" cy="4829972"/>
            </a:xfrm>
            <a:custGeom>
              <a:avLst/>
              <a:gdLst/>
              <a:ahLst/>
              <a:cxnLst/>
              <a:rect l="l" t="t" r="r" b="b"/>
              <a:pathLst>
                <a:path w="1084213" h="4829972">
                  <a:moveTo>
                    <a:pt x="0" y="0"/>
                  </a:moveTo>
                  <a:lnTo>
                    <a:pt x="1084213" y="0"/>
                  </a:lnTo>
                  <a:lnTo>
                    <a:pt x="1084213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084213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78C711D-1F3E-B617-466B-CD571E1F26D8}"/>
              </a:ext>
            </a:extLst>
          </p:cNvPr>
          <p:cNvGrpSpPr/>
          <p:nvPr/>
        </p:nvGrpSpPr>
        <p:grpSpPr>
          <a:xfrm>
            <a:off x="2482932" y="7278467"/>
            <a:ext cx="13236785" cy="1890920"/>
            <a:chOff x="2482932" y="7278467"/>
            <a:chExt cx="13236785" cy="1890920"/>
          </a:xfrm>
        </p:grpSpPr>
        <p:sp>
          <p:nvSpPr>
            <p:cNvPr id="10" name="TextBox 10"/>
            <p:cNvSpPr txBox="1"/>
            <p:nvPr/>
          </p:nvSpPr>
          <p:spPr>
            <a:xfrm>
              <a:off x="7210806" y="7278467"/>
              <a:ext cx="8508911" cy="189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17"/>
                </a:lnSpc>
                <a:spcBef>
                  <a:spcPct val="0"/>
                </a:spcBef>
              </a:pPr>
              <a:r>
                <a:rPr lang="en-US" sz="12347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GALILEA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482932" y="7824085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LA CRISIS EN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449724"/>
            <a:ext cx="16021382" cy="338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decir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general de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se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apartan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2:19. </a:t>
            </a:r>
            <a:br>
              <a:rPr lang="en-US" sz="36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posición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decepcionante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adoptaron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desafectos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23904" y="852493"/>
            <a:ext cx="12026178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 DISCÍPULOS A ENEMIGOS DECLARADOS</a:t>
            </a: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55" b="-85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30757" y="6055038"/>
            <a:ext cx="9913095" cy="217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sucede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oyentes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89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mente</a:t>
            </a:r>
            <a: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carnal? </a:t>
            </a:r>
            <a:br>
              <a:rPr lang="en-US" sz="489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16:17, 18.</a:t>
            </a:r>
            <a:endParaRPr lang="en-US" sz="489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11B9DF-804A-7594-C438-B4D27290F82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F665269-2ABE-E298-42A8-DDFF0B7F5FE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11318" y="2437206"/>
            <a:ext cx="17253715" cy="2238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2"/>
              </a:lnSpc>
              <a:spcBef>
                <a:spcPct val="0"/>
              </a:spcBef>
            </a:pP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Además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abandonaron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Jesús, ¿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más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unió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interior a Sus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enemigos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893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lealtad</a:t>
            </a:r>
            <a:r>
              <a:rPr lang="en-US" sz="4893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medias?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6:70, 71.</a:t>
            </a:r>
            <a:endParaRPr lang="en-US" sz="4893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FF9459-71DA-8AB0-CC63-99F403FCF7F8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F52B238-F258-8431-15A2-51EF214C999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" r="-16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923019" y="5143500"/>
            <a:ext cx="8783274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la </a:t>
            </a:r>
            <a:r>
              <a:rPr lang="en-US" sz="45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5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adoptada</a:t>
            </a:r>
            <a:r>
              <a:rPr lang="en-US" sz="45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5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Judas. </a:t>
            </a:r>
            <a:br>
              <a:rPr lang="en-US" sz="4557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12:4–6; </a:t>
            </a:r>
            <a:r>
              <a:rPr lang="en-US" sz="28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3:32.</a:t>
            </a:r>
            <a:endParaRPr lang="en-US" sz="4557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55869" y="1271606"/>
            <a:ext cx="13899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IDENTIFICANDO AL TRAIDOR</a:t>
            </a: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0B28C85B-CE2D-6247-3639-E3213BAEE936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27396174-F852-2B69-3F2F-B898F08D6D21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49952" y="-14964"/>
            <a:ext cx="4452875" cy="10301964"/>
            <a:chOff x="0" y="0"/>
            <a:chExt cx="1172774" cy="27132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2713275"/>
            </a:xfrm>
            <a:custGeom>
              <a:avLst/>
              <a:gdLst/>
              <a:ahLst/>
              <a:cxnLst/>
              <a:rect l="l" t="t" r="r" b="b"/>
              <a:pathLst>
                <a:path w="1172774" h="2713275">
                  <a:moveTo>
                    <a:pt x="0" y="0"/>
                  </a:moveTo>
                  <a:lnTo>
                    <a:pt x="1172774" y="0"/>
                  </a:lnTo>
                  <a:lnTo>
                    <a:pt x="1172774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355826" y="-14964"/>
            <a:ext cx="6710328" cy="10301964"/>
            <a:chOff x="0" y="0"/>
            <a:chExt cx="1767329" cy="27132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7329" cy="2713275"/>
            </a:xfrm>
            <a:custGeom>
              <a:avLst/>
              <a:gdLst/>
              <a:ahLst/>
              <a:cxnLst/>
              <a:rect l="l" t="t" r="r" b="b"/>
              <a:pathLst>
                <a:path w="1767329" h="2713275">
                  <a:moveTo>
                    <a:pt x="0" y="0"/>
                  </a:moveTo>
                  <a:lnTo>
                    <a:pt x="1767329" y="0"/>
                  </a:lnTo>
                  <a:lnTo>
                    <a:pt x="1767329" y="2713275"/>
                  </a:lnTo>
                  <a:lnTo>
                    <a:pt x="0" y="2713275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767329" cy="271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" b="-7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9" name="Group 9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60176" y="6905497"/>
            <a:ext cx="11117072" cy="168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1"/>
              </a:lnSpc>
              <a:spcBef>
                <a:spcPct val="0"/>
              </a:spcBef>
            </a:pP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promesa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confirma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menudo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religiosa,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incluso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casos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crisis </a:t>
            </a:r>
            <a:r>
              <a:rPr lang="en-US" sz="3709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709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Galilea? </a:t>
            </a:r>
            <a:r>
              <a:rPr lang="en-US" sz="24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8:28.</a:t>
            </a:r>
            <a:endParaRPr lang="en-US" sz="3709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grpSp>
        <p:nvGrpSpPr>
          <p:cNvPr id="15" name="Group 8">
            <a:extLst>
              <a:ext uri="{FF2B5EF4-FFF2-40B4-BE49-F238E27FC236}">
                <a16:creationId xmlns:a16="http://schemas.microsoft.com/office/drawing/2014/main" id="{C11D9614-11A0-D0BA-BC3D-D56A928BC240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4F3202CF-1E98-7549-0FC7-085165AEDA46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028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0671" r="-2067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074" r="-3301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1050" r="-38008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66385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CELO AMBICIOSO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92524" y="458058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RESURRECCIÓN Y VIDA ETERNA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51376" y="4756818"/>
            <a:ext cx="3108894" cy="36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 EL PAN DEL CIELO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623503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MEJORES METAS, AYUDA DIVINA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585364"/>
            <a:ext cx="3251621" cy="733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CALMANDO EL CELO MAL ORIENTADO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Jesús, el Pan de Vida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6861-6AF9-C51E-EA1F-D614C4ED9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30BB5D-88A2-9013-7099-422FD8939B8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390C90B-EE6C-C3B3-E7B7-57848B5E7713}"/>
              </a:ext>
            </a:extLst>
          </p:cNvPr>
          <p:cNvGrpSpPr/>
          <p:nvPr/>
        </p:nvGrpSpPr>
        <p:grpSpPr>
          <a:xfrm rot="-5400000">
            <a:off x="6623050" y="-1377950"/>
            <a:ext cx="4991100" cy="18338800"/>
            <a:chOff x="0" y="0"/>
            <a:chExt cx="1084213" cy="482997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B39BA75-D574-600B-8479-DC11DE4BD622}"/>
                </a:ext>
              </a:extLst>
            </p:cNvPr>
            <p:cNvSpPr/>
            <p:nvPr/>
          </p:nvSpPr>
          <p:spPr>
            <a:xfrm>
              <a:off x="0" y="0"/>
              <a:ext cx="1084213" cy="4829972"/>
            </a:xfrm>
            <a:custGeom>
              <a:avLst/>
              <a:gdLst/>
              <a:ahLst/>
              <a:cxnLst/>
              <a:rect l="l" t="t" r="r" b="b"/>
              <a:pathLst>
                <a:path w="1084213" h="4829972">
                  <a:moveTo>
                    <a:pt x="0" y="0"/>
                  </a:moveTo>
                  <a:lnTo>
                    <a:pt x="1084213" y="0"/>
                  </a:lnTo>
                  <a:lnTo>
                    <a:pt x="1084213" y="4829972"/>
                  </a:lnTo>
                  <a:lnTo>
                    <a:pt x="0" y="482997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F18445E-E040-8935-3857-FEB6670F0940}"/>
                </a:ext>
              </a:extLst>
            </p:cNvPr>
            <p:cNvSpPr txBox="1"/>
            <p:nvPr/>
          </p:nvSpPr>
          <p:spPr>
            <a:xfrm>
              <a:off x="0" y="0"/>
              <a:ext cx="1084213" cy="4829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96D7FF9-242E-5FEC-19E0-8BFE749289CC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7C1DBBF-E7F7-2576-AEA4-4037F355A20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08D3DA4E-BAC9-F625-5919-3182731DBEF2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3666349-6184-6FBF-7F7D-A9DF1CB446E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4E806D7-9495-E96C-F04C-64671781324E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2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85FA48D-905A-E449-889A-4A76A1730D4E}"/>
              </a:ext>
            </a:extLst>
          </p:cNvPr>
          <p:cNvGrpSpPr/>
          <p:nvPr/>
        </p:nvGrpSpPr>
        <p:grpSpPr>
          <a:xfrm>
            <a:off x="2482932" y="7278467"/>
            <a:ext cx="13236785" cy="1890920"/>
            <a:chOff x="2482932" y="7278467"/>
            <a:chExt cx="13236785" cy="189092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CD44D12-E523-007F-8462-76A02415B941}"/>
                </a:ext>
              </a:extLst>
            </p:cNvPr>
            <p:cNvSpPr txBox="1"/>
            <p:nvPr/>
          </p:nvSpPr>
          <p:spPr>
            <a:xfrm>
              <a:off x="7210806" y="7278467"/>
              <a:ext cx="8508911" cy="1890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817"/>
                </a:lnSpc>
                <a:spcBef>
                  <a:spcPct val="0"/>
                </a:spcBef>
              </a:pPr>
              <a:r>
                <a:rPr lang="en-US" sz="12347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 GALILEA 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862C13D-CEC4-2078-7D0B-F3003AE1E24E}"/>
                </a:ext>
              </a:extLst>
            </p:cNvPr>
            <p:cNvSpPr txBox="1"/>
            <p:nvPr/>
          </p:nvSpPr>
          <p:spPr>
            <a:xfrm>
              <a:off x="2482932" y="7824085"/>
              <a:ext cx="6405643" cy="78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46"/>
                </a:lnSpc>
                <a:spcBef>
                  <a:spcPct val="0"/>
                </a:spcBef>
              </a:pPr>
              <a:r>
                <a:rPr lang="en-US" sz="4954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LA CRISIS 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23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18288000" h="51435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72" b="-5642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2209800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61881"/>
            <a:ext cx="12236164" cy="1523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VIDA EN LA CARNE Y LA SANGRE DE CRISTO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3724297"/>
            <a:ext cx="17168702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efecto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tuvieron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religiosos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6:52.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 carne y Su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sangre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6:53–55.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Freeform 8"/>
          <p:cNvSpPr/>
          <p:nvPr/>
        </p:nvSpPr>
        <p:spPr>
          <a:xfrm>
            <a:off x="437961" y="3745326"/>
            <a:ext cx="7666595" cy="5117452"/>
          </a:xfrm>
          <a:custGeom>
            <a:avLst/>
            <a:gdLst/>
            <a:ahLst/>
            <a:cxnLst/>
            <a:rect l="l" t="t" r="r" b="b"/>
            <a:pathLst>
              <a:path w="7666595" h="5117452">
                <a:moveTo>
                  <a:pt x="0" y="0"/>
                </a:moveTo>
                <a:lnTo>
                  <a:pt x="7666595" y="0"/>
                </a:lnTo>
                <a:lnTo>
                  <a:pt x="7666595" y="5117452"/>
                </a:lnTo>
                <a:lnTo>
                  <a:pt x="0" y="511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9" name="TextBox 9"/>
          <p:cNvSpPr txBox="1"/>
          <p:nvPr/>
        </p:nvSpPr>
        <p:spPr>
          <a:xfrm>
            <a:off x="8402439" y="4375065"/>
            <a:ext cx="8856861" cy="296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significa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realmente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comer la carne y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beber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sangre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Dios?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6:56, 57; 1 Juan 3:24; 5:12.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61268" r="-748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02439" y="4375065"/>
            <a:ext cx="8856861" cy="297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¿Con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explicación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adicional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aclaró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muy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bien Jesús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sentido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palabras? </a:t>
            </a: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6:63.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21801" y="1443037"/>
            <a:ext cx="11104057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LA PALABRA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360414" y="-2640586"/>
            <a:ext cx="10287000" cy="15568173"/>
            <a:chOff x="0" y="0"/>
            <a:chExt cx="2709333" cy="41002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09333" cy="4100259"/>
            </a:xfrm>
            <a:custGeom>
              <a:avLst/>
              <a:gdLst/>
              <a:ahLst/>
              <a:cxnLst/>
              <a:rect l="l" t="t" r="r" b="b"/>
              <a:pathLst>
                <a:path w="2709333" h="4100259">
                  <a:moveTo>
                    <a:pt x="0" y="0"/>
                  </a:moveTo>
                  <a:lnTo>
                    <a:pt x="2709333" y="0"/>
                  </a:lnTo>
                  <a:lnTo>
                    <a:pt x="2709333" y="4100259"/>
                  </a:lnTo>
                  <a:lnTo>
                    <a:pt x="0" y="410025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709333" cy="4100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319333" y="4333898"/>
            <a:ext cx="13968571" cy="2866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3"/>
              </a:lnSpc>
            </a:pP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6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describe </a:t>
            </a:r>
            <a:r>
              <a:rPr lang="en-US" sz="6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</a:t>
            </a: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Jeremías </a:t>
            </a:r>
            <a:r>
              <a:rPr lang="en-US" sz="6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6302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experiencia</a:t>
            </a:r>
            <a: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6302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4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15:16.</a:t>
            </a:r>
            <a:endParaRPr lang="en-US" sz="6302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10078995" y="3538518"/>
            <a:ext cx="7043489" cy="5468954"/>
          </a:xfrm>
          <a:custGeom>
            <a:avLst/>
            <a:gdLst/>
            <a:ahLst/>
            <a:cxnLst/>
            <a:rect l="l" t="t" r="r" b="b"/>
            <a:pathLst>
              <a:path w="7043489" h="5468954">
                <a:moveTo>
                  <a:pt x="0" y="0"/>
                </a:moveTo>
                <a:lnTo>
                  <a:pt x="7043490" y="0"/>
                </a:lnTo>
                <a:lnTo>
                  <a:pt x="7043490" y="5468954"/>
                </a:lnTo>
                <a:lnTo>
                  <a:pt x="0" y="5468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80" r="-7980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6102574" y="1118849"/>
            <a:ext cx="9462632" cy="151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CRISIS EN LA JOVEN IGLESIA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3630" y="3005968"/>
            <a:ext cx="8267132" cy="609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crisis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provocaron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palabras de Cristo entre sus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propios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sentido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una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</a:t>
            </a:r>
            <a:b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6:60, 61, 65, 66.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13499" b="-1349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5242" y="3212279"/>
            <a:ext cx="15617517" cy="398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Después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que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aquellos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discípulos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le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dejaron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,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preguntó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Cristo 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doce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b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36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6:67. </a:t>
            </a:r>
            <a:br>
              <a:rPr lang="en-US" sz="36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</a:b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podemos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hacernos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eco hoy de la sabia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respuesta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Pedro? </a:t>
            </a:r>
            <a:r>
              <a:rPr lang="en-US" sz="28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Juan 6:68, 69.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398</Words>
  <Application>Microsoft Office PowerPoint</Application>
  <PresentationFormat>Personalizado</PresentationFormat>
  <Paragraphs>49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Rubik Bold</vt:lpstr>
      <vt:lpstr>Trocchi</vt:lpstr>
      <vt:lpstr>Arial</vt:lpstr>
      <vt:lpstr>Arimo</vt:lpstr>
      <vt:lpstr>Rubik</vt:lpstr>
      <vt:lpstr>Bw Modelica 2</vt:lpstr>
      <vt:lpstr>Calibri</vt:lpstr>
      <vt:lpstr>Bw Modelica 1</vt:lpstr>
      <vt:lpstr>Rubik Semi-Bold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2, Abril 12 de 2025</dc:title>
  <cp:lastModifiedBy>Asosur Tesorería</cp:lastModifiedBy>
  <cp:revision>6</cp:revision>
  <dcterms:created xsi:type="dcterms:W3CDTF">2006-08-16T00:00:00Z</dcterms:created>
  <dcterms:modified xsi:type="dcterms:W3CDTF">2025-04-11T14:31:16Z</dcterms:modified>
  <dc:identifier>DAGkVdjvC-0</dc:identifier>
</cp:coreProperties>
</file>