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75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4" r:id="rId17"/>
    <p:sldId id="270" r:id="rId18"/>
  </p:sldIdLst>
  <p:sldSz cx="18288000" cy="10287000"/>
  <p:notesSz cx="6858000" cy="9144000"/>
  <p:embeddedFontLst>
    <p:embeddedFont>
      <p:font typeface="Arimo" panose="020B0604020202020204" charset="0"/>
      <p:regular r:id="rId20"/>
    </p:embeddedFont>
    <p:embeddedFont>
      <p:font typeface="Bw Modelica 1" panose="020B0604020202020204" charset="0"/>
      <p:regular r:id="rId21"/>
    </p:embeddedFont>
    <p:embeddedFont>
      <p:font typeface="Bw Modelica 2" panose="020B0604020202020204" charset="0"/>
      <p:regular r:id="rId22"/>
    </p:embeddedFont>
    <p:embeddedFont>
      <p:font typeface="Open Sans" panose="020B0606030504020204" pitchFamily="34" charset="0"/>
      <p:regular r:id="rId23"/>
      <p:bold r:id="rId24"/>
      <p:italic r:id="rId25"/>
      <p:boldItalic r:id="rId26"/>
    </p:embeddedFont>
    <p:embeddedFont>
      <p:font typeface="Rubik" panose="020B0604020202020204" charset="-79"/>
      <p:regular r:id="rId27"/>
    </p:embeddedFont>
    <p:embeddedFont>
      <p:font typeface="Rubik Bold" panose="020B0604020202020204" charset="-79"/>
      <p:regular r:id="rId28"/>
    </p:embeddedFont>
    <p:embeddedFont>
      <p:font typeface="Rubik Semi-Bold" panose="020B0604020202020204" charset="-79"/>
      <p:regular r:id="rId29"/>
    </p:embeddedFont>
    <p:embeddedFont>
      <p:font typeface="Trocchi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B6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9C80AA-5C37-47C4-8B4C-5A20F24C383F}" type="datetimeFigureOut">
              <a:rPr lang="es-CO" smtClean="0"/>
              <a:t>7/03/2025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B87C82-CD92-4DD5-8625-A117FB0155F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5124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="0" i="0" dirty="0">
                <a:solidFill>
                  <a:srgbClr val="4C5253"/>
                </a:solidFill>
                <a:effectLst/>
                <a:latin typeface="Open Sans" panose="020F0502020204030204" pitchFamily="34" charset="0"/>
              </a:rPr>
              <a:t>Somos la Escuela Misionera Bíblica EMBAD a distancia, dedicada a formar líderes Laicos, Misioneros y Pastores de habla hispana y portuguesa. ¡Aplique y te contactaremos lo más pronto para más información! </a:t>
            </a:r>
            <a:br>
              <a:rPr lang="es-MX" b="0" i="0" dirty="0">
                <a:solidFill>
                  <a:srgbClr val="4C5253"/>
                </a:solidFill>
                <a:effectLst/>
                <a:latin typeface="Open Sans" panose="020F0502020204030204" pitchFamily="34" charset="0"/>
              </a:rPr>
            </a:br>
            <a:r>
              <a:rPr lang="es-MX" dirty="0"/>
              <a:t>www.embad.co/aplicantes/ 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0C2A1-B0F7-4232-B705-3E9A4413389E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7272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HomeSchool ODED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B87C82-CD92-4DD5-8625-A117FB0155FA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5686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mbad.co/aplicantes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mbad.co/" TargetMode="Externa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7435850" y="-615950"/>
            <a:ext cx="3467100" cy="18338800"/>
            <a:chOff x="0" y="0"/>
            <a:chExt cx="434002" cy="48299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002" cy="4829972"/>
            </a:xfrm>
            <a:custGeom>
              <a:avLst/>
              <a:gdLst/>
              <a:ahLst/>
              <a:cxnLst/>
              <a:rect l="l" t="t" r="r" b="b"/>
              <a:pathLst>
                <a:path w="434002" h="4829972">
                  <a:moveTo>
                    <a:pt x="0" y="0"/>
                  </a:moveTo>
                  <a:lnTo>
                    <a:pt x="434002" y="0"/>
                  </a:lnTo>
                  <a:lnTo>
                    <a:pt x="434002" y="4829972"/>
                  </a:lnTo>
                  <a:lnTo>
                    <a:pt x="0" y="482997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O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34002" cy="4829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50800" y="946175"/>
            <a:ext cx="4632317" cy="590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10</a:t>
            </a:r>
          </a:p>
        </p:txBody>
      </p:sp>
      <p:grpSp>
        <p:nvGrpSpPr>
          <p:cNvPr id="16" name="Group 3">
            <a:extLst>
              <a:ext uri="{FF2B5EF4-FFF2-40B4-BE49-F238E27FC236}">
                <a16:creationId xmlns:a16="http://schemas.microsoft.com/office/drawing/2014/main" id="{6BADE40A-67BC-969C-16F8-87C40D285F19}"/>
              </a:ext>
            </a:extLst>
          </p:cNvPr>
          <p:cNvGrpSpPr/>
          <p:nvPr/>
        </p:nvGrpSpPr>
        <p:grpSpPr>
          <a:xfrm rot="-5400000">
            <a:off x="7239372" y="-803520"/>
            <a:ext cx="3809255" cy="18338800"/>
            <a:chOff x="0" y="0"/>
            <a:chExt cx="434002" cy="4829972"/>
          </a:xfrm>
        </p:grpSpPr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074F3BE3-A8F5-1C4E-4229-8ED9648605B1}"/>
                </a:ext>
              </a:extLst>
            </p:cNvPr>
            <p:cNvSpPr/>
            <p:nvPr/>
          </p:nvSpPr>
          <p:spPr>
            <a:xfrm>
              <a:off x="0" y="0"/>
              <a:ext cx="434002" cy="4829972"/>
            </a:xfrm>
            <a:custGeom>
              <a:avLst/>
              <a:gdLst/>
              <a:ahLst/>
              <a:cxnLst/>
              <a:rect l="l" t="t" r="r" b="b"/>
              <a:pathLst>
                <a:path w="434002" h="4829972">
                  <a:moveTo>
                    <a:pt x="0" y="0"/>
                  </a:moveTo>
                  <a:lnTo>
                    <a:pt x="434002" y="0"/>
                  </a:lnTo>
                  <a:lnTo>
                    <a:pt x="434002" y="4829972"/>
                  </a:lnTo>
                  <a:lnTo>
                    <a:pt x="0" y="482997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O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8" name="TextBox 5">
              <a:extLst>
                <a:ext uri="{FF2B5EF4-FFF2-40B4-BE49-F238E27FC236}">
                  <a16:creationId xmlns:a16="http://schemas.microsoft.com/office/drawing/2014/main" id="{4C48105A-4C91-72DE-8801-E9FB371D6509}"/>
                </a:ext>
              </a:extLst>
            </p:cNvPr>
            <p:cNvSpPr txBox="1"/>
            <p:nvPr/>
          </p:nvSpPr>
          <p:spPr>
            <a:xfrm>
              <a:off x="0" y="0"/>
              <a:ext cx="434002" cy="4829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8C41CA4A-7691-BACA-E021-DE0F9549B6CB}"/>
              </a:ext>
            </a:extLst>
          </p:cNvPr>
          <p:cNvGrpSpPr/>
          <p:nvPr/>
        </p:nvGrpSpPr>
        <p:grpSpPr>
          <a:xfrm>
            <a:off x="228600" y="6332665"/>
            <a:ext cx="11625089" cy="1447832"/>
            <a:chOff x="50800" y="6016788"/>
            <a:chExt cx="11625089" cy="1447832"/>
          </a:xfrm>
        </p:grpSpPr>
        <p:sp>
          <p:nvSpPr>
            <p:cNvPr id="13" name="TextBox 13"/>
            <p:cNvSpPr txBox="1"/>
            <p:nvPr/>
          </p:nvSpPr>
          <p:spPr>
            <a:xfrm>
              <a:off x="3479800" y="6439014"/>
              <a:ext cx="4410083" cy="408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09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mo"/>
                  <a:ea typeface="Arimo"/>
                  <a:cs typeface="Arimo"/>
                  <a:sym typeface="Arimo"/>
                </a:rPr>
                <a:t>Y EL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50800" y="6016788"/>
              <a:ext cx="5839885" cy="1447832"/>
            </a:xfrm>
            <a:prstGeom prst="rect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82"/>
                </a:lnSpc>
                <a:spcBef>
                  <a:spcPct val="0"/>
                </a:spcBef>
              </a:pPr>
              <a:r>
                <a:rPr lang="en-US" sz="10068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  <a:ea typeface="Bw Modelica 1"/>
                  <a:cs typeface="Bw Modelica 1"/>
                  <a:sym typeface="Bw Modelica 1"/>
                </a:rPr>
                <a:t>JESÚS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080000" y="6634473"/>
              <a:ext cx="6595889" cy="6145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99"/>
                </a:lnSpc>
                <a:spcBef>
                  <a:spcPct val="0"/>
                </a:spcBef>
              </a:pPr>
              <a:r>
                <a:rPr lang="en-US" sz="4249" b="1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mo"/>
                  <a:ea typeface="Arimo"/>
                  <a:cs typeface="Arimo"/>
                  <a:sym typeface="Arimo"/>
                </a:rPr>
                <a:t>HIJO DEL NOBLE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</a:blip>
            <a:stretch>
              <a:fillRect t="-9333" b="-9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4846042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67293" y="6106002"/>
            <a:ext cx="14174369" cy="2637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88"/>
              </a:lnSpc>
              <a:spcBef>
                <a:spcPct val="0"/>
              </a:spcBef>
            </a:pP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Cuando la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fe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noble se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arraigó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Cristo, ¿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reiteró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súplica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6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4:49.</a:t>
            </a:r>
            <a:endParaRPr lang="en-US" sz="582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519462" y="1004879"/>
            <a:ext cx="12026178" cy="895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UNA SÚPLICA DE HUMILDAD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92507" y="4772068"/>
            <a:ext cx="16502986" cy="2616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5"/>
              </a:lnSpc>
              <a:spcBef>
                <a:spcPct val="0"/>
              </a:spcBef>
            </a:pP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debemos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aprender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lo que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hizo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lugar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ir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la casa del noble? </a:t>
            </a:r>
            <a:b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6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4:50.</a:t>
            </a:r>
            <a:endParaRPr lang="en-US" sz="5929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0" y="5925446"/>
            <a:ext cx="18288000" cy="4361554"/>
          </a:xfrm>
          <a:custGeom>
            <a:avLst/>
            <a:gdLst/>
            <a:ahLst/>
            <a:cxnLst/>
            <a:rect l="l" t="t" r="r" b="b"/>
            <a:pathLst>
              <a:path w="18288000" h="4361554">
                <a:moveTo>
                  <a:pt x="0" y="0"/>
                </a:moveTo>
                <a:lnTo>
                  <a:pt x="18288000" y="0"/>
                </a:lnTo>
                <a:lnTo>
                  <a:pt x="18288000" y="4361554"/>
                </a:lnTo>
                <a:lnTo>
                  <a:pt x="0" y="43615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9766" b="-89766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25834" y="3615285"/>
            <a:ext cx="16836333" cy="1379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8"/>
              </a:lnSpc>
              <a:spcBef>
                <a:spcPct val="0"/>
              </a:spcBef>
            </a:pP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¿De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manera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sanó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al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hijo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noble? </a:t>
            </a:r>
            <a:r>
              <a:rPr lang="en-US" sz="2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4:51–53.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¿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realidad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recuerda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Efesios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3:20, 21.</a:t>
            </a:r>
            <a:endParaRPr lang="en-US" sz="4557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05382" y="1247757"/>
            <a:ext cx="12756784" cy="895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CURACIÓN Y SALVACIÓN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7000"/>
            </a:blip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028700" y="3363532"/>
            <a:ext cx="8676200" cy="3445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19"/>
              </a:lnSpc>
              <a:spcBef>
                <a:spcPct val="0"/>
              </a:spcBef>
            </a:pPr>
            <a:r>
              <a:rPr lang="en-US" sz="5848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5848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5848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48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responde</a:t>
            </a:r>
            <a:r>
              <a:rPr lang="en-US" sz="5848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a </a:t>
            </a:r>
            <a:r>
              <a:rPr lang="en-US" sz="5848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quien</a:t>
            </a:r>
            <a:r>
              <a:rPr lang="en-US" sz="5848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le </a:t>
            </a:r>
            <a:r>
              <a:rPr lang="en-US" sz="5848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suplica</a:t>
            </a:r>
            <a:r>
              <a:rPr lang="en-US" sz="5848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48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ayuda</a:t>
            </a:r>
            <a:r>
              <a:rPr lang="en-US" sz="5848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5848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11:28–30.</a:t>
            </a:r>
            <a:endParaRPr lang="en-US" sz="5848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antalla de un celular con la foto de un hombre y una mujer&#10;&#10;El contenido generado por IA puede ser incorrecto.">
            <a:hlinkClick r:id="rId3"/>
            <a:extLst>
              <a:ext uri="{FF2B5EF4-FFF2-40B4-BE49-F238E27FC236}">
                <a16:creationId xmlns:a16="http://schemas.microsoft.com/office/drawing/2014/main" id="{B6E33C28-6892-3027-B8DA-1A59629725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27" y="1706"/>
            <a:ext cx="7278253" cy="10287000"/>
          </a:xfrm>
          <a:prstGeom prst="rect">
            <a:avLst/>
          </a:prstGeom>
        </p:spPr>
      </p:pic>
      <p:pic>
        <p:nvPicPr>
          <p:cNvPr id="6" name="Imagen 5" descr="Logotipo, nombre de la empresa&#10;&#10;El contenido generado por IA puede ser incorrecto.">
            <a:hlinkClick r:id="rId3"/>
            <a:extLst>
              <a:ext uri="{FF2B5EF4-FFF2-40B4-BE49-F238E27FC236}">
                <a16:creationId xmlns:a16="http://schemas.microsoft.com/office/drawing/2014/main" id="{80846C36-720A-BC86-6F57-31752414D8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2552700"/>
            <a:ext cx="7620002" cy="19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463D611-FE3E-44BE-AE3B-B7B2748C074E}"/>
              </a:ext>
            </a:extLst>
          </p:cNvPr>
          <p:cNvSpPr txBox="1"/>
          <p:nvPr/>
        </p:nvSpPr>
        <p:spPr>
          <a:xfrm>
            <a:off x="10515600" y="9410700"/>
            <a:ext cx="4191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dirty="0">
                <a:solidFill>
                  <a:schemeClr val="tx2">
                    <a:lumMod val="75000"/>
                  </a:schemeClr>
                </a:solidFill>
                <a:hlinkClick r:id="rId6"/>
              </a:rPr>
              <a:t>www.embad.co</a:t>
            </a:r>
            <a:endParaRPr lang="es-CO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7976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uede ser una imagen de 2 personas, juguete para niños y texto que dice &quot;HomeSchool ODED ¡Últimas Matrículas! ilnvierte en el futuro de tus hijos! Colombia y Perú Educación en casa Con principios bíblicos Primaria y Bachillerato CONTÁCTANOS +57 3222198810 +57 3138038846 fundacióneducativaoded@gmail.com&quot;">
            <a:extLst>
              <a:ext uri="{FF2B5EF4-FFF2-40B4-BE49-F238E27FC236}">
                <a16:creationId xmlns:a16="http://schemas.microsoft.com/office/drawing/2014/main" id="{3DE60527-D367-7307-EE8B-A67A2A90A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16"/>
            <a:ext cx="8382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 hay ninguna descripción de la foto disponible.">
            <a:extLst>
              <a:ext uri="{FF2B5EF4-FFF2-40B4-BE49-F238E27FC236}">
                <a16:creationId xmlns:a16="http://schemas.microsoft.com/office/drawing/2014/main" id="{F6F88BF2-F4F7-73A1-46C8-F3E9E91FC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2628900"/>
            <a:ext cx="4133850" cy="4133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A41B4E7-344C-9C32-0BF1-D08C90D51BE3}"/>
              </a:ext>
            </a:extLst>
          </p:cNvPr>
          <p:cNvSpPr txBox="1"/>
          <p:nvPr/>
        </p:nvSpPr>
        <p:spPr>
          <a:xfrm>
            <a:off x="8772525" y="6134100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4400" dirty="0"/>
              <a:t>HomeSchool </a:t>
            </a:r>
            <a:r>
              <a:rPr lang="es-CO" sz="4400" b="1" dirty="0"/>
              <a:t>ODED</a:t>
            </a:r>
          </a:p>
        </p:txBody>
      </p:sp>
    </p:spTree>
    <p:extLst>
      <p:ext uri="{BB962C8B-B14F-4D97-AF65-F5344CB8AC3E}">
        <p14:creationId xmlns:p14="http://schemas.microsoft.com/office/powerpoint/2010/main" val="24672426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623" b="-9862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999" r="-24999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4976" r="-24976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969" r="-49030"/>
              </a:stretch>
            </a:blipFill>
          </p:spPr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25282" b="-25282"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 flipH="1"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4216527" y="0"/>
                  </a:moveTo>
                  <a:lnTo>
                    <a:pt x="964057" y="0"/>
                  </a:lnTo>
                  <a:cubicBezTo>
                    <a:pt x="432308" y="0"/>
                    <a:pt x="0" y="432308"/>
                    <a:pt x="0" y="964057"/>
                  </a:cubicBezTo>
                  <a:lnTo>
                    <a:pt x="0" y="4216527"/>
                  </a:lnTo>
                  <a:lnTo>
                    <a:pt x="4216527" y="4216527"/>
                  </a:lnTo>
                  <a:lnTo>
                    <a:pt x="4216527" y="0"/>
                  </a:lnTo>
                  <a:close/>
                </a:path>
              </a:pathLst>
            </a:custGeom>
            <a:blipFill>
              <a:blip r:embed="rId7"/>
              <a:stretch>
                <a:fillRect r="-43369"/>
              </a:stretch>
            </a:blipFill>
          </p:spPr>
        </p:sp>
      </p:grpSp>
      <p:sp>
        <p:nvSpPr>
          <p:cNvPr id="27" name="TextBox 27"/>
          <p:cNvSpPr txBox="1"/>
          <p:nvPr/>
        </p:nvSpPr>
        <p:spPr>
          <a:xfrm>
            <a:off x="4370208" y="162898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96248" y="4585364"/>
            <a:ext cx="3653274" cy="695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2"/>
              </a:lnSpc>
            </a:pPr>
            <a:r>
              <a:rPr lang="en-US" sz="22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NUEVA VIDA, NUEVAS PRIORIDADES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216336" y="4585364"/>
            <a:ext cx="3077508" cy="714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6"/>
              </a:lnSpc>
            </a:pPr>
            <a:r>
              <a:rPr lang="en-US" sz="23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CRISTIANOS MISIONEROS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863226" y="4575737"/>
            <a:ext cx="3108894" cy="714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5"/>
              </a:lnSpc>
            </a:pPr>
            <a:r>
              <a:rPr lang="en-US" sz="23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EL PODER DE LA PROFECÍA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78974" y="4623503"/>
            <a:ext cx="3372402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2"/>
              </a:lnSpc>
            </a:pPr>
            <a:r>
              <a:rPr lang="en-US" sz="22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LA PRESENCIA DE JESÚS EN SAMARIA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86271" y="4613236"/>
            <a:ext cx="3251621" cy="733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9"/>
              </a:lnSpc>
            </a:pPr>
            <a:r>
              <a:rPr lang="en-US" sz="2431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LA MIES Y LOS SEGADORES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365282"/>
            <a:ext cx="18288000" cy="762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El Nacimiento de una Misionera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A2BBF-C64A-E094-D2E9-244CAEDC7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C7F6C2E-4B3A-F675-44CE-9F8E7A24E15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D6FF713A-3B96-B2DA-E1E3-132C7F412FFC}"/>
              </a:ext>
            </a:extLst>
          </p:cNvPr>
          <p:cNvGrpSpPr/>
          <p:nvPr/>
        </p:nvGrpSpPr>
        <p:grpSpPr>
          <a:xfrm rot="-5400000">
            <a:off x="7435850" y="-615950"/>
            <a:ext cx="3467100" cy="18338800"/>
            <a:chOff x="0" y="0"/>
            <a:chExt cx="434002" cy="482997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346324E-0F37-C1F4-BF0E-1907068FE86D}"/>
                </a:ext>
              </a:extLst>
            </p:cNvPr>
            <p:cNvSpPr/>
            <p:nvPr/>
          </p:nvSpPr>
          <p:spPr>
            <a:xfrm>
              <a:off x="0" y="0"/>
              <a:ext cx="434002" cy="4829972"/>
            </a:xfrm>
            <a:custGeom>
              <a:avLst/>
              <a:gdLst/>
              <a:ahLst/>
              <a:cxnLst/>
              <a:rect l="l" t="t" r="r" b="b"/>
              <a:pathLst>
                <a:path w="434002" h="4829972">
                  <a:moveTo>
                    <a:pt x="0" y="0"/>
                  </a:moveTo>
                  <a:lnTo>
                    <a:pt x="434002" y="0"/>
                  </a:lnTo>
                  <a:lnTo>
                    <a:pt x="434002" y="4829972"/>
                  </a:lnTo>
                  <a:lnTo>
                    <a:pt x="0" y="482997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O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EB55108-BD68-F2BC-AB4A-73AED5FCBDE1}"/>
                </a:ext>
              </a:extLst>
            </p:cNvPr>
            <p:cNvSpPr txBox="1"/>
            <p:nvPr/>
          </p:nvSpPr>
          <p:spPr>
            <a:xfrm>
              <a:off x="0" y="0"/>
              <a:ext cx="434002" cy="4829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63FBEE5A-DF25-BF96-AF1E-20E51B662BDA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1D922DA-3BCD-C930-F05B-403F97E7B812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AA5BCCED-A58D-2CE2-C43D-7D06A7E45D9A}"/>
              </a:ext>
            </a:extLst>
          </p:cNvPr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53808D7D-1C1B-0901-F799-675F9532C339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F65C9CDF-8DF8-DA59-16E7-1B53B5A260C5}"/>
              </a:ext>
            </a:extLst>
          </p:cNvPr>
          <p:cNvSpPr txBox="1"/>
          <p:nvPr/>
        </p:nvSpPr>
        <p:spPr>
          <a:xfrm>
            <a:off x="50800" y="946175"/>
            <a:ext cx="4632317" cy="590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10</a:t>
            </a:r>
          </a:p>
        </p:txBody>
      </p:sp>
      <p:grpSp>
        <p:nvGrpSpPr>
          <p:cNvPr id="16" name="Group 3">
            <a:extLst>
              <a:ext uri="{FF2B5EF4-FFF2-40B4-BE49-F238E27FC236}">
                <a16:creationId xmlns:a16="http://schemas.microsoft.com/office/drawing/2014/main" id="{04D1D3D6-56BB-B2C0-66EF-5F70C5A7BFF3}"/>
              </a:ext>
            </a:extLst>
          </p:cNvPr>
          <p:cNvGrpSpPr/>
          <p:nvPr/>
        </p:nvGrpSpPr>
        <p:grpSpPr>
          <a:xfrm rot="-5400000">
            <a:off x="7239372" y="-803520"/>
            <a:ext cx="3809255" cy="18338800"/>
            <a:chOff x="0" y="0"/>
            <a:chExt cx="434002" cy="4829972"/>
          </a:xfrm>
        </p:grpSpPr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8E547817-169C-C902-13B7-79B1A2031BAC}"/>
                </a:ext>
              </a:extLst>
            </p:cNvPr>
            <p:cNvSpPr/>
            <p:nvPr/>
          </p:nvSpPr>
          <p:spPr>
            <a:xfrm>
              <a:off x="0" y="0"/>
              <a:ext cx="434002" cy="4829972"/>
            </a:xfrm>
            <a:custGeom>
              <a:avLst/>
              <a:gdLst/>
              <a:ahLst/>
              <a:cxnLst/>
              <a:rect l="l" t="t" r="r" b="b"/>
              <a:pathLst>
                <a:path w="434002" h="4829972">
                  <a:moveTo>
                    <a:pt x="0" y="0"/>
                  </a:moveTo>
                  <a:lnTo>
                    <a:pt x="434002" y="0"/>
                  </a:lnTo>
                  <a:lnTo>
                    <a:pt x="434002" y="4829972"/>
                  </a:lnTo>
                  <a:lnTo>
                    <a:pt x="0" y="482997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O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8" name="TextBox 5">
              <a:extLst>
                <a:ext uri="{FF2B5EF4-FFF2-40B4-BE49-F238E27FC236}">
                  <a16:creationId xmlns:a16="http://schemas.microsoft.com/office/drawing/2014/main" id="{D4911D1E-4DA4-750D-607F-F80D7BD01347}"/>
                </a:ext>
              </a:extLst>
            </p:cNvPr>
            <p:cNvSpPr txBox="1"/>
            <p:nvPr/>
          </p:nvSpPr>
          <p:spPr>
            <a:xfrm>
              <a:off x="0" y="0"/>
              <a:ext cx="434002" cy="4829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6DB7F193-D5F3-BF96-CEC9-97297383E0B9}"/>
              </a:ext>
            </a:extLst>
          </p:cNvPr>
          <p:cNvGrpSpPr/>
          <p:nvPr/>
        </p:nvGrpSpPr>
        <p:grpSpPr>
          <a:xfrm>
            <a:off x="228600" y="6332665"/>
            <a:ext cx="11625089" cy="1447832"/>
            <a:chOff x="50800" y="6016788"/>
            <a:chExt cx="11625089" cy="1447832"/>
          </a:xfrm>
        </p:grpSpPr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CBF1740D-8307-26D1-6F3C-2ED7EBEDF6D7}"/>
                </a:ext>
              </a:extLst>
            </p:cNvPr>
            <p:cNvSpPr txBox="1"/>
            <p:nvPr/>
          </p:nvSpPr>
          <p:spPr>
            <a:xfrm>
              <a:off x="3479800" y="6439014"/>
              <a:ext cx="4410083" cy="408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09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mo"/>
                  <a:ea typeface="Arimo"/>
                  <a:cs typeface="Arimo"/>
                  <a:sym typeface="Arimo"/>
                </a:rPr>
                <a:t>Y EL</a:t>
              </a: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C4DB7B50-6C9F-DB32-6526-C2BB69F634E6}"/>
                </a:ext>
              </a:extLst>
            </p:cNvPr>
            <p:cNvSpPr txBox="1"/>
            <p:nvPr/>
          </p:nvSpPr>
          <p:spPr>
            <a:xfrm>
              <a:off x="50800" y="6016788"/>
              <a:ext cx="5839885" cy="1447832"/>
            </a:xfrm>
            <a:prstGeom prst="rect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82"/>
                </a:lnSpc>
                <a:spcBef>
                  <a:spcPct val="0"/>
                </a:spcBef>
              </a:pPr>
              <a:r>
                <a:rPr lang="en-US" sz="10068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  <a:ea typeface="Bw Modelica 1"/>
                  <a:cs typeface="Bw Modelica 1"/>
                  <a:sym typeface="Bw Modelica 1"/>
                </a:rPr>
                <a:t>JESÚS</a:t>
              </a: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CEF4B8A0-E880-C85D-79A6-6A8C0A5E0226}"/>
                </a:ext>
              </a:extLst>
            </p:cNvPr>
            <p:cNvSpPr txBox="1"/>
            <p:nvPr/>
          </p:nvSpPr>
          <p:spPr>
            <a:xfrm>
              <a:off x="5080000" y="6634473"/>
              <a:ext cx="6595889" cy="6145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99"/>
                </a:lnSpc>
                <a:spcBef>
                  <a:spcPct val="0"/>
                </a:spcBef>
              </a:pPr>
              <a:r>
                <a:rPr lang="en-US" sz="4249" b="1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mo"/>
                  <a:ea typeface="Arimo"/>
                  <a:cs typeface="Arimo"/>
                  <a:sym typeface="Arimo"/>
                </a:rPr>
                <a:t>HIJO DEL NOBLE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21579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6917562" y="-1864488"/>
            <a:ext cx="4452875" cy="18288000"/>
            <a:chOff x="0" y="0"/>
            <a:chExt cx="1172774" cy="481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2774" cy="4816592"/>
            </a:xfrm>
            <a:custGeom>
              <a:avLst/>
              <a:gdLst/>
              <a:ahLst/>
              <a:cxnLst/>
              <a:rect l="l" t="t" r="r" b="b"/>
              <a:pathLst>
                <a:path w="1172774" h="4816592">
                  <a:moveTo>
                    <a:pt x="0" y="0"/>
                  </a:moveTo>
                  <a:lnTo>
                    <a:pt x="1172774" y="0"/>
                  </a:lnTo>
                  <a:lnTo>
                    <a:pt x="117277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17277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61881"/>
            <a:ext cx="12236164" cy="761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0"/>
              </a:lnSpc>
            </a:pPr>
            <a:r>
              <a:rPr lang="en-US" sz="50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LLAMANDO LA ATENCIÓN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3997542"/>
            <a:ext cx="17168702" cy="1257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2"/>
              </a:lnSpc>
            </a:pP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Después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pasar dos días con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samaritanos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adónde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Jesús, y a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quién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atrajo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noticia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4:43–46.</a:t>
            </a:r>
            <a:endParaRPr lang="en-US" sz="41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103358"/>
            <a:ext cx="18288000" cy="5183642"/>
          </a:xfrm>
          <a:custGeom>
            <a:avLst/>
            <a:gdLst/>
            <a:ahLst/>
            <a:cxnLst/>
            <a:rect l="l" t="t" r="r" b="b"/>
            <a:pathLst>
              <a:path w="18288000" h="5183642">
                <a:moveTo>
                  <a:pt x="0" y="0"/>
                </a:moveTo>
                <a:lnTo>
                  <a:pt x="18288000" y="0"/>
                </a:lnTo>
                <a:lnTo>
                  <a:pt x="18288000" y="5183642"/>
                </a:lnTo>
                <a:lnTo>
                  <a:pt x="0" y="51836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2309" b="-12892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6917562" y="-1883538"/>
            <a:ext cx="4452875" cy="18288000"/>
            <a:chOff x="0" y="0"/>
            <a:chExt cx="117277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72774" cy="4816592"/>
            </a:xfrm>
            <a:custGeom>
              <a:avLst/>
              <a:gdLst/>
              <a:ahLst/>
              <a:cxnLst/>
              <a:rect l="l" t="t" r="r" b="b"/>
              <a:pathLst>
                <a:path w="1172774" h="4816592">
                  <a:moveTo>
                    <a:pt x="0" y="0"/>
                  </a:moveTo>
                  <a:lnTo>
                    <a:pt x="1172774" y="0"/>
                  </a:lnTo>
                  <a:lnTo>
                    <a:pt x="117277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7277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81000" y="4748274"/>
            <a:ext cx="17168702" cy="597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2"/>
              </a:lnSpc>
            </a:pP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¿Por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oficial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Jesús?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4:47.</a:t>
            </a:r>
            <a:endParaRPr lang="en-US" sz="41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id="{866C1D9F-0FDA-E89A-F17D-C5C7A441DD1F}"/>
              </a:ext>
            </a:extLst>
          </p:cNvPr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6E1C2BE-E94D-00B8-9EDD-2E50A4D42AFE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0" y="2184844"/>
            <a:ext cx="18288000" cy="8102156"/>
          </a:xfrm>
          <a:custGeom>
            <a:avLst/>
            <a:gdLst/>
            <a:ahLst/>
            <a:cxnLst/>
            <a:rect l="l" t="t" r="r" b="b"/>
            <a:pathLst>
              <a:path w="18288000" h="8102156">
                <a:moveTo>
                  <a:pt x="0" y="0"/>
                </a:moveTo>
                <a:lnTo>
                  <a:pt x="18288000" y="0"/>
                </a:lnTo>
                <a:lnTo>
                  <a:pt x="18288000" y="8102156"/>
                </a:lnTo>
                <a:lnTo>
                  <a:pt x="0" y="81021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61" b="-2761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 rot="5400000">
            <a:off x="6917562" y="-4894740"/>
            <a:ext cx="4452875" cy="18288000"/>
            <a:chOff x="0" y="0"/>
            <a:chExt cx="1172774" cy="481659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72774" cy="4816592"/>
            </a:xfrm>
            <a:custGeom>
              <a:avLst/>
              <a:gdLst/>
              <a:ahLst/>
              <a:cxnLst/>
              <a:rect l="l" t="t" r="r" b="b"/>
              <a:pathLst>
                <a:path w="1172774" h="4816592">
                  <a:moveTo>
                    <a:pt x="0" y="0"/>
                  </a:moveTo>
                  <a:lnTo>
                    <a:pt x="1172774" y="0"/>
                  </a:lnTo>
                  <a:lnTo>
                    <a:pt x="117277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117277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8130312" y="3424526"/>
            <a:ext cx="8856861" cy="445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6"/>
              </a:lnSpc>
            </a:pP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Describe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Cristo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reveló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agonía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interior del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corazón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noble que lo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buscaba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para que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sanara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hijo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Capernaúm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b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4:48.</a:t>
            </a:r>
            <a:endParaRPr lang="en-US" sz="4905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318710" y="852512"/>
            <a:ext cx="12792308" cy="868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6"/>
              </a:lnSpc>
            </a:pPr>
            <a:r>
              <a:rPr lang="en-US" sz="5689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UN INDICIO DE DUDA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9843156" y="3396790"/>
            <a:ext cx="7725314" cy="4010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3"/>
              </a:lnSpc>
            </a:pP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Cuando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tengamos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tentación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buscar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señales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debemos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recordar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12:38, 39.</a:t>
            </a:r>
            <a:endParaRPr lang="en-US" sz="5302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0678" y="8853"/>
            <a:ext cx="7677144" cy="10278147"/>
          </a:xfrm>
          <a:custGeom>
            <a:avLst/>
            <a:gdLst/>
            <a:ahLst/>
            <a:cxnLst/>
            <a:rect l="l" t="t" r="r" b="b"/>
            <a:pathLst>
              <a:path w="7677144" h="10278147">
                <a:moveTo>
                  <a:pt x="0" y="0"/>
                </a:moveTo>
                <a:lnTo>
                  <a:pt x="7677144" y="0"/>
                </a:lnTo>
                <a:lnTo>
                  <a:pt x="7677144" y="10278147"/>
                </a:lnTo>
                <a:lnTo>
                  <a:pt x="0" y="102781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335" r="-6342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591800" y="8853"/>
            <a:ext cx="5610650" cy="10287000"/>
            <a:chOff x="0" y="0"/>
            <a:chExt cx="1477702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77702" cy="2709333"/>
            </a:xfrm>
            <a:custGeom>
              <a:avLst/>
              <a:gdLst/>
              <a:ahLst/>
              <a:cxnLst/>
              <a:rect l="l" t="t" r="r" b="b"/>
              <a:pathLst>
                <a:path w="1477702" h="2709333">
                  <a:moveTo>
                    <a:pt x="0" y="0"/>
                  </a:moveTo>
                  <a:lnTo>
                    <a:pt x="1477702" y="0"/>
                  </a:lnTo>
                  <a:lnTo>
                    <a:pt x="147770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477702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903767" y="2887998"/>
            <a:ext cx="9462632" cy="757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5"/>
              </a:lnSpc>
            </a:pPr>
            <a:r>
              <a:rPr lang="en-US" sz="5012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ACTITUDES OPUESTAS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40682" y="5414891"/>
            <a:ext cx="9625717" cy="2925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9"/>
              </a:lnSpc>
              <a:spcBef>
                <a:spcPct val="0"/>
              </a:spcBef>
            </a:pP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Explica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diferencia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entre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judíos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samaritanos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respecto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creencia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Jesús.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Marcos 6:2–6; Juan 4:40–42.</a:t>
            </a:r>
            <a:endParaRPr lang="en-US" sz="4816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2959903" y="5536056"/>
            <a:ext cx="12869375" cy="4750944"/>
          </a:xfrm>
          <a:custGeom>
            <a:avLst/>
            <a:gdLst/>
            <a:ahLst/>
            <a:cxnLst/>
            <a:rect l="l" t="t" r="r" b="b"/>
            <a:pathLst>
              <a:path w="12869375" h="4750944">
                <a:moveTo>
                  <a:pt x="0" y="0"/>
                </a:moveTo>
                <a:lnTo>
                  <a:pt x="12869375" y="0"/>
                </a:lnTo>
                <a:lnTo>
                  <a:pt x="12869375" y="4750944"/>
                </a:lnTo>
                <a:lnTo>
                  <a:pt x="0" y="47509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89432" y="2225815"/>
            <a:ext cx="14410317" cy="3176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0"/>
              </a:lnSpc>
              <a:spcBef>
                <a:spcPct val="0"/>
              </a:spcBef>
            </a:pP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b. Describe la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experiencia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de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muchos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que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han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hablado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la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verdad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presente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al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profeso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pueblo de Dios a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través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de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los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tiempos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. </a:t>
            </a:r>
            <a:r>
              <a:rPr lang="en-US" sz="3200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Jeremías 20:8–11.</a:t>
            </a:r>
            <a:endParaRPr lang="en-US" sz="5233" dirty="0">
              <a:solidFill>
                <a:srgbClr val="000000"/>
              </a:solidFill>
              <a:latin typeface="Bw Modelica 1"/>
              <a:ea typeface="Bw Modelica 1"/>
              <a:cs typeface="Bw Modelica 1"/>
              <a:sym typeface="Bw Modelica 1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381</Words>
  <Application>Microsoft Office PowerPoint</Application>
  <PresentationFormat>Personalizado</PresentationFormat>
  <Paragraphs>55</Paragraphs>
  <Slides>17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9" baseType="lpstr">
      <vt:lpstr>Rubik Bold</vt:lpstr>
      <vt:lpstr>Arial</vt:lpstr>
      <vt:lpstr>Rubik</vt:lpstr>
      <vt:lpstr>Bw Modelica 1</vt:lpstr>
      <vt:lpstr>Calibri</vt:lpstr>
      <vt:lpstr>Bw Modelica 2</vt:lpstr>
      <vt:lpstr>Aptos</vt:lpstr>
      <vt:lpstr>Open Sans</vt:lpstr>
      <vt:lpstr>Arimo</vt:lpstr>
      <vt:lpstr>Trocchi</vt:lpstr>
      <vt:lpstr>Rubik Semi-Bold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10 Marzo 8 de 2025</dc:title>
  <dc:creator>User</dc:creator>
  <cp:lastModifiedBy>User</cp:lastModifiedBy>
  <cp:revision>5</cp:revision>
  <dcterms:created xsi:type="dcterms:W3CDTF">2006-08-16T00:00:00Z</dcterms:created>
  <dcterms:modified xsi:type="dcterms:W3CDTF">2025-03-07T19:06:17Z</dcterms:modified>
  <dc:identifier>DAGhErofxPw</dc:identifier>
</cp:coreProperties>
</file>