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nton" panose="020B0604020202020204" charset="0"/>
      <p:regular r:id="rId21"/>
    </p:embeddedFont>
    <p:embeddedFont>
      <p:font typeface="Arial Bold" panose="020B0604020202020204" charset="0"/>
      <p:regular r:id="rId22"/>
    </p:embeddedFont>
    <p:embeddedFont>
      <p:font typeface="Calibri" panose="020F0502020204030204" pitchFamily="34" charset="0"/>
      <p:regular r:id="rId23"/>
      <p:bold r:id="rId24"/>
      <p:italic r:id="rId25"/>
      <p:boldItalic r:id="rId26"/>
    </p:embeddedFont>
    <p:embeddedFont>
      <p:font typeface="Calibri (MS)" panose="020B0604020202020204" charset="0"/>
      <p:regular r:id="rId27"/>
    </p:embeddedFont>
    <p:embeddedFont>
      <p:font typeface="Calibri (MS) Bold" panose="020B0604020202020204" charset="0"/>
      <p:regular r:id="rId28"/>
    </p:embeddedFont>
    <p:embeddedFont>
      <p:font typeface="Calibri (MS) Light" panose="020B0604020202020204" charset="0"/>
      <p:regular r:id="rId29"/>
    </p:embeddedFont>
    <p:embeddedFont>
      <p:font typeface="Cinzel Bold" panose="020B0604020202020204" charset="0"/>
      <p:regular r:id="rId30"/>
    </p:embeddedFont>
    <p:embeddedFont>
      <p:font typeface="Garet" panose="020B0604020202020204" charset="0"/>
      <p:regular r:id="rId31"/>
    </p:embeddedFont>
    <p:embeddedFont>
      <p:font typeface="Garet Bold" panose="020B0604020202020204" charset="0"/>
      <p:regular r:id="rId32"/>
    </p:embeddedFont>
    <p:embeddedFont>
      <p:font typeface="Garet Bold Italics" panose="020B0604020202020204" charset="0"/>
      <p:regular r:id="rId33"/>
    </p:embeddedFont>
    <p:embeddedFont>
      <p:font typeface="Garet Italics" panose="020B0604020202020204" charset="0"/>
      <p:regular r:id="rId34"/>
    </p:embeddedFont>
    <p:embeddedFont>
      <p:font typeface="Garet Light"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m.egwwritings.org/es/book/198.273#27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6.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4.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0.png"/><Relationship Id="rId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9.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38100" y="-3414713"/>
            <a:ext cx="18886829" cy="13687425"/>
          </a:xfrm>
          <a:custGeom>
            <a:avLst/>
            <a:gdLst/>
            <a:ahLst/>
            <a:cxnLst/>
            <a:rect l="l" t="t" r="r" b="b"/>
            <a:pathLst>
              <a:path w="18886829" h="13687425">
                <a:moveTo>
                  <a:pt x="18886829" y="0"/>
                </a:moveTo>
                <a:lnTo>
                  <a:pt x="0" y="0"/>
                </a:lnTo>
                <a:lnTo>
                  <a:pt x="0" y="13687426"/>
                </a:lnTo>
                <a:lnTo>
                  <a:pt x="18886829" y="13687426"/>
                </a:lnTo>
                <a:lnTo>
                  <a:pt x="18886829" y="0"/>
                </a:lnTo>
                <a:close/>
              </a:path>
            </a:pathLst>
          </a:custGeom>
          <a:blipFill>
            <a:blip r:embed="rId2"/>
            <a:stretch>
              <a:fillRect t="-1745" b="-1745"/>
            </a:stretch>
          </a:blipFill>
        </p:spPr>
      </p:sp>
      <p:sp>
        <p:nvSpPr>
          <p:cNvPr id="3" name="Freeform 3"/>
          <p:cNvSpPr/>
          <p:nvPr/>
        </p:nvSpPr>
        <p:spPr>
          <a:xfrm>
            <a:off x="2744125" y="2309727"/>
            <a:ext cx="9791700" cy="9791700"/>
          </a:xfrm>
          <a:custGeom>
            <a:avLst/>
            <a:gdLst/>
            <a:ahLst/>
            <a:cxnLst/>
            <a:rect l="l" t="t" r="r" b="b"/>
            <a:pathLst>
              <a:path w="9791700" h="9791700">
                <a:moveTo>
                  <a:pt x="0" y="0"/>
                </a:moveTo>
                <a:lnTo>
                  <a:pt x="9791700" y="0"/>
                </a:lnTo>
                <a:lnTo>
                  <a:pt x="9791700" y="9791700"/>
                </a:lnTo>
                <a:lnTo>
                  <a:pt x="0" y="9791700"/>
                </a:lnTo>
                <a:lnTo>
                  <a:pt x="0" y="0"/>
                </a:lnTo>
                <a:close/>
              </a:path>
            </a:pathLst>
          </a:custGeom>
          <a:blipFill>
            <a:blip r:embed="rId3"/>
            <a:stretch>
              <a:fillRect/>
            </a:stretch>
          </a:blipFill>
        </p:spPr>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5" name="Freeform 5"/>
          <p:cNvSpPr/>
          <p:nvPr/>
        </p:nvSpPr>
        <p:spPr>
          <a:xfrm rot="7600236">
            <a:off x="13481615" y="683887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3352444" y="594631"/>
            <a:ext cx="11583112" cy="1932351"/>
            <a:chOff x="0" y="0"/>
            <a:chExt cx="15444150" cy="2576468"/>
          </a:xfrm>
        </p:grpSpPr>
        <p:grpSp>
          <p:nvGrpSpPr>
            <p:cNvPr id="7" name="Group 7"/>
            <p:cNvGrpSpPr/>
            <p:nvPr/>
          </p:nvGrpSpPr>
          <p:grpSpPr>
            <a:xfrm>
              <a:off x="883360" y="0"/>
              <a:ext cx="13677430" cy="1457000"/>
              <a:chOff x="0" y="0"/>
              <a:chExt cx="2707700" cy="288440"/>
            </a:xfrm>
          </p:grpSpPr>
          <p:sp>
            <p:nvSpPr>
              <p:cNvPr id="8" name="Freeform 8"/>
              <p:cNvSpPr/>
              <p:nvPr/>
            </p:nvSpPr>
            <p:spPr>
              <a:xfrm>
                <a:off x="0" y="0"/>
                <a:ext cx="2707699" cy="288440"/>
              </a:xfrm>
              <a:custGeom>
                <a:avLst/>
                <a:gdLst/>
                <a:ahLst/>
                <a:cxnLst/>
                <a:rect l="l" t="t" r="r" b="b"/>
                <a:pathLst>
                  <a:path w="2707699" h="288440">
                    <a:moveTo>
                      <a:pt x="0" y="0"/>
                    </a:moveTo>
                    <a:lnTo>
                      <a:pt x="2707699" y="0"/>
                    </a:lnTo>
                    <a:lnTo>
                      <a:pt x="2707699" y="288440"/>
                    </a:lnTo>
                    <a:lnTo>
                      <a:pt x="0" y="288440"/>
                    </a:lnTo>
                    <a:close/>
                  </a:path>
                </a:pathLst>
              </a:custGeom>
              <a:gradFill rotWithShape="1">
                <a:gsLst>
                  <a:gs pos="0">
                    <a:srgbClr val="000000">
                      <a:alpha val="100000"/>
                    </a:srgbClr>
                  </a:gs>
                  <a:gs pos="100000">
                    <a:srgbClr val="3533CD">
                      <a:alpha val="100000"/>
                    </a:srgbClr>
                  </a:gs>
                </a:gsLst>
                <a:lin ang="0"/>
              </a:gradFill>
            </p:spPr>
          </p:sp>
          <p:sp>
            <p:nvSpPr>
              <p:cNvPr id="9" name="TextBox 9"/>
              <p:cNvSpPr txBox="1"/>
              <p:nvPr/>
            </p:nvSpPr>
            <p:spPr>
              <a:xfrm>
                <a:off x="0" y="-38100"/>
                <a:ext cx="2707700" cy="326540"/>
              </a:xfrm>
              <a:prstGeom prst="rect">
                <a:avLst/>
              </a:prstGeom>
            </p:spPr>
            <p:txBody>
              <a:bodyPr lIns="50800" tIns="50800" rIns="50800" bIns="50800" rtlCol="0" anchor="ctr"/>
              <a:lstStyle/>
              <a:p>
                <a:pPr algn="ctr">
                  <a:lnSpc>
                    <a:spcPts val="2160"/>
                  </a:lnSpc>
                </a:pPr>
                <a:endParaRPr/>
              </a:p>
            </p:txBody>
          </p:sp>
        </p:grpSp>
        <p:sp>
          <p:nvSpPr>
            <p:cNvPr id="10" name="TextBox 10"/>
            <p:cNvSpPr txBox="1"/>
            <p:nvPr/>
          </p:nvSpPr>
          <p:spPr>
            <a:xfrm>
              <a:off x="602054" y="-104775"/>
              <a:ext cx="14240042" cy="1244592"/>
            </a:xfrm>
            <a:prstGeom prst="rect">
              <a:avLst/>
            </a:prstGeom>
          </p:spPr>
          <p:txBody>
            <a:bodyPr lIns="0" tIns="0" rIns="0" bIns="0" rtlCol="0" anchor="t">
              <a:spAutoFit/>
            </a:bodyPr>
            <a:lstStyle/>
            <a:p>
              <a:pPr algn="ctr">
                <a:lnSpc>
                  <a:spcPts val="7884"/>
                </a:lnSpc>
              </a:pPr>
              <a:r>
                <a:rPr lang="en-US" sz="5631" b="1">
                  <a:solidFill>
                    <a:srgbClr val="FF0000"/>
                  </a:solidFill>
                  <a:latin typeface="Garet Bold"/>
                  <a:ea typeface="Garet Bold"/>
                  <a:cs typeface="Garet Bold"/>
                  <a:sym typeface="Garet Bold"/>
                </a:rPr>
                <a:t>NACIONALISMO RELIGIOSO</a:t>
              </a:r>
            </a:p>
          </p:txBody>
        </p:sp>
        <p:sp>
          <p:nvSpPr>
            <p:cNvPr id="11" name="TextBox 11"/>
            <p:cNvSpPr txBox="1"/>
            <p:nvPr/>
          </p:nvSpPr>
          <p:spPr>
            <a:xfrm>
              <a:off x="0" y="1006467"/>
              <a:ext cx="15444150" cy="1570001"/>
            </a:xfrm>
            <a:prstGeom prst="rect">
              <a:avLst/>
            </a:prstGeom>
          </p:spPr>
          <p:txBody>
            <a:bodyPr lIns="0" tIns="0" rIns="0" bIns="0" rtlCol="0" anchor="t">
              <a:spAutoFit/>
            </a:bodyPr>
            <a:lstStyle/>
            <a:p>
              <a:pPr algn="ctr">
                <a:lnSpc>
                  <a:spcPts val="9923"/>
                </a:lnSpc>
              </a:pPr>
              <a:r>
                <a:rPr lang="en-US" sz="7088">
                  <a:solidFill>
                    <a:srgbClr val="FFFFFF"/>
                  </a:solidFill>
                  <a:latin typeface="Anton"/>
                  <a:ea typeface="Anton"/>
                  <a:cs typeface="Anton"/>
                  <a:sym typeface="Anton"/>
                </a:rPr>
                <a:t>REFLEXIONES PARA LA IGLESIA HOY</a:t>
              </a:r>
            </a:p>
          </p:txBody>
        </p:sp>
      </p:grpSp>
      <p:sp>
        <p:nvSpPr>
          <p:cNvPr id="12" name="Freeform 12"/>
          <p:cNvSpPr/>
          <p:nvPr/>
        </p:nvSpPr>
        <p:spPr>
          <a:xfrm rot="-2699999">
            <a:off x="-2522426" y="-233749"/>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sp>
        <p:nvSpPr>
          <p:cNvPr id="13" name="Freeform 13"/>
          <p:cNvSpPr/>
          <p:nvPr/>
        </p:nvSpPr>
        <p:spPr>
          <a:xfrm>
            <a:off x="1041089" y="2894148"/>
            <a:ext cx="3602951" cy="7951290"/>
          </a:xfrm>
          <a:custGeom>
            <a:avLst/>
            <a:gdLst/>
            <a:ahLst/>
            <a:cxnLst/>
            <a:rect l="l" t="t" r="r" b="b"/>
            <a:pathLst>
              <a:path w="3602951" h="7951290">
                <a:moveTo>
                  <a:pt x="0" y="0"/>
                </a:moveTo>
                <a:lnTo>
                  <a:pt x="3602951" y="0"/>
                </a:lnTo>
                <a:lnTo>
                  <a:pt x="3602951" y="7951290"/>
                </a:lnTo>
                <a:lnTo>
                  <a:pt x="0" y="7951290"/>
                </a:lnTo>
                <a:lnTo>
                  <a:pt x="0" y="0"/>
                </a:lnTo>
                <a:close/>
              </a:path>
            </a:pathLst>
          </a:custGeom>
          <a:blipFill>
            <a:blip r:embed="rId8">
              <a:alphaModFix amt="88000"/>
            </a:blip>
            <a:stretch>
              <a:fillRect r="-138748" b="-8183"/>
            </a:stretch>
          </a:blipFill>
        </p:spPr>
      </p:sp>
      <p:sp>
        <p:nvSpPr>
          <p:cNvPr id="14" name="Freeform 14"/>
          <p:cNvSpPr/>
          <p:nvPr/>
        </p:nvSpPr>
        <p:spPr>
          <a:xfrm>
            <a:off x="-2554441" y="6044207"/>
            <a:ext cx="10597132" cy="5034153"/>
          </a:xfrm>
          <a:custGeom>
            <a:avLst/>
            <a:gdLst/>
            <a:ahLst/>
            <a:cxnLst/>
            <a:rect l="l" t="t" r="r" b="b"/>
            <a:pathLst>
              <a:path w="10597132" h="5034153">
                <a:moveTo>
                  <a:pt x="0" y="0"/>
                </a:moveTo>
                <a:lnTo>
                  <a:pt x="10597132" y="0"/>
                </a:lnTo>
                <a:lnTo>
                  <a:pt x="10597132" y="5034152"/>
                </a:lnTo>
                <a:lnTo>
                  <a:pt x="0" y="5034152"/>
                </a:lnTo>
                <a:lnTo>
                  <a:pt x="0" y="0"/>
                </a:lnTo>
                <a:close/>
              </a:path>
            </a:pathLst>
          </a:custGeom>
          <a:blipFill>
            <a:blip r:embed="rId9">
              <a:alphaModFix amt="75000"/>
            </a:blip>
            <a:stretch>
              <a:fillRect t="-8352" r="-9719" b="-45815"/>
            </a:stretch>
          </a:blipFill>
        </p:spPr>
      </p:sp>
      <p:sp>
        <p:nvSpPr>
          <p:cNvPr id="15" name="Freeform 15"/>
          <p:cNvSpPr/>
          <p:nvPr/>
        </p:nvSpPr>
        <p:spPr>
          <a:xfrm>
            <a:off x="6309883" y="4585062"/>
            <a:ext cx="3561215" cy="5701938"/>
          </a:xfrm>
          <a:custGeom>
            <a:avLst/>
            <a:gdLst/>
            <a:ahLst/>
            <a:cxnLst/>
            <a:rect l="l" t="t" r="r" b="b"/>
            <a:pathLst>
              <a:path w="3561215" h="5701938">
                <a:moveTo>
                  <a:pt x="0" y="0"/>
                </a:moveTo>
                <a:lnTo>
                  <a:pt x="3561215" y="0"/>
                </a:lnTo>
                <a:lnTo>
                  <a:pt x="3561215" y="5701938"/>
                </a:lnTo>
                <a:lnTo>
                  <a:pt x="0" y="5701938"/>
                </a:lnTo>
                <a:lnTo>
                  <a:pt x="0" y="0"/>
                </a:lnTo>
                <a:close/>
              </a:path>
            </a:pathLst>
          </a:custGeom>
          <a:blipFill>
            <a:blip r:embed="rId8">
              <a:alphaModFix amt="88000"/>
            </a:blip>
            <a:stretch>
              <a:fillRect l="-73214" b="-8183"/>
            </a:stretch>
          </a:blipFill>
        </p:spPr>
      </p:sp>
      <p:sp>
        <p:nvSpPr>
          <p:cNvPr id="16" name="Freeform 16"/>
          <p:cNvSpPr/>
          <p:nvPr/>
        </p:nvSpPr>
        <p:spPr>
          <a:xfrm rot="3502821">
            <a:off x="6125713" y="6556445"/>
            <a:ext cx="4705970" cy="5236127"/>
          </a:xfrm>
          <a:custGeom>
            <a:avLst/>
            <a:gdLst/>
            <a:ahLst/>
            <a:cxnLst/>
            <a:rect l="l" t="t" r="r" b="b"/>
            <a:pathLst>
              <a:path w="4705970" h="5236127">
                <a:moveTo>
                  <a:pt x="0" y="0"/>
                </a:moveTo>
                <a:lnTo>
                  <a:pt x="4705970" y="0"/>
                </a:lnTo>
                <a:lnTo>
                  <a:pt x="4705970" y="5236127"/>
                </a:lnTo>
                <a:lnTo>
                  <a:pt x="0" y="5236127"/>
                </a:lnTo>
                <a:lnTo>
                  <a:pt x="0" y="0"/>
                </a:lnTo>
                <a:close/>
              </a:path>
            </a:pathLst>
          </a:custGeom>
          <a:blipFill>
            <a:blip r:embed="rId10"/>
            <a:stretch>
              <a:fillRect/>
            </a:stretch>
          </a:blipFill>
        </p:spPr>
      </p:sp>
      <p:sp>
        <p:nvSpPr>
          <p:cNvPr id="17" name="Freeform 17"/>
          <p:cNvSpPr/>
          <p:nvPr/>
        </p:nvSpPr>
        <p:spPr>
          <a:xfrm rot="974661">
            <a:off x="6880571" y="5902837"/>
            <a:ext cx="4206669" cy="4680577"/>
          </a:xfrm>
          <a:custGeom>
            <a:avLst/>
            <a:gdLst/>
            <a:ahLst/>
            <a:cxnLst/>
            <a:rect l="l" t="t" r="r" b="b"/>
            <a:pathLst>
              <a:path w="4206669" h="4680577">
                <a:moveTo>
                  <a:pt x="0" y="0"/>
                </a:moveTo>
                <a:lnTo>
                  <a:pt x="4206669" y="0"/>
                </a:lnTo>
                <a:lnTo>
                  <a:pt x="4206669" y="4680578"/>
                </a:lnTo>
                <a:lnTo>
                  <a:pt x="0" y="4680578"/>
                </a:lnTo>
                <a:lnTo>
                  <a:pt x="0" y="0"/>
                </a:lnTo>
                <a:close/>
              </a:path>
            </a:pathLst>
          </a:custGeom>
          <a:blipFill>
            <a:blip r:embed="rId10"/>
            <a:stretch>
              <a:fillRect/>
            </a:stretch>
          </a:blipFill>
        </p:spPr>
      </p:sp>
      <p:sp>
        <p:nvSpPr>
          <p:cNvPr id="18" name="Freeform 18"/>
          <p:cNvSpPr/>
          <p:nvPr/>
        </p:nvSpPr>
        <p:spPr>
          <a:xfrm rot="3502821">
            <a:off x="4658744" y="5487100"/>
            <a:ext cx="4206669" cy="4680577"/>
          </a:xfrm>
          <a:custGeom>
            <a:avLst/>
            <a:gdLst/>
            <a:ahLst/>
            <a:cxnLst/>
            <a:rect l="l" t="t" r="r" b="b"/>
            <a:pathLst>
              <a:path w="4206669" h="4680577">
                <a:moveTo>
                  <a:pt x="0" y="0"/>
                </a:moveTo>
                <a:lnTo>
                  <a:pt x="4206669" y="0"/>
                </a:lnTo>
                <a:lnTo>
                  <a:pt x="4206669" y="4680577"/>
                </a:lnTo>
                <a:lnTo>
                  <a:pt x="0" y="4680577"/>
                </a:lnTo>
                <a:lnTo>
                  <a:pt x="0" y="0"/>
                </a:lnTo>
                <a:close/>
              </a:path>
            </a:pathLst>
          </a:custGeom>
          <a:blipFill>
            <a:blip r:embed="rId10"/>
            <a:stretch>
              <a:fillRect/>
            </a:stretch>
          </a:blipFill>
        </p:spPr>
      </p:sp>
      <p:sp>
        <p:nvSpPr>
          <p:cNvPr id="19" name="Freeform 19"/>
          <p:cNvSpPr/>
          <p:nvPr/>
        </p:nvSpPr>
        <p:spPr>
          <a:xfrm>
            <a:off x="16050740" y="594631"/>
            <a:ext cx="1602731" cy="1342288"/>
          </a:xfrm>
          <a:custGeom>
            <a:avLst/>
            <a:gdLst/>
            <a:ahLst/>
            <a:cxnLst/>
            <a:rect l="l" t="t" r="r" b="b"/>
            <a:pathLst>
              <a:path w="1602731" h="1342288">
                <a:moveTo>
                  <a:pt x="0" y="0"/>
                </a:moveTo>
                <a:lnTo>
                  <a:pt x="1602731" y="0"/>
                </a:lnTo>
                <a:lnTo>
                  <a:pt x="1602731" y="1342287"/>
                </a:lnTo>
                <a:lnTo>
                  <a:pt x="0" y="1342287"/>
                </a:lnTo>
                <a:lnTo>
                  <a:pt x="0" y="0"/>
                </a:lnTo>
                <a:close/>
              </a:path>
            </a:pathLst>
          </a:custGeom>
          <a:blipFill>
            <a:blip r:embed="rId11"/>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2625961"/>
            <a:ext cx="8529952" cy="6428042"/>
            <a:chOff x="0" y="0"/>
            <a:chExt cx="2638261" cy="1988153"/>
          </a:xfrm>
        </p:grpSpPr>
        <p:sp>
          <p:nvSpPr>
            <p:cNvPr id="3" name="Freeform 3"/>
            <p:cNvSpPr/>
            <p:nvPr/>
          </p:nvSpPr>
          <p:spPr>
            <a:xfrm>
              <a:off x="0" y="0"/>
              <a:ext cx="2638261" cy="1988153"/>
            </a:xfrm>
            <a:custGeom>
              <a:avLst/>
              <a:gdLst/>
              <a:ahLst/>
              <a:cxnLst/>
              <a:rect l="l" t="t" r="r" b="b"/>
              <a:pathLst>
                <a:path w="2638261" h="1988153">
                  <a:moveTo>
                    <a:pt x="0" y="0"/>
                  </a:moveTo>
                  <a:lnTo>
                    <a:pt x="2638261" y="0"/>
                  </a:lnTo>
                  <a:lnTo>
                    <a:pt x="2638261" y="1988153"/>
                  </a:lnTo>
                  <a:lnTo>
                    <a:pt x="0" y="1988153"/>
                  </a:lnTo>
                  <a:close/>
                </a:path>
              </a:pathLst>
            </a:custGeom>
            <a:solidFill>
              <a:srgbClr val="73969F">
                <a:alpha val="48627"/>
              </a:srgbClr>
            </a:solidFill>
            <a:ln w="38100" cap="sq">
              <a:solidFill>
                <a:srgbClr val="FFFFFF">
                  <a:alpha val="48627"/>
                </a:srgbClr>
              </a:solidFill>
              <a:prstDash val="solid"/>
              <a:miter/>
            </a:ln>
          </p:spPr>
        </p:sp>
        <p:sp>
          <p:nvSpPr>
            <p:cNvPr id="4" name="TextBox 4"/>
            <p:cNvSpPr txBox="1"/>
            <p:nvPr/>
          </p:nvSpPr>
          <p:spPr>
            <a:xfrm>
              <a:off x="0" y="-38100"/>
              <a:ext cx="2638261" cy="2026253"/>
            </a:xfrm>
            <a:prstGeom prst="rect">
              <a:avLst/>
            </a:prstGeom>
          </p:spPr>
          <p:txBody>
            <a:bodyPr lIns="45896" tIns="45896" rIns="45896" bIns="45896" rtlCol="0" anchor="ctr"/>
            <a:lstStyle/>
            <a:p>
              <a:pPr algn="ctr">
                <a:lnSpc>
                  <a:spcPts val="2720"/>
                </a:lnSpc>
              </a:pPr>
              <a:endParaRPr/>
            </a:p>
          </p:txBody>
        </p:sp>
      </p:grpSp>
      <p:sp>
        <p:nvSpPr>
          <p:cNvPr id="5" name="Freeform 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9886768" y="1028700"/>
            <a:ext cx="7372532" cy="8025303"/>
            <a:chOff x="0" y="0"/>
            <a:chExt cx="1941737" cy="2113660"/>
          </a:xfrm>
        </p:grpSpPr>
        <p:sp>
          <p:nvSpPr>
            <p:cNvPr id="8" name="Freeform 8"/>
            <p:cNvSpPr/>
            <p:nvPr/>
          </p:nvSpPr>
          <p:spPr>
            <a:xfrm>
              <a:off x="0" y="0"/>
              <a:ext cx="1941737" cy="2113660"/>
            </a:xfrm>
            <a:custGeom>
              <a:avLst/>
              <a:gdLst/>
              <a:ahLst/>
              <a:cxnLst/>
              <a:rect l="l" t="t" r="r" b="b"/>
              <a:pathLst>
                <a:path w="1941737" h="2113660">
                  <a:moveTo>
                    <a:pt x="0" y="0"/>
                  </a:moveTo>
                  <a:lnTo>
                    <a:pt x="1941737" y="0"/>
                  </a:lnTo>
                  <a:lnTo>
                    <a:pt x="1941737" y="2113660"/>
                  </a:lnTo>
                  <a:lnTo>
                    <a:pt x="0" y="2113660"/>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1941737" cy="2151760"/>
            </a:xfrm>
            <a:prstGeom prst="rect">
              <a:avLst/>
            </a:prstGeom>
          </p:spPr>
          <p:txBody>
            <a:bodyPr lIns="50800" tIns="50800" rIns="50800" bIns="50800" rtlCol="0" anchor="ctr"/>
            <a:lstStyle/>
            <a:p>
              <a:pPr algn="ctr">
                <a:lnSpc>
                  <a:spcPts val="2159"/>
                </a:lnSpc>
              </a:pPr>
              <a:endParaRPr/>
            </a:p>
          </p:txBody>
        </p:sp>
      </p:grpSp>
      <p:sp>
        <p:nvSpPr>
          <p:cNvPr id="10" name="Freeform 10"/>
          <p:cNvSpPr/>
          <p:nvPr/>
        </p:nvSpPr>
        <p:spPr>
          <a:xfrm>
            <a:off x="9886768" y="1423898"/>
            <a:ext cx="6759956" cy="7453329"/>
          </a:xfrm>
          <a:custGeom>
            <a:avLst/>
            <a:gdLst/>
            <a:ahLst/>
            <a:cxnLst/>
            <a:rect l="l" t="t" r="r" b="b"/>
            <a:pathLst>
              <a:path w="6759956" h="7453329">
                <a:moveTo>
                  <a:pt x="0" y="0"/>
                </a:moveTo>
                <a:lnTo>
                  <a:pt x="6759956" y="0"/>
                </a:lnTo>
                <a:lnTo>
                  <a:pt x="6759956" y="7453329"/>
                </a:lnTo>
                <a:lnTo>
                  <a:pt x="0" y="7453329"/>
                </a:lnTo>
                <a:lnTo>
                  <a:pt x="0" y="0"/>
                </a:lnTo>
                <a:close/>
              </a:path>
            </a:pathLst>
          </a:custGeom>
          <a:blipFill>
            <a:blip r:embed="rId4"/>
            <a:stretch>
              <a:fillRect l="-14720" t="-12739" r="-28555" b="-12437"/>
            </a:stretch>
          </a:blipFill>
        </p:spPr>
      </p:sp>
      <p:grpSp>
        <p:nvGrpSpPr>
          <p:cNvPr id="11" name="Group 11"/>
          <p:cNvGrpSpPr/>
          <p:nvPr/>
        </p:nvGrpSpPr>
        <p:grpSpPr>
          <a:xfrm>
            <a:off x="1028700" y="1028700"/>
            <a:ext cx="8529952" cy="1207333"/>
            <a:chOff x="0" y="0"/>
            <a:chExt cx="11373270" cy="1609778"/>
          </a:xfrm>
        </p:grpSpPr>
        <p:grpSp>
          <p:nvGrpSpPr>
            <p:cNvPr id="12" name="Group 12"/>
            <p:cNvGrpSpPr/>
            <p:nvPr/>
          </p:nvGrpSpPr>
          <p:grpSpPr>
            <a:xfrm>
              <a:off x="0" y="8944"/>
              <a:ext cx="11373270" cy="1515690"/>
              <a:chOff x="0" y="0"/>
              <a:chExt cx="2246572" cy="299396"/>
            </a:xfrm>
          </p:grpSpPr>
          <p:sp>
            <p:nvSpPr>
              <p:cNvPr id="13" name="Freeform 13"/>
              <p:cNvSpPr/>
              <p:nvPr/>
            </p:nvSpPr>
            <p:spPr>
              <a:xfrm>
                <a:off x="0" y="0"/>
                <a:ext cx="2246572" cy="299396"/>
              </a:xfrm>
              <a:custGeom>
                <a:avLst/>
                <a:gdLst/>
                <a:ahLst/>
                <a:cxnLst/>
                <a:rect l="l" t="t" r="r" b="b"/>
                <a:pathLst>
                  <a:path w="2246572" h="299396">
                    <a:moveTo>
                      <a:pt x="0" y="0"/>
                    </a:moveTo>
                    <a:lnTo>
                      <a:pt x="2246572" y="0"/>
                    </a:lnTo>
                    <a:lnTo>
                      <a:pt x="2246572" y="299396"/>
                    </a:lnTo>
                    <a:lnTo>
                      <a:pt x="0" y="299396"/>
                    </a:lnTo>
                    <a:close/>
                  </a:path>
                </a:pathLst>
              </a:custGeom>
              <a:solidFill>
                <a:srgbClr val="D3E8EE"/>
              </a:solidFill>
            </p:spPr>
          </p:sp>
          <p:sp>
            <p:nvSpPr>
              <p:cNvPr id="14" name="TextBox 14"/>
              <p:cNvSpPr txBox="1"/>
              <p:nvPr/>
            </p:nvSpPr>
            <p:spPr>
              <a:xfrm>
                <a:off x="0" y="-38100"/>
                <a:ext cx="2246572" cy="337496"/>
              </a:xfrm>
              <a:prstGeom prst="rect">
                <a:avLst/>
              </a:prstGeom>
            </p:spPr>
            <p:txBody>
              <a:bodyPr lIns="50800" tIns="50800" rIns="50800" bIns="50800" rtlCol="0" anchor="ctr"/>
              <a:lstStyle/>
              <a:p>
                <a:pPr algn="ctr">
                  <a:lnSpc>
                    <a:spcPts val="2159"/>
                  </a:lnSpc>
                </a:pPr>
                <a:endParaRPr/>
              </a:p>
            </p:txBody>
          </p:sp>
        </p:grpSp>
        <p:grpSp>
          <p:nvGrpSpPr>
            <p:cNvPr id="15" name="Group 15"/>
            <p:cNvGrpSpPr/>
            <p:nvPr/>
          </p:nvGrpSpPr>
          <p:grpSpPr>
            <a:xfrm>
              <a:off x="0" y="0"/>
              <a:ext cx="11373270" cy="1609778"/>
              <a:chOff x="0" y="0"/>
              <a:chExt cx="11373270" cy="1609778"/>
            </a:xfrm>
          </p:grpSpPr>
          <p:sp>
            <p:nvSpPr>
              <p:cNvPr id="16" name="Freeform 16"/>
              <p:cNvSpPr/>
              <p:nvPr/>
            </p:nvSpPr>
            <p:spPr>
              <a:xfrm>
                <a:off x="0" y="0"/>
                <a:ext cx="11373269" cy="1609778"/>
              </a:xfrm>
              <a:custGeom>
                <a:avLst/>
                <a:gdLst/>
                <a:ahLst/>
                <a:cxnLst/>
                <a:rect l="l" t="t" r="r" b="b"/>
                <a:pathLst>
                  <a:path w="11373269" h="1609778">
                    <a:moveTo>
                      <a:pt x="0" y="0"/>
                    </a:moveTo>
                    <a:lnTo>
                      <a:pt x="11373269" y="0"/>
                    </a:lnTo>
                    <a:lnTo>
                      <a:pt x="11373269" y="1609778"/>
                    </a:lnTo>
                    <a:lnTo>
                      <a:pt x="0" y="1609778"/>
                    </a:lnTo>
                    <a:close/>
                  </a:path>
                </a:pathLst>
              </a:custGeom>
              <a:solidFill>
                <a:srgbClr val="000000">
                  <a:alpha val="0"/>
                </a:srgbClr>
              </a:solidFill>
            </p:spPr>
          </p:sp>
          <p:sp>
            <p:nvSpPr>
              <p:cNvPr id="17" name="TextBox 17"/>
              <p:cNvSpPr txBox="1"/>
              <p:nvPr/>
            </p:nvSpPr>
            <p:spPr>
              <a:xfrm>
                <a:off x="0" y="47625"/>
                <a:ext cx="11373270" cy="1562153"/>
              </a:xfrm>
              <a:prstGeom prst="rect">
                <a:avLst/>
              </a:prstGeom>
            </p:spPr>
            <p:txBody>
              <a:bodyPr lIns="0" tIns="0" rIns="0" bIns="0" rtlCol="0" anchor="ctr"/>
              <a:lstStyle/>
              <a:p>
                <a:pPr algn="ctr">
                  <a:lnSpc>
                    <a:spcPts val="5011"/>
                  </a:lnSpc>
                </a:pPr>
                <a:r>
                  <a:rPr lang="en-US" sz="4640" b="1">
                    <a:solidFill>
                      <a:srgbClr val="112542"/>
                    </a:solidFill>
                    <a:latin typeface="Garet Bold"/>
                    <a:ea typeface="Garet Bold"/>
                    <a:cs typeface="Garet Bold"/>
                    <a:sym typeface="Garet Bold"/>
                  </a:rPr>
                  <a:t>TRIPLE ALIANZA</a:t>
                </a:r>
              </a:p>
            </p:txBody>
          </p:sp>
        </p:grpSp>
      </p:grpSp>
      <p:sp>
        <p:nvSpPr>
          <p:cNvPr id="18" name="TextBox 18"/>
          <p:cNvSpPr txBox="1"/>
          <p:nvPr/>
        </p:nvSpPr>
        <p:spPr>
          <a:xfrm>
            <a:off x="1257300" y="2759440"/>
            <a:ext cx="7891896" cy="6042660"/>
          </a:xfrm>
          <a:prstGeom prst="rect">
            <a:avLst/>
          </a:prstGeom>
        </p:spPr>
        <p:txBody>
          <a:bodyPr lIns="0" tIns="0" rIns="0" bIns="0" rtlCol="0" anchor="t">
            <a:spAutoFit/>
          </a:bodyPr>
          <a:lstStyle/>
          <a:p>
            <a:pPr algn="just">
              <a:lnSpc>
                <a:spcPts val="3990"/>
              </a:lnSpc>
            </a:pPr>
            <a:r>
              <a:rPr lang="en-US" sz="2850" b="1" u="sng">
                <a:solidFill>
                  <a:srgbClr val="EC2426"/>
                </a:solidFill>
                <a:latin typeface="Garet Bold"/>
                <a:ea typeface="Garet Bold"/>
                <a:cs typeface="Garet Bold"/>
                <a:sym typeface="Garet Bold"/>
              </a:rPr>
              <a:t>L</a:t>
            </a:r>
            <a:r>
              <a:rPr lang="en-US" sz="2850" b="1">
                <a:solidFill>
                  <a:srgbClr val="EC2426"/>
                </a:solidFill>
                <a:latin typeface="Garet Bold"/>
                <a:ea typeface="Garet Bold"/>
                <a:cs typeface="Garet Bold"/>
                <a:sym typeface="Garet Bold"/>
              </a:rPr>
              <a:t>os papistas, los protestantes y los mundanos aceptarán igualmente la forma de la piedad</a:t>
            </a:r>
            <a:r>
              <a:rPr lang="en-US" sz="2850" b="1">
                <a:solidFill>
                  <a:srgbClr val="FFFFFF"/>
                </a:solidFill>
                <a:latin typeface="Garet Bold"/>
                <a:ea typeface="Garet Bold"/>
                <a:cs typeface="Garet Bold"/>
                <a:sym typeface="Garet Bold"/>
              </a:rPr>
              <a:t> sin el poder de ella, y verán en esta unión un gran movimiento para la conversión del mundo y el comienzo del milenio tan largamente esperado. CS 575.2</a:t>
            </a:r>
          </a:p>
          <a:p>
            <a:pPr algn="just">
              <a:lnSpc>
                <a:spcPts val="3990"/>
              </a:lnSpc>
            </a:pPr>
            <a:r>
              <a:rPr lang="en-US" sz="2850" b="1" u="sng">
                <a:solidFill>
                  <a:srgbClr val="EC2426"/>
                </a:solidFill>
                <a:latin typeface="Garet Bold"/>
                <a:ea typeface="Garet Bold"/>
                <a:cs typeface="Garet Bold"/>
                <a:sym typeface="Garet Bold"/>
              </a:rPr>
              <a:t>Cualquier movimiento en favor de la legislación religiosa, es realmente una concesión al papado</a:t>
            </a:r>
            <a:r>
              <a:rPr lang="en-US" sz="2850" b="1">
                <a:solidFill>
                  <a:srgbClr val="FFFFFF"/>
                </a:solidFill>
                <a:latin typeface="Garet Bold"/>
                <a:ea typeface="Garet Bold"/>
                <a:cs typeface="Garet Bold"/>
                <a:sym typeface="Garet Bold"/>
              </a:rPr>
              <a:t>, que durante tantos siglos ha guerreado constantemente contra la libertad de conciencia. 5T 665</a:t>
            </a:r>
          </a:p>
        </p:txBody>
      </p:sp>
      <p:grpSp>
        <p:nvGrpSpPr>
          <p:cNvPr id="19" name="Group 19"/>
          <p:cNvGrpSpPr/>
          <p:nvPr/>
        </p:nvGrpSpPr>
        <p:grpSpPr>
          <a:xfrm>
            <a:off x="-54517" y="9553575"/>
            <a:ext cx="19936837" cy="733425"/>
            <a:chOff x="0" y="0"/>
            <a:chExt cx="5250854" cy="193165"/>
          </a:xfrm>
        </p:grpSpPr>
        <p:sp>
          <p:nvSpPr>
            <p:cNvPr id="20" name="Freeform 2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1" name="TextBox 2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2" name="TextBox 22"/>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3" name="Freeform 23"/>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971186" y="1028700"/>
            <a:ext cx="7288114" cy="8315252"/>
          </a:xfrm>
          <a:custGeom>
            <a:avLst/>
            <a:gdLst/>
            <a:ahLst/>
            <a:cxnLst/>
            <a:rect l="l" t="t" r="r" b="b"/>
            <a:pathLst>
              <a:path w="7288114" h="8315252">
                <a:moveTo>
                  <a:pt x="0" y="0"/>
                </a:moveTo>
                <a:lnTo>
                  <a:pt x="7288114" y="0"/>
                </a:lnTo>
                <a:lnTo>
                  <a:pt x="7288114" y="8315252"/>
                </a:lnTo>
                <a:lnTo>
                  <a:pt x="0" y="8315252"/>
                </a:lnTo>
                <a:lnTo>
                  <a:pt x="0" y="0"/>
                </a:lnTo>
                <a:close/>
              </a:path>
            </a:pathLst>
          </a:custGeom>
          <a:blipFill>
            <a:blip r:embed="rId2"/>
            <a:stretch>
              <a:fillRect l="-14093"/>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2363223"/>
            <a:ext cx="8529952" cy="6980729"/>
          </a:xfrm>
          <a:prstGeom prst="rect">
            <a:avLst/>
          </a:prstGeom>
        </p:spPr>
        <p:txBody>
          <a:bodyPr lIns="0" tIns="0" rIns="0" bIns="0" rtlCol="0" anchor="t">
            <a:spAutoFit/>
          </a:bodyPr>
          <a:lstStyle/>
          <a:p>
            <a:pPr algn="just">
              <a:lnSpc>
                <a:spcPts val="3735"/>
              </a:lnSpc>
            </a:pPr>
            <a:r>
              <a:rPr lang="en-US" sz="2668">
                <a:solidFill>
                  <a:srgbClr val="FFFFFF"/>
                </a:solidFill>
                <a:latin typeface="Garet"/>
                <a:ea typeface="Garet"/>
                <a:cs typeface="Garet"/>
                <a:sym typeface="Garet"/>
              </a:rPr>
              <a:t>Poco saben los protestantes lo que están haciendo al proponerse aceptar la ayuda de Roma en la tarea de exaltar el domingo. Mientras ellos tratan de realizar su propósito, Roma tiene su mira puesta en el restablecimiento de su poder, y tiende a recuperar su supremacía perdida. </a:t>
            </a:r>
            <a:r>
              <a:rPr lang="en-US" sz="2668">
                <a:solidFill>
                  <a:srgbClr val="EC2426"/>
                </a:solidFill>
                <a:latin typeface="Garet"/>
                <a:ea typeface="Garet"/>
                <a:cs typeface="Garet"/>
                <a:sym typeface="Garet"/>
              </a:rPr>
              <a:t>Establézcase en los Estados Unidos el principio de que la iglesia puede emplear o dirigir el poder del estado;</a:t>
            </a:r>
            <a:r>
              <a:rPr lang="en-US" sz="2668">
                <a:solidFill>
                  <a:srgbClr val="FFFFFF"/>
                </a:solidFill>
                <a:latin typeface="Garet"/>
                <a:ea typeface="Garet"/>
                <a:cs typeface="Garet"/>
                <a:sym typeface="Garet"/>
              </a:rPr>
              <a:t> </a:t>
            </a:r>
            <a:r>
              <a:rPr lang="en-US" sz="2668">
                <a:solidFill>
                  <a:srgbClr val="FFDE00"/>
                </a:solidFill>
                <a:latin typeface="Garet"/>
                <a:ea typeface="Garet"/>
                <a:cs typeface="Garet"/>
                <a:sym typeface="Garet"/>
              </a:rPr>
              <a:t>que las leyes civiles pueden hacer obligatorias las observancias religiosas;</a:t>
            </a:r>
            <a:r>
              <a:rPr lang="en-US" sz="2668">
                <a:solidFill>
                  <a:srgbClr val="FFFFFF"/>
                </a:solidFill>
                <a:latin typeface="Garet"/>
                <a:ea typeface="Garet"/>
                <a:cs typeface="Garet"/>
                <a:sym typeface="Garet"/>
              </a:rPr>
              <a:t> </a:t>
            </a:r>
            <a:r>
              <a:rPr lang="en-US" sz="2668">
                <a:solidFill>
                  <a:srgbClr val="EC2426"/>
                </a:solidFill>
                <a:latin typeface="Garet"/>
                <a:ea typeface="Garet"/>
                <a:cs typeface="Garet"/>
                <a:sym typeface="Garet"/>
              </a:rPr>
              <a:t>en una palabra, que la autoridad de la iglesia con la del estado debe dominar las conciencias,</a:t>
            </a:r>
            <a:r>
              <a:rPr lang="en-US" sz="2668">
                <a:solidFill>
                  <a:srgbClr val="FFFFFF"/>
                </a:solidFill>
                <a:latin typeface="Garet"/>
                <a:ea typeface="Garet"/>
                <a:cs typeface="Garet"/>
                <a:sym typeface="Garet"/>
              </a:rPr>
              <a:t> y el triunfo de Roma quedará asegurado en la gran República de la América del Norte.   CS 566</a:t>
            </a:r>
          </a:p>
        </p:txBody>
      </p:sp>
      <p:grpSp>
        <p:nvGrpSpPr>
          <p:cNvPr id="6" name="Group 6"/>
          <p:cNvGrpSpPr/>
          <p:nvPr/>
        </p:nvGrpSpPr>
        <p:grpSpPr>
          <a:xfrm>
            <a:off x="1028700" y="1028700"/>
            <a:ext cx="8529952" cy="1207333"/>
            <a:chOff x="0" y="0"/>
            <a:chExt cx="11373270" cy="1609778"/>
          </a:xfrm>
        </p:grpSpPr>
        <p:grpSp>
          <p:nvGrpSpPr>
            <p:cNvPr id="7" name="Group 7"/>
            <p:cNvGrpSpPr/>
            <p:nvPr/>
          </p:nvGrpSpPr>
          <p:grpSpPr>
            <a:xfrm>
              <a:off x="0" y="8944"/>
              <a:ext cx="11373270" cy="1515690"/>
              <a:chOff x="0" y="0"/>
              <a:chExt cx="2246572" cy="299396"/>
            </a:xfrm>
          </p:grpSpPr>
          <p:sp>
            <p:nvSpPr>
              <p:cNvPr id="8" name="Freeform 8"/>
              <p:cNvSpPr/>
              <p:nvPr/>
            </p:nvSpPr>
            <p:spPr>
              <a:xfrm>
                <a:off x="0" y="0"/>
                <a:ext cx="2246572" cy="299396"/>
              </a:xfrm>
              <a:custGeom>
                <a:avLst/>
                <a:gdLst/>
                <a:ahLst/>
                <a:cxnLst/>
                <a:rect l="l" t="t" r="r" b="b"/>
                <a:pathLst>
                  <a:path w="2246572" h="299396">
                    <a:moveTo>
                      <a:pt x="0" y="0"/>
                    </a:moveTo>
                    <a:lnTo>
                      <a:pt x="2246572" y="0"/>
                    </a:lnTo>
                    <a:lnTo>
                      <a:pt x="2246572" y="299396"/>
                    </a:lnTo>
                    <a:lnTo>
                      <a:pt x="0" y="299396"/>
                    </a:lnTo>
                    <a:close/>
                  </a:path>
                </a:pathLst>
              </a:custGeom>
              <a:solidFill>
                <a:srgbClr val="D3E8EE"/>
              </a:solidFill>
            </p:spPr>
          </p:sp>
          <p:sp>
            <p:nvSpPr>
              <p:cNvPr id="9" name="TextBox 9"/>
              <p:cNvSpPr txBox="1"/>
              <p:nvPr/>
            </p:nvSpPr>
            <p:spPr>
              <a:xfrm>
                <a:off x="0" y="-38100"/>
                <a:ext cx="2246572" cy="337496"/>
              </a:xfrm>
              <a:prstGeom prst="rect">
                <a:avLst/>
              </a:prstGeom>
            </p:spPr>
            <p:txBody>
              <a:bodyPr lIns="50800" tIns="50800" rIns="50800" bIns="50800" rtlCol="0" anchor="ctr"/>
              <a:lstStyle/>
              <a:p>
                <a:pPr algn="ctr">
                  <a:lnSpc>
                    <a:spcPts val="2159"/>
                  </a:lnSpc>
                </a:pPr>
                <a:endParaRPr/>
              </a:p>
            </p:txBody>
          </p:sp>
        </p:grpSp>
        <p:grpSp>
          <p:nvGrpSpPr>
            <p:cNvPr id="10" name="Group 10"/>
            <p:cNvGrpSpPr/>
            <p:nvPr/>
          </p:nvGrpSpPr>
          <p:grpSpPr>
            <a:xfrm>
              <a:off x="0" y="0"/>
              <a:ext cx="11373270" cy="1609778"/>
              <a:chOff x="0" y="0"/>
              <a:chExt cx="11373270" cy="1609778"/>
            </a:xfrm>
          </p:grpSpPr>
          <p:sp>
            <p:nvSpPr>
              <p:cNvPr id="11" name="Freeform 11"/>
              <p:cNvSpPr/>
              <p:nvPr/>
            </p:nvSpPr>
            <p:spPr>
              <a:xfrm>
                <a:off x="0" y="0"/>
                <a:ext cx="11373269" cy="1609778"/>
              </a:xfrm>
              <a:custGeom>
                <a:avLst/>
                <a:gdLst/>
                <a:ahLst/>
                <a:cxnLst/>
                <a:rect l="l" t="t" r="r" b="b"/>
                <a:pathLst>
                  <a:path w="11373269" h="1609778">
                    <a:moveTo>
                      <a:pt x="0" y="0"/>
                    </a:moveTo>
                    <a:lnTo>
                      <a:pt x="11373269" y="0"/>
                    </a:lnTo>
                    <a:lnTo>
                      <a:pt x="11373269" y="1609778"/>
                    </a:lnTo>
                    <a:lnTo>
                      <a:pt x="0" y="1609778"/>
                    </a:lnTo>
                    <a:close/>
                  </a:path>
                </a:pathLst>
              </a:custGeom>
              <a:solidFill>
                <a:srgbClr val="000000">
                  <a:alpha val="0"/>
                </a:srgbClr>
              </a:solidFill>
            </p:spPr>
          </p:sp>
          <p:sp>
            <p:nvSpPr>
              <p:cNvPr id="12" name="TextBox 12"/>
              <p:cNvSpPr txBox="1"/>
              <p:nvPr/>
            </p:nvSpPr>
            <p:spPr>
              <a:xfrm>
                <a:off x="0" y="28575"/>
                <a:ext cx="11373270" cy="1581203"/>
              </a:xfrm>
              <a:prstGeom prst="rect">
                <a:avLst/>
              </a:prstGeom>
            </p:spPr>
            <p:txBody>
              <a:bodyPr lIns="0" tIns="0" rIns="0" bIns="0" rtlCol="0" anchor="ctr"/>
              <a:lstStyle/>
              <a:p>
                <a:pPr algn="ctr">
                  <a:lnSpc>
                    <a:spcPts val="3931"/>
                  </a:lnSpc>
                </a:pPr>
                <a:r>
                  <a:rPr lang="en-US" sz="3640" b="1">
                    <a:solidFill>
                      <a:srgbClr val="112542"/>
                    </a:solidFill>
                    <a:latin typeface="Garet Bold"/>
                    <a:ea typeface="Garet Bold"/>
                    <a:cs typeface="Garet Bold"/>
                    <a:sym typeface="Garet Bold"/>
                  </a:rPr>
                  <a:t>¿ES POSIBLE UNA LEY DOMINICAL?</a:t>
                </a:r>
              </a:p>
            </p:txBody>
          </p:sp>
        </p:grpSp>
      </p:gr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7" name="Freeform 17"/>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072071" y="914363"/>
            <a:ext cx="8427037" cy="8229600"/>
          </a:xfrm>
          <a:custGeom>
            <a:avLst/>
            <a:gdLst/>
            <a:ahLst/>
            <a:cxnLst/>
            <a:rect l="l" t="t" r="r" b="b"/>
            <a:pathLst>
              <a:path w="8427037" h="8229600">
                <a:moveTo>
                  <a:pt x="0" y="0"/>
                </a:moveTo>
                <a:lnTo>
                  <a:pt x="8427037" y="0"/>
                </a:lnTo>
                <a:lnTo>
                  <a:pt x="8427037" y="8229600"/>
                </a:lnTo>
                <a:lnTo>
                  <a:pt x="0" y="8229600"/>
                </a:lnTo>
                <a:lnTo>
                  <a:pt x="0" y="0"/>
                </a:lnTo>
                <a:close/>
              </a:path>
            </a:pathLst>
          </a:custGeom>
          <a:blipFill>
            <a:blip r:embed="rId2"/>
            <a:stretch>
              <a:fillRect t="-3527" r="-4546" b="-3527"/>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028700" y="1028700"/>
            <a:ext cx="7391132" cy="2183308"/>
            <a:chOff x="0" y="0"/>
            <a:chExt cx="1946636" cy="575028"/>
          </a:xfrm>
        </p:grpSpPr>
        <p:sp>
          <p:nvSpPr>
            <p:cNvPr id="7" name="Freeform 7"/>
            <p:cNvSpPr/>
            <p:nvPr/>
          </p:nvSpPr>
          <p:spPr>
            <a:xfrm>
              <a:off x="0" y="0"/>
              <a:ext cx="1946636" cy="575028"/>
            </a:xfrm>
            <a:custGeom>
              <a:avLst/>
              <a:gdLst/>
              <a:ahLst/>
              <a:cxnLst/>
              <a:rect l="l" t="t" r="r" b="b"/>
              <a:pathLst>
                <a:path w="1946636" h="575028">
                  <a:moveTo>
                    <a:pt x="0" y="0"/>
                  </a:moveTo>
                  <a:lnTo>
                    <a:pt x="1946636" y="0"/>
                  </a:lnTo>
                  <a:lnTo>
                    <a:pt x="1946636" y="575028"/>
                  </a:lnTo>
                  <a:lnTo>
                    <a:pt x="0" y="575028"/>
                  </a:lnTo>
                  <a:close/>
                </a:path>
              </a:pathLst>
            </a:custGeom>
            <a:solidFill>
              <a:srgbClr val="D3E8EE"/>
            </a:solidFill>
          </p:spPr>
        </p:sp>
        <p:sp>
          <p:nvSpPr>
            <p:cNvPr id="8" name="TextBox 8"/>
            <p:cNvSpPr txBox="1"/>
            <p:nvPr/>
          </p:nvSpPr>
          <p:spPr>
            <a:xfrm>
              <a:off x="0" y="-38100"/>
              <a:ext cx="1946636" cy="613128"/>
            </a:xfrm>
            <a:prstGeom prst="rect">
              <a:avLst/>
            </a:prstGeom>
          </p:spPr>
          <p:txBody>
            <a:bodyPr lIns="50800" tIns="50800" rIns="50800" bIns="50800" rtlCol="0" anchor="ctr"/>
            <a:lstStyle/>
            <a:p>
              <a:pPr algn="ctr">
                <a:lnSpc>
                  <a:spcPts val="2159"/>
                </a:lnSpc>
              </a:pPr>
              <a:endParaRPr/>
            </a:p>
          </p:txBody>
        </p:sp>
      </p:grpSp>
      <p:grpSp>
        <p:nvGrpSpPr>
          <p:cNvPr id="9" name="Group 9"/>
          <p:cNvGrpSpPr/>
          <p:nvPr/>
        </p:nvGrpSpPr>
        <p:grpSpPr>
          <a:xfrm>
            <a:off x="1028700" y="1126182"/>
            <a:ext cx="7391132" cy="1988344"/>
            <a:chOff x="0" y="0"/>
            <a:chExt cx="9854843" cy="2651126"/>
          </a:xfrm>
        </p:grpSpPr>
        <p:sp>
          <p:nvSpPr>
            <p:cNvPr id="10" name="Freeform 10"/>
            <p:cNvSpPr/>
            <p:nvPr/>
          </p:nvSpPr>
          <p:spPr>
            <a:xfrm>
              <a:off x="0" y="0"/>
              <a:ext cx="9854843" cy="2651126"/>
            </a:xfrm>
            <a:custGeom>
              <a:avLst/>
              <a:gdLst/>
              <a:ahLst/>
              <a:cxnLst/>
              <a:rect l="l" t="t" r="r" b="b"/>
              <a:pathLst>
                <a:path w="9854843" h="2651126">
                  <a:moveTo>
                    <a:pt x="0" y="0"/>
                  </a:moveTo>
                  <a:lnTo>
                    <a:pt x="9854843" y="0"/>
                  </a:lnTo>
                  <a:lnTo>
                    <a:pt x="9854843" y="2651126"/>
                  </a:lnTo>
                  <a:lnTo>
                    <a:pt x="0" y="2651126"/>
                  </a:lnTo>
                  <a:close/>
                </a:path>
              </a:pathLst>
            </a:custGeom>
            <a:solidFill>
              <a:srgbClr val="000000">
                <a:alpha val="0"/>
              </a:srgbClr>
            </a:solidFill>
          </p:spPr>
        </p:sp>
        <p:sp>
          <p:nvSpPr>
            <p:cNvPr id="11" name="TextBox 11"/>
            <p:cNvSpPr txBox="1"/>
            <p:nvPr/>
          </p:nvSpPr>
          <p:spPr>
            <a:xfrm>
              <a:off x="0" y="76200"/>
              <a:ext cx="9854843" cy="2574926"/>
            </a:xfrm>
            <a:prstGeom prst="rect">
              <a:avLst/>
            </a:prstGeom>
          </p:spPr>
          <p:txBody>
            <a:bodyPr lIns="0" tIns="0" rIns="0" bIns="0" rtlCol="0" anchor="ctr"/>
            <a:lstStyle/>
            <a:p>
              <a:pPr algn="ctr">
                <a:lnSpc>
                  <a:spcPts val="6696"/>
                </a:lnSpc>
              </a:pPr>
              <a:r>
                <a:rPr lang="en-US" sz="6200" b="1">
                  <a:solidFill>
                    <a:srgbClr val="112542"/>
                  </a:solidFill>
                  <a:latin typeface="Garet Bold"/>
                  <a:ea typeface="Garet Bold"/>
                  <a:cs typeface="Garet Bold"/>
                  <a:sym typeface="Garet Bold"/>
                </a:rPr>
                <a:t>LEY UNIVERSAL</a:t>
              </a:r>
            </a:p>
          </p:txBody>
        </p:sp>
      </p:grpSp>
      <p:sp>
        <p:nvSpPr>
          <p:cNvPr id="12" name="TextBox 12"/>
          <p:cNvSpPr txBox="1"/>
          <p:nvPr/>
        </p:nvSpPr>
        <p:spPr>
          <a:xfrm>
            <a:off x="1028700" y="3558351"/>
            <a:ext cx="7391132" cy="5699949"/>
          </a:xfrm>
          <a:prstGeom prst="rect">
            <a:avLst/>
          </a:prstGeom>
        </p:spPr>
        <p:txBody>
          <a:bodyPr lIns="0" tIns="0" rIns="0" bIns="0" rtlCol="0" anchor="t">
            <a:spAutoFit/>
          </a:bodyPr>
          <a:lstStyle/>
          <a:p>
            <a:pPr algn="just">
              <a:lnSpc>
                <a:spcPts val="4504"/>
              </a:lnSpc>
            </a:pPr>
            <a:r>
              <a:rPr lang="en-US" sz="3217" b="1">
                <a:solidFill>
                  <a:srgbClr val="FFFFFF"/>
                </a:solidFill>
                <a:latin typeface="Garet Bold"/>
                <a:ea typeface="Garet Bold"/>
                <a:cs typeface="Garet Bold"/>
                <a:sym typeface="Garet Bold"/>
              </a:rPr>
              <a:t>Daniel 3:4,5 </a:t>
            </a:r>
            <a:r>
              <a:rPr lang="en-US" sz="3217">
                <a:solidFill>
                  <a:srgbClr val="FFFFFF"/>
                </a:solidFill>
                <a:latin typeface="Garet"/>
                <a:ea typeface="Garet"/>
                <a:cs typeface="Garet"/>
                <a:sym typeface="Garet"/>
              </a:rPr>
              <a:t>“Y el pregonero anunciaba en alta voz: Mándase a vosotros, </a:t>
            </a:r>
            <a:r>
              <a:rPr lang="en-US" sz="3217" i="1" u="sng">
                <a:solidFill>
                  <a:srgbClr val="FFFFFF"/>
                </a:solidFill>
                <a:latin typeface="Garet Italics"/>
                <a:ea typeface="Garet Italics"/>
                <a:cs typeface="Garet Italics"/>
                <a:sym typeface="Garet Italics"/>
              </a:rPr>
              <a:t>oh pueblos, naciones y lenguas,</a:t>
            </a:r>
            <a:r>
              <a:rPr lang="en-US" sz="3217">
                <a:solidFill>
                  <a:srgbClr val="FFFFFF"/>
                </a:solidFill>
                <a:latin typeface="Garet"/>
                <a:ea typeface="Garet"/>
                <a:cs typeface="Garet"/>
                <a:sym typeface="Garet"/>
              </a:rPr>
              <a:t> que al oír el son de la bocina, de la flauta, del tamboril, del arpa, del salterio, de la zampoña y de todo instrumento de música, os postréis y adoréis la estatua de oro que el rey Nabucodonosor ha levantado.”</a:t>
            </a:r>
          </a:p>
        </p:txBody>
      </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7" name="Freeform 17"/>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416636" y="1028700"/>
            <a:ext cx="8842664" cy="1091654"/>
            <a:chOff x="0" y="0"/>
            <a:chExt cx="2328932" cy="287514"/>
          </a:xfrm>
        </p:grpSpPr>
        <p:sp>
          <p:nvSpPr>
            <p:cNvPr id="4" name="Freeform 4"/>
            <p:cNvSpPr/>
            <p:nvPr/>
          </p:nvSpPr>
          <p:spPr>
            <a:xfrm>
              <a:off x="0" y="0"/>
              <a:ext cx="2328932" cy="287514"/>
            </a:xfrm>
            <a:custGeom>
              <a:avLst/>
              <a:gdLst/>
              <a:ahLst/>
              <a:cxnLst/>
              <a:rect l="l" t="t" r="r" b="b"/>
              <a:pathLst>
                <a:path w="2328932" h="287514">
                  <a:moveTo>
                    <a:pt x="0" y="0"/>
                  </a:moveTo>
                  <a:lnTo>
                    <a:pt x="2328932" y="0"/>
                  </a:lnTo>
                  <a:lnTo>
                    <a:pt x="2328932" y="287514"/>
                  </a:lnTo>
                  <a:lnTo>
                    <a:pt x="0" y="287514"/>
                  </a:lnTo>
                  <a:close/>
                </a:path>
              </a:pathLst>
            </a:custGeom>
            <a:solidFill>
              <a:srgbClr val="D3E8EE"/>
            </a:solidFill>
          </p:spPr>
        </p:sp>
        <p:sp>
          <p:nvSpPr>
            <p:cNvPr id="5" name="TextBox 5"/>
            <p:cNvSpPr txBox="1"/>
            <p:nvPr/>
          </p:nvSpPr>
          <p:spPr>
            <a:xfrm>
              <a:off x="0" y="-38100"/>
              <a:ext cx="2328932" cy="325614"/>
            </a:xfrm>
            <a:prstGeom prst="rect">
              <a:avLst/>
            </a:prstGeom>
          </p:spPr>
          <p:txBody>
            <a:bodyPr lIns="50800" tIns="50800" rIns="50800" bIns="50800" rtlCol="0" anchor="ctr"/>
            <a:lstStyle/>
            <a:p>
              <a:pPr algn="ctr">
                <a:lnSpc>
                  <a:spcPts val="2159"/>
                </a:lnSpc>
              </a:pPr>
              <a:endParaRPr/>
            </a:p>
          </p:txBody>
        </p:sp>
      </p:grpSp>
      <p:grpSp>
        <p:nvGrpSpPr>
          <p:cNvPr id="6" name="Group 6"/>
          <p:cNvGrpSpPr/>
          <p:nvPr/>
        </p:nvGrpSpPr>
        <p:grpSpPr>
          <a:xfrm>
            <a:off x="8416972" y="1028700"/>
            <a:ext cx="8842664" cy="1091654"/>
            <a:chOff x="0" y="0"/>
            <a:chExt cx="11790218" cy="1455539"/>
          </a:xfrm>
        </p:grpSpPr>
        <p:sp>
          <p:nvSpPr>
            <p:cNvPr id="7" name="Freeform 7"/>
            <p:cNvSpPr/>
            <p:nvPr/>
          </p:nvSpPr>
          <p:spPr>
            <a:xfrm>
              <a:off x="0" y="0"/>
              <a:ext cx="11790218" cy="1455539"/>
            </a:xfrm>
            <a:custGeom>
              <a:avLst/>
              <a:gdLst/>
              <a:ahLst/>
              <a:cxnLst/>
              <a:rect l="l" t="t" r="r" b="b"/>
              <a:pathLst>
                <a:path w="11790218" h="1455539">
                  <a:moveTo>
                    <a:pt x="0" y="0"/>
                  </a:moveTo>
                  <a:lnTo>
                    <a:pt x="11790218" y="0"/>
                  </a:lnTo>
                  <a:lnTo>
                    <a:pt x="11790218" y="1455539"/>
                  </a:lnTo>
                  <a:lnTo>
                    <a:pt x="0" y="1455539"/>
                  </a:lnTo>
                  <a:close/>
                </a:path>
              </a:pathLst>
            </a:custGeom>
            <a:solidFill>
              <a:srgbClr val="000000">
                <a:alpha val="0"/>
              </a:srgbClr>
            </a:solidFill>
          </p:spPr>
        </p:sp>
        <p:sp>
          <p:nvSpPr>
            <p:cNvPr id="8" name="TextBox 8"/>
            <p:cNvSpPr txBox="1"/>
            <p:nvPr/>
          </p:nvSpPr>
          <p:spPr>
            <a:xfrm>
              <a:off x="0" y="57150"/>
              <a:ext cx="11790218" cy="1398389"/>
            </a:xfrm>
            <a:prstGeom prst="rect">
              <a:avLst/>
            </a:prstGeom>
          </p:spPr>
          <p:txBody>
            <a:bodyPr lIns="0" tIns="0" rIns="0" bIns="0" rtlCol="0" anchor="ctr"/>
            <a:lstStyle/>
            <a:p>
              <a:pPr algn="ctr">
                <a:lnSpc>
                  <a:spcPts val="4752"/>
                </a:lnSpc>
              </a:pPr>
              <a:r>
                <a:rPr lang="en-US" sz="4400" b="1">
                  <a:solidFill>
                    <a:srgbClr val="112542"/>
                  </a:solidFill>
                  <a:latin typeface="Garet Bold"/>
                  <a:ea typeface="Garet Bold"/>
                  <a:cs typeface="Garet Bold"/>
                  <a:sym typeface="Garet Bold"/>
                </a:rPr>
                <a:t>LA HISTORIA SE REPETIRÁ</a:t>
              </a:r>
            </a:p>
          </p:txBody>
        </p:sp>
      </p:grpSp>
      <p:sp>
        <p:nvSpPr>
          <p:cNvPr id="9" name="Freeform 9"/>
          <p:cNvSpPr/>
          <p:nvPr/>
        </p:nvSpPr>
        <p:spPr>
          <a:xfrm>
            <a:off x="1028700" y="1028700"/>
            <a:ext cx="6746483" cy="8229600"/>
          </a:xfrm>
          <a:custGeom>
            <a:avLst/>
            <a:gdLst/>
            <a:ahLst/>
            <a:cxnLst/>
            <a:rect l="l" t="t" r="r" b="b"/>
            <a:pathLst>
              <a:path w="6746483" h="8229600">
                <a:moveTo>
                  <a:pt x="0" y="0"/>
                </a:moveTo>
                <a:lnTo>
                  <a:pt x="6746483" y="0"/>
                </a:lnTo>
                <a:lnTo>
                  <a:pt x="6746483" y="8229600"/>
                </a:lnTo>
                <a:lnTo>
                  <a:pt x="0" y="8229600"/>
                </a:lnTo>
                <a:lnTo>
                  <a:pt x="0" y="0"/>
                </a:lnTo>
                <a:close/>
              </a:path>
            </a:pathLst>
          </a:custGeom>
          <a:blipFill>
            <a:blip r:embed="rId4"/>
            <a:stretch>
              <a:fillRect l="-9822" r="-12161"/>
            </a:stretch>
          </a:blipFill>
        </p:spPr>
      </p:sp>
      <p:sp>
        <p:nvSpPr>
          <p:cNvPr id="10" name="Freeform 10"/>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8416972" y="2468308"/>
            <a:ext cx="8842328" cy="6789992"/>
          </a:xfrm>
          <a:prstGeom prst="rect">
            <a:avLst/>
          </a:prstGeom>
        </p:spPr>
        <p:txBody>
          <a:bodyPr lIns="0" tIns="0" rIns="0" bIns="0" rtlCol="0" anchor="t">
            <a:spAutoFit/>
          </a:bodyPr>
          <a:lstStyle/>
          <a:p>
            <a:pPr algn="just">
              <a:lnSpc>
                <a:spcPts val="3223"/>
              </a:lnSpc>
            </a:pPr>
            <a:r>
              <a:rPr lang="en-US" sz="2302">
                <a:solidFill>
                  <a:srgbClr val="FFFFFF"/>
                </a:solidFill>
                <a:latin typeface="Garet"/>
                <a:ea typeface="Garet"/>
                <a:cs typeface="Garet"/>
                <a:sym typeface="Garet"/>
              </a:rPr>
              <a:t>Los dignatarios de la iglesia y del estado se unirán para hacer que todos honren el domingo, y para ello apelarán al cohecho, a la persuasión o a la fuerza. La falta de autoridad divina se suplirá con ordenanzas abrumadoras. </a:t>
            </a:r>
          </a:p>
          <a:p>
            <a:pPr algn="just">
              <a:lnSpc>
                <a:spcPts val="3223"/>
              </a:lnSpc>
            </a:pPr>
            <a:r>
              <a:rPr lang="en-US" sz="2302">
                <a:solidFill>
                  <a:srgbClr val="FFFFFF"/>
                </a:solidFill>
                <a:latin typeface="Garet"/>
                <a:ea typeface="Garet"/>
                <a:cs typeface="Garet"/>
                <a:sym typeface="Garet"/>
              </a:rPr>
              <a:t>…La corrupción política está destruyendo el amor a la justicia y el respeto a la verdad; y hasta en los Estados Unidos de la libre América, </a:t>
            </a:r>
            <a:r>
              <a:rPr lang="en-US" sz="2302">
                <a:solidFill>
                  <a:srgbClr val="EC2426"/>
                </a:solidFill>
                <a:latin typeface="Garet"/>
                <a:ea typeface="Garet"/>
                <a:cs typeface="Garet"/>
                <a:sym typeface="Garet"/>
              </a:rPr>
              <a:t>se verá a los representantes del pueblo y a los legisladores tratar de asegurarse el favor público doblegándose a las exigencias populares por una ley que imponga la observancia del domingo. </a:t>
            </a:r>
          </a:p>
          <a:p>
            <a:pPr algn="just">
              <a:lnSpc>
                <a:spcPts val="3223"/>
              </a:lnSpc>
            </a:pPr>
            <a:r>
              <a:rPr lang="en-US" sz="2302">
                <a:solidFill>
                  <a:srgbClr val="FFDE00"/>
                </a:solidFill>
                <a:latin typeface="Garet"/>
                <a:ea typeface="Garet"/>
                <a:cs typeface="Garet"/>
                <a:sym typeface="Garet"/>
              </a:rPr>
              <a:t>…La libertad de conciencia que tantos sacrificios ha costado no será ya respetada.</a:t>
            </a:r>
            <a:r>
              <a:rPr lang="en-US" sz="2302">
                <a:solidFill>
                  <a:srgbClr val="FFFFFF"/>
                </a:solidFill>
                <a:latin typeface="Garet"/>
                <a:ea typeface="Garet"/>
                <a:cs typeface="Garet"/>
                <a:sym typeface="Garet"/>
              </a:rPr>
              <a:t> En el conflicto que está por estallar veremos realizarse las palabras del profeta: “Airóse el dragón contra la mujer, y se fue para hacer guerra contra el residuo de su simiente, los que guardan los mandamientos de Dios, y tienen el testimonio de Jesús”.   CS 578.3</a:t>
            </a:r>
          </a:p>
        </p:txBody>
      </p:sp>
      <p:grpSp>
        <p:nvGrpSpPr>
          <p:cNvPr id="12" name="Group 12"/>
          <p:cNvGrpSpPr/>
          <p:nvPr/>
        </p:nvGrpSpPr>
        <p:grpSpPr>
          <a:xfrm>
            <a:off x="-54517" y="9553575"/>
            <a:ext cx="19936837" cy="733425"/>
            <a:chOff x="0" y="0"/>
            <a:chExt cx="5250854" cy="193165"/>
          </a:xfrm>
        </p:grpSpPr>
        <p:sp>
          <p:nvSpPr>
            <p:cNvPr id="13" name="Freeform 13"/>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4" name="TextBox 14"/>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5" name="TextBox 15"/>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6" name="Freeform 16"/>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8565728" y="1056696"/>
            <a:ext cx="8693572" cy="8156427"/>
          </a:xfrm>
          <a:custGeom>
            <a:avLst/>
            <a:gdLst/>
            <a:ahLst/>
            <a:cxnLst/>
            <a:rect l="l" t="t" r="r" b="b"/>
            <a:pathLst>
              <a:path w="8693572" h="8156427">
                <a:moveTo>
                  <a:pt x="0" y="0"/>
                </a:moveTo>
                <a:lnTo>
                  <a:pt x="8693572" y="0"/>
                </a:lnTo>
                <a:lnTo>
                  <a:pt x="8693572" y="8156427"/>
                </a:lnTo>
                <a:lnTo>
                  <a:pt x="0" y="8156427"/>
                </a:lnTo>
                <a:lnTo>
                  <a:pt x="0" y="0"/>
                </a:lnTo>
                <a:close/>
              </a:path>
            </a:pathLst>
          </a:custGeom>
          <a:blipFill>
            <a:blip r:embed="rId2"/>
            <a:stretch>
              <a:fillRect l="-1072" r="-3021" b="-10949"/>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3066901"/>
            <a:ext cx="7182419" cy="6118225"/>
          </a:xfrm>
          <a:prstGeom prst="rect">
            <a:avLst/>
          </a:prstGeom>
        </p:spPr>
        <p:txBody>
          <a:bodyPr lIns="0" tIns="0" rIns="0" bIns="0" rtlCol="0" anchor="t">
            <a:spAutoFit/>
          </a:bodyPr>
          <a:lstStyle/>
          <a:p>
            <a:pPr algn="just">
              <a:lnSpc>
                <a:spcPts val="3499"/>
              </a:lnSpc>
            </a:pPr>
            <a:r>
              <a:rPr lang="en-US" sz="2499">
                <a:solidFill>
                  <a:srgbClr val="FFFFFF"/>
                </a:solidFill>
                <a:latin typeface="Garet"/>
                <a:ea typeface="Garet"/>
                <a:cs typeface="Garet"/>
                <a:sym typeface="Garet"/>
              </a:rPr>
              <a:t>“Mientras que por su actitud el mundo protestante hace concesiones a Roma, </a:t>
            </a:r>
            <a:r>
              <a:rPr lang="en-US" sz="2499">
                <a:solidFill>
                  <a:srgbClr val="EC2426"/>
                </a:solidFill>
                <a:latin typeface="Garet"/>
                <a:ea typeface="Garet"/>
                <a:cs typeface="Garet"/>
                <a:sym typeface="Garet"/>
              </a:rPr>
              <a:t>despertémonos y comprendamos la situación,</a:t>
            </a:r>
            <a:r>
              <a:rPr lang="en-US" sz="2499">
                <a:solidFill>
                  <a:srgbClr val="FFFFFF"/>
                </a:solidFill>
                <a:latin typeface="Garet"/>
                <a:ea typeface="Garet"/>
                <a:cs typeface="Garet"/>
                <a:sym typeface="Garet"/>
              </a:rPr>
              <a:t> y consideremos la verdadera orientación de la contienda que nos espera. </a:t>
            </a:r>
            <a:r>
              <a:rPr lang="en-US" sz="2499">
                <a:solidFill>
                  <a:srgbClr val="FFDE00"/>
                </a:solidFill>
                <a:latin typeface="Garet"/>
                <a:ea typeface="Garet"/>
                <a:cs typeface="Garet"/>
                <a:sym typeface="Garet"/>
              </a:rPr>
              <a:t>Alcen la voz los centinelas ahora, y den el mensaje que es verdad presente para este tiempo.</a:t>
            </a:r>
            <a:r>
              <a:rPr lang="en-US" sz="2499">
                <a:solidFill>
                  <a:srgbClr val="FFFFFF"/>
                </a:solidFill>
                <a:latin typeface="Garet"/>
                <a:ea typeface="Garet"/>
                <a:cs typeface="Garet"/>
                <a:sym typeface="Garet"/>
              </a:rPr>
              <a:t> </a:t>
            </a:r>
            <a:r>
              <a:rPr lang="en-US" sz="2499">
                <a:solidFill>
                  <a:srgbClr val="D3E8EE"/>
                </a:solidFill>
                <a:latin typeface="Garet"/>
                <a:ea typeface="Garet"/>
                <a:cs typeface="Garet"/>
                <a:sym typeface="Garet"/>
              </a:rPr>
              <a:t>Mostremos a la gente dónde estamos en la historia profética,</a:t>
            </a:r>
            <a:r>
              <a:rPr lang="en-US" sz="2499">
                <a:solidFill>
                  <a:srgbClr val="FFFFFF"/>
                </a:solidFill>
                <a:latin typeface="Garet"/>
                <a:ea typeface="Garet"/>
                <a:cs typeface="Garet"/>
                <a:sym typeface="Garet"/>
              </a:rPr>
              <a:t> y procuremos despertar el espíritu del verdadero protestantismo, haciendo sentir al mundo el valor de los privilegios de la libertad religiosa que se han disfrutado durante tanto tiempo.”   2JT 323.2</a:t>
            </a:r>
          </a:p>
        </p:txBody>
      </p:sp>
      <p:sp>
        <p:nvSpPr>
          <p:cNvPr id="6" name="Freeform 6"/>
          <p:cNvSpPr/>
          <p:nvPr/>
        </p:nvSpPr>
        <p:spPr>
          <a:xfrm rot="-5400000">
            <a:off x="5732690" y="3913993"/>
            <a:ext cx="8173608" cy="2459012"/>
          </a:xfrm>
          <a:custGeom>
            <a:avLst/>
            <a:gdLst/>
            <a:ahLst/>
            <a:cxnLst/>
            <a:rect l="l" t="t" r="r" b="b"/>
            <a:pathLst>
              <a:path w="8128431" h="2419227">
                <a:moveTo>
                  <a:pt x="0" y="0"/>
                </a:moveTo>
                <a:lnTo>
                  <a:pt x="8128431" y="0"/>
                </a:lnTo>
                <a:lnTo>
                  <a:pt x="8128431" y="2419227"/>
                </a:lnTo>
                <a:lnTo>
                  <a:pt x="0" y="2419227"/>
                </a:lnTo>
                <a:lnTo>
                  <a:pt x="0" y="0"/>
                </a:lnTo>
                <a:close/>
              </a:path>
            </a:pathLst>
          </a:custGeom>
          <a:blipFill>
            <a:blip r:embed="rId5">
              <a:alphaModFix amt="59000"/>
            </a:blip>
            <a:stretch>
              <a:fillRect t="-28937"/>
            </a:stretch>
          </a:blipFill>
        </p:spPr>
      </p:sp>
      <p:grpSp>
        <p:nvGrpSpPr>
          <p:cNvPr id="7" name="Group 7"/>
          <p:cNvGrpSpPr/>
          <p:nvPr/>
        </p:nvGrpSpPr>
        <p:grpSpPr>
          <a:xfrm>
            <a:off x="1028700" y="1016208"/>
            <a:ext cx="7182419" cy="1768429"/>
            <a:chOff x="0" y="0"/>
            <a:chExt cx="1891666" cy="465759"/>
          </a:xfrm>
        </p:grpSpPr>
        <p:sp>
          <p:nvSpPr>
            <p:cNvPr id="8" name="Freeform 8"/>
            <p:cNvSpPr/>
            <p:nvPr/>
          </p:nvSpPr>
          <p:spPr>
            <a:xfrm>
              <a:off x="0" y="0"/>
              <a:ext cx="1891666" cy="465759"/>
            </a:xfrm>
            <a:custGeom>
              <a:avLst/>
              <a:gdLst/>
              <a:ahLst/>
              <a:cxnLst/>
              <a:rect l="l" t="t" r="r" b="b"/>
              <a:pathLst>
                <a:path w="1891666" h="465759">
                  <a:moveTo>
                    <a:pt x="0" y="0"/>
                  </a:moveTo>
                  <a:lnTo>
                    <a:pt x="1891666" y="0"/>
                  </a:lnTo>
                  <a:lnTo>
                    <a:pt x="1891666" y="465759"/>
                  </a:lnTo>
                  <a:lnTo>
                    <a:pt x="0" y="465759"/>
                  </a:lnTo>
                  <a:close/>
                </a:path>
              </a:pathLst>
            </a:custGeom>
            <a:solidFill>
              <a:srgbClr val="D3E8EE"/>
            </a:solidFill>
          </p:spPr>
        </p:sp>
        <p:sp>
          <p:nvSpPr>
            <p:cNvPr id="9" name="TextBox 9"/>
            <p:cNvSpPr txBox="1"/>
            <p:nvPr/>
          </p:nvSpPr>
          <p:spPr>
            <a:xfrm>
              <a:off x="0" y="-38100"/>
              <a:ext cx="1891666" cy="503859"/>
            </a:xfrm>
            <a:prstGeom prst="rect">
              <a:avLst/>
            </a:prstGeom>
          </p:spPr>
          <p:txBody>
            <a:bodyPr lIns="50800" tIns="50800" rIns="50800" bIns="50800" rtlCol="0" anchor="ctr"/>
            <a:lstStyle/>
            <a:p>
              <a:pPr algn="ctr">
                <a:lnSpc>
                  <a:spcPts val="2159"/>
                </a:lnSpc>
              </a:pPr>
              <a:endParaRPr/>
            </a:p>
          </p:txBody>
        </p:sp>
      </p:grpSp>
      <p:grpSp>
        <p:nvGrpSpPr>
          <p:cNvPr id="10" name="Group 10"/>
          <p:cNvGrpSpPr/>
          <p:nvPr/>
        </p:nvGrpSpPr>
        <p:grpSpPr>
          <a:xfrm>
            <a:off x="1028700" y="906251"/>
            <a:ext cx="7182419" cy="1988344"/>
            <a:chOff x="0" y="0"/>
            <a:chExt cx="9576558" cy="2651126"/>
          </a:xfrm>
        </p:grpSpPr>
        <p:sp>
          <p:nvSpPr>
            <p:cNvPr id="11" name="Freeform 11"/>
            <p:cNvSpPr/>
            <p:nvPr/>
          </p:nvSpPr>
          <p:spPr>
            <a:xfrm>
              <a:off x="0" y="0"/>
              <a:ext cx="9576558" cy="2651126"/>
            </a:xfrm>
            <a:custGeom>
              <a:avLst/>
              <a:gdLst/>
              <a:ahLst/>
              <a:cxnLst/>
              <a:rect l="l" t="t" r="r" b="b"/>
              <a:pathLst>
                <a:path w="9576558" h="2651126">
                  <a:moveTo>
                    <a:pt x="0" y="0"/>
                  </a:moveTo>
                  <a:lnTo>
                    <a:pt x="9576558" y="0"/>
                  </a:lnTo>
                  <a:lnTo>
                    <a:pt x="9576558" y="2651126"/>
                  </a:lnTo>
                  <a:lnTo>
                    <a:pt x="0" y="2651126"/>
                  </a:lnTo>
                  <a:close/>
                </a:path>
              </a:pathLst>
            </a:custGeom>
            <a:solidFill>
              <a:srgbClr val="000000">
                <a:alpha val="0"/>
              </a:srgbClr>
            </a:solidFill>
          </p:spPr>
        </p:sp>
        <p:sp>
          <p:nvSpPr>
            <p:cNvPr id="12" name="TextBox 12"/>
            <p:cNvSpPr txBox="1"/>
            <p:nvPr/>
          </p:nvSpPr>
          <p:spPr>
            <a:xfrm>
              <a:off x="0" y="57150"/>
              <a:ext cx="9576558" cy="2593976"/>
            </a:xfrm>
            <a:prstGeom prst="rect">
              <a:avLst/>
            </a:prstGeom>
          </p:spPr>
          <p:txBody>
            <a:bodyPr lIns="0" tIns="0" rIns="0" bIns="0" rtlCol="0" anchor="ctr"/>
            <a:lstStyle/>
            <a:p>
              <a:pPr algn="ctr">
                <a:lnSpc>
                  <a:spcPts val="5076"/>
                </a:lnSpc>
              </a:pPr>
              <a:r>
                <a:rPr lang="en-US" sz="4700" b="1">
                  <a:solidFill>
                    <a:srgbClr val="112542"/>
                  </a:solidFill>
                  <a:latin typeface="Garet Bold"/>
                  <a:ea typeface="Garet Bold"/>
                  <a:cs typeface="Garet Bold"/>
                  <a:sym typeface="Garet Bold"/>
                </a:rPr>
                <a:t>¡ES HORA DE DESPERTAR!</a:t>
              </a:r>
            </a:p>
          </p:txBody>
        </p:sp>
      </p:gr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7" name="Freeform 17"/>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028700" y="1028700"/>
            <a:ext cx="7856733" cy="8217954"/>
          </a:xfrm>
          <a:custGeom>
            <a:avLst/>
            <a:gdLst/>
            <a:ahLst/>
            <a:cxnLst/>
            <a:rect l="l" t="t" r="r" b="b"/>
            <a:pathLst>
              <a:path w="7856733" h="8217954">
                <a:moveTo>
                  <a:pt x="0" y="0"/>
                </a:moveTo>
                <a:lnTo>
                  <a:pt x="7856733" y="0"/>
                </a:lnTo>
                <a:lnTo>
                  <a:pt x="7856733" y="8217954"/>
                </a:lnTo>
                <a:lnTo>
                  <a:pt x="0" y="8217954"/>
                </a:lnTo>
                <a:lnTo>
                  <a:pt x="0" y="0"/>
                </a:lnTo>
                <a:close/>
              </a:path>
            </a:pathLst>
          </a:custGeom>
          <a:blipFill>
            <a:blip r:embed="rId2"/>
            <a:stretch>
              <a:fillRect l="-187540" t="-45682" r="-9167" b="-13880"/>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9485508" y="1028700"/>
            <a:ext cx="7777181" cy="8217954"/>
            <a:chOff x="0" y="0"/>
            <a:chExt cx="10369575" cy="10957273"/>
          </a:xfrm>
        </p:grpSpPr>
        <p:sp>
          <p:nvSpPr>
            <p:cNvPr id="6" name="TextBox 6"/>
            <p:cNvSpPr txBox="1"/>
            <p:nvPr/>
          </p:nvSpPr>
          <p:spPr>
            <a:xfrm>
              <a:off x="0" y="4540066"/>
              <a:ext cx="10369575" cy="6417207"/>
            </a:xfrm>
            <a:prstGeom prst="rect">
              <a:avLst/>
            </a:prstGeom>
          </p:spPr>
          <p:txBody>
            <a:bodyPr lIns="0" tIns="0" rIns="0" bIns="0" rtlCol="0" anchor="t">
              <a:spAutoFit/>
            </a:bodyPr>
            <a:lstStyle/>
            <a:p>
              <a:pPr algn="just">
                <a:lnSpc>
                  <a:spcPts val="6409"/>
                </a:lnSpc>
              </a:pPr>
              <a:r>
                <a:rPr lang="en-US" sz="4578">
                  <a:solidFill>
                    <a:srgbClr val="EC2426"/>
                  </a:solidFill>
                  <a:latin typeface="Garet"/>
                  <a:ea typeface="Garet"/>
                  <a:cs typeface="Garet"/>
                  <a:sym typeface="Garet"/>
                </a:rPr>
                <a:t>DANIEL</a:t>
              </a:r>
              <a:r>
                <a:rPr lang="en-US" sz="4578">
                  <a:solidFill>
                    <a:srgbClr val="FFFFFF"/>
                  </a:solidFill>
                  <a:latin typeface="Garet"/>
                  <a:ea typeface="Garet"/>
                  <a:cs typeface="Garet"/>
                  <a:sym typeface="Garet"/>
                </a:rPr>
                <a:t> </a:t>
              </a:r>
              <a:r>
                <a:rPr lang="en-US" sz="4578">
                  <a:solidFill>
                    <a:srgbClr val="EC2426"/>
                  </a:solidFill>
                  <a:latin typeface="Garet"/>
                  <a:ea typeface="Garet"/>
                  <a:cs typeface="Garet"/>
                  <a:sym typeface="Garet"/>
                </a:rPr>
                <a:t>3:17</a:t>
              </a:r>
              <a:r>
                <a:rPr lang="en-US" sz="4578">
                  <a:solidFill>
                    <a:srgbClr val="FFFFFF"/>
                  </a:solidFill>
                  <a:latin typeface="Garet"/>
                  <a:ea typeface="Garet"/>
                  <a:cs typeface="Garet"/>
                  <a:sym typeface="Garet"/>
                </a:rPr>
                <a:t>  “He aquí nuestro Dios a quien servimos puede librarnos del horno de fuego ardiendo; y de tu mano, oh rey, nos librará.</a:t>
              </a:r>
            </a:p>
          </p:txBody>
        </p:sp>
        <p:grpSp>
          <p:nvGrpSpPr>
            <p:cNvPr id="7" name="Group 7"/>
            <p:cNvGrpSpPr/>
            <p:nvPr/>
          </p:nvGrpSpPr>
          <p:grpSpPr>
            <a:xfrm>
              <a:off x="0" y="0"/>
              <a:ext cx="10369575" cy="3778798"/>
              <a:chOff x="0" y="0"/>
              <a:chExt cx="1610690" cy="586955"/>
            </a:xfrm>
          </p:grpSpPr>
          <p:sp>
            <p:nvSpPr>
              <p:cNvPr id="8" name="Freeform 8"/>
              <p:cNvSpPr/>
              <p:nvPr/>
            </p:nvSpPr>
            <p:spPr>
              <a:xfrm>
                <a:off x="0" y="0"/>
                <a:ext cx="1610690" cy="586955"/>
              </a:xfrm>
              <a:custGeom>
                <a:avLst/>
                <a:gdLst/>
                <a:ahLst/>
                <a:cxnLst/>
                <a:rect l="l" t="t" r="r" b="b"/>
                <a:pathLst>
                  <a:path w="1610690" h="586955">
                    <a:moveTo>
                      <a:pt x="0" y="0"/>
                    </a:moveTo>
                    <a:lnTo>
                      <a:pt x="1610690" y="0"/>
                    </a:lnTo>
                    <a:lnTo>
                      <a:pt x="1610690" y="586955"/>
                    </a:lnTo>
                    <a:lnTo>
                      <a:pt x="0" y="586955"/>
                    </a:lnTo>
                    <a:close/>
                  </a:path>
                </a:pathLst>
              </a:custGeom>
              <a:solidFill>
                <a:srgbClr val="D3E8EE"/>
              </a:solidFill>
            </p:spPr>
          </p:sp>
          <p:sp>
            <p:nvSpPr>
              <p:cNvPr id="9" name="TextBox 9"/>
              <p:cNvSpPr txBox="1"/>
              <p:nvPr/>
            </p:nvSpPr>
            <p:spPr>
              <a:xfrm>
                <a:off x="0" y="-38100"/>
                <a:ext cx="1610690" cy="625055"/>
              </a:xfrm>
              <a:prstGeom prst="rect">
                <a:avLst/>
              </a:prstGeom>
            </p:spPr>
            <p:txBody>
              <a:bodyPr lIns="50800" tIns="50800" rIns="50800" bIns="50800" rtlCol="0" anchor="ctr"/>
              <a:lstStyle/>
              <a:p>
                <a:pPr algn="ctr">
                  <a:lnSpc>
                    <a:spcPts val="2159"/>
                  </a:lnSpc>
                </a:pPr>
                <a:endParaRPr/>
              </a:p>
            </p:txBody>
          </p:sp>
        </p:grpSp>
        <p:grpSp>
          <p:nvGrpSpPr>
            <p:cNvPr id="10" name="Group 10"/>
            <p:cNvGrpSpPr/>
            <p:nvPr/>
          </p:nvGrpSpPr>
          <p:grpSpPr>
            <a:xfrm>
              <a:off x="0" y="0"/>
              <a:ext cx="10369575" cy="3778798"/>
              <a:chOff x="0" y="0"/>
              <a:chExt cx="8154117" cy="2971458"/>
            </a:xfrm>
          </p:grpSpPr>
          <p:sp>
            <p:nvSpPr>
              <p:cNvPr id="11" name="Freeform 11"/>
              <p:cNvSpPr/>
              <p:nvPr/>
            </p:nvSpPr>
            <p:spPr>
              <a:xfrm>
                <a:off x="0" y="0"/>
                <a:ext cx="8154117" cy="2971458"/>
              </a:xfrm>
              <a:custGeom>
                <a:avLst/>
                <a:gdLst/>
                <a:ahLst/>
                <a:cxnLst/>
                <a:rect l="l" t="t" r="r" b="b"/>
                <a:pathLst>
                  <a:path w="8154117" h="2971458">
                    <a:moveTo>
                      <a:pt x="0" y="0"/>
                    </a:moveTo>
                    <a:lnTo>
                      <a:pt x="8154117" y="0"/>
                    </a:lnTo>
                    <a:lnTo>
                      <a:pt x="8154117" y="2971458"/>
                    </a:lnTo>
                    <a:lnTo>
                      <a:pt x="0" y="2971458"/>
                    </a:lnTo>
                    <a:close/>
                  </a:path>
                </a:pathLst>
              </a:custGeom>
              <a:solidFill>
                <a:srgbClr val="000000">
                  <a:alpha val="0"/>
                </a:srgbClr>
              </a:solidFill>
            </p:spPr>
          </p:sp>
          <p:sp>
            <p:nvSpPr>
              <p:cNvPr id="12" name="TextBox 12"/>
              <p:cNvSpPr txBox="1"/>
              <p:nvPr/>
            </p:nvSpPr>
            <p:spPr>
              <a:xfrm>
                <a:off x="0" y="66675"/>
                <a:ext cx="8154117" cy="2904783"/>
              </a:xfrm>
              <a:prstGeom prst="rect">
                <a:avLst/>
              </a:prstGeom>
            </p:spPr>
            <p:txBody>
              <a:bodyPr lIns="0" tIns="0" rIns="0" bIns="0" rtlCol="0" anchor="ctr"/>
              <a:lstStyle/>
              <a:p>
                <a:pPr algn="ctr">
                  <a:lnSpc>
                    <a:spcPts val="6048"/>
                  </a:lnSpc>
                </a:pPr>
                <a:r>
                  <a:rPr lang="en-US" sz="5600" b="1">
                    <a:solidFill>
                      <a:srgbClr val="112542"/>
                    </a:solidFill>
                    <a:latin typeface="Garet Bold"/>
                    <a:ea typeface="Garet Bold"/>
                    <a:cs typeface="Garet Bold"/>
                    <a:sym typeface="Garet Bold"/>
                  </a:rPr>
                  <a:t>¡UN SOBERANO MAYOR!</a:t>
                </a:r>
              </a:p>
            </p:txBody>
          </p:sp>
        </p:grpSp>
      </p:grpSp>
      <p:sp>
        <p:nvSpPr>
          <p:cNvPr id="13" name="Freeform 13"/>
          <p:cNvSpPr/>
          <p:nvPr/>
        </p:nvSpPr>
        <p:spPr>
          <a:xfrm rot="-5400000" flipH="1" flipV="1">
            <a:off x="3553520" y="3914741"/>
            <a:ext cx="8217954" cy="2445872"/>
          </a:xfrm>
          <a:custGeom>
            <a:avLst/>
            <a:gdLst/>
            <a:ahLst/>
            <a:cxnLst/>
            <a:rect l="l" t="t" r="r" b="b"/>
            <a:pathLst>
              <a:path w="8217954" h="2445872">
                <a:moveTo>
                  <a:pt x="8217954" y="2445872"/>
                </a:moveTo>
                <a:lnTo>
                  <a:pt x="0" y="2445872"/>
                </a:lnTo>
                <a:lnTo>
                  <a:pt x="0" y="0"/>
                </a:lnTo>
                <a:lnTo>
                  <a:pt x="8217954" y="0"/>
                </a:lnTo>
                <a:lnTo>
                  <a:pt x="8217954" y="2445872"/>
                </a:lnTo>
                <a:close/>
              </a:path>
            </a:pathLst>
          </a:custGeom>
          <a:blipFill>
            <a:blip r:embed="rId5">
              <a:alphaModFix amt="59000"/>
            </a:blip>
            <a:stretch>
              <a:fillRect t="-28937"/>
            </a:stretch>
          </a:blipFill>
        </p:spPr>
      </p:sp>
      <p:grpSp>
        <p:nvGrpSpPr>
          <p:cNvPr id="14" name="Group 14"/>
          <p:cNvGrpSpPr/>
          <p:nvPr/>
        </p:nvGrpSpPr>
        <p:grpSpPr>
          <a:xfrm>
            <a:off x="-54517" y="9553575"/>
            <a:ext cx="19936837" cy="733425"/>
            <a:chOff x="0" y="0"/>
            <a:chExt cx="5250854" cy="193165"/>
          </a:xfrm>
        </p:grpSpPr>
        <p:sp>
          <p:nvSpPr>
            <p:cNvPr id="15" name="Freeform 1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6" name="TextBox 1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7" name="TextBox 17"/>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8" name="Freeform 18"/>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6"/>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5481579" y="1028700"/>
            <a:ext cx="11777721" cy="5607063"/>
            <a:chOff x="0" y="0"/>
            <a:chExt cx="15703628" cy="7476084"/>
          </a:xfrm>
        </p:grpSpPr>
        <p:grpSp>
          <p:nvGrpSpPr>
            <p:cNvPr id="3" name="Group 3"/>
            <p:cNvGrpSpPr/>
            <p:nvPr/>
          </p:nvGrpSpPr>
          <p:grpSpPr>
            <a:xfrm>
              <a:off x="0" y="0"/>
              <a:ext cx="15703628" cy="7476084"/>
              <a:chOff x="0" y="0"/>
              <a:chExt cx="3066391" cy="1459828"/>
            </a:xfrm>
          </p:grpSpPr>
          <p:sp>
            <p:nvSpPr>
              <p:cNvPr id="4" name="Freeform 4"/>
              <p:cNvSpPr/>
              <p:nvPr/>
            </p:nvSpPr>
            <p:spPr>
              <a:xfrm>
                <a:off x="0" y="0"/>
                <a:ext cx="3066391" cy="1459828"/>
              </a:xfrm>
              <a:custGeom>
                <a:avLst/>
                <a:gdLst/>
                <a:ahLst/>
                <a:cxnLst/>
                <a:rect l="l" t="t" r="r" b="b"/>
                <a:pathLst>
                  <a:path w="3066391" h="1459828">
                    <a:moveTo>
                      <a:pt x="0" y="0"/>
                    </a:moveTo>
                    <a:lnTo>
                      <a:pt x="3066391" y="0"/>
                    </a:lnTo>
                    <a:lnTo>
                      <a:pt x="3066391" y="1459828"/>
                    </a:lnTo>
                    <a:lnTo>
                      <a:pt x="0" y="1459828"/>
                    </a:lnTo>
                    <a:close/>
                  </a:path>
                </a:pathLst>
              </a:custGeom>
              <a:gradFill rotWithShape="1">
                <a:gsLst>
                  <a:gs pos="0">
                    <a:srgbClr val="A6A6A6">
                      <a:alpha val="100000"/>
                    </a:srgbClr>
                  </a:gs>
                  <a:gs pos="100000">
                    <a:srgbClr val="FFFFFF">
                      <a:alpha val="100000"/>
                    </a:srgbClr>
                  </a:gs>
                </a:gsLst>
                <a:lin ang="0"/>
              </a:gradFill>
            </p:spPr>
          </p:sp>
          <p:sp>
            <p:nvSpPr>
              <p:cNvPr id="5" name="TextBox 5"/>
              <p:cNvSpPr txBox="1"/>
              <p:nvPr/>
            </p:nvSpPr>
            <p:spPr>
              <a:xfrm>
                <a:off x="0" y="-38100"/>
                <a:ext cx="3066391" cy="1497928"/>
              </a:xfrm>
              <a:prstGeom prst="rect">
                <a:avLst/>
              </a:prstGeom>
            </p:spPr>
            <p:txBody>
              <a:bodyPr lIns="50800" tIns="50800" rIns="50800" bIns="50800" rtlCol="0" anchor="ctr"/>
              <a:lstStyle/>
              <a:p>
                <a:pPr algn="ctr">
                  <a:lnSpc>
                    <a:spcPts val="2159"/>
                  </a:lnSpc>
                </a:pPr>
                <a:endParaRPr/>
              </a:p>
            </p:txBody>
          </p:sp>
        </p:grpSp>
        <p:sp>
          <p:nvSpPr>
            <p:cNvPr id="6" name="Freeform 6"/>
            <p:cNvSpPr/>
            <p:nvPr/>
          </p:nvSpPr>
          <p:spPr>
            <a:xfrm>
              <a:off x="225182" y="280705"/>
              <a:ext cx="15241895" cy="6876980"/>
            </a:xfrm>
            <a:custGeom>
              <a:avLst/>
              <a:gdLst/>
              <a:ahLst/>
              <a:cxnLst/>
              <a:rect l="l" t="t" r="r" b="b"/>
              <a:pathLst>
                <a:path w="15241895" h="6876980">
                  <a:moveTo>
                    <a:pt x="0" y="0"/>
                  </a:moveTo>
                  <a:lnTo>
                    <a:pt x="15241895" y="0"/>
                  </a:lnTo>
                  <a:lnTo>
                    <a:pt x="15241895" y="6876980"/>
                  </a:lnTo>
                  <a:lnTo>
                    <a:pt x="0" y="6876980"/>
                  </a:lnTo>
                  <a:lnTo>
                    <a:pt x="0" y="0"/>
                  </a:lnTo>
                  <a:close/>
                </a:path>
              </a:pathLst>
            </a:custGeom>
            <a:blipFill>
              <a:blip r:embed="rId2"/>
              <a:stretch>
                <a:fillRect l="-97619" t="-69003" r="-3447" b="-81667"/>
              </a:stretch>
            </a:blipFill>
          </p:spPr>
        </p:sp>
      </p:grpSp>
      <p:sp>
        <p:nvSpPr>
          <p:cNvPr id="7" name="Freeform 7"/>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8" name="Freeform 8"/>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028700" y="676127"/>
            <a:ext cx="4109558" cy="1536854"/>
            <a:chOff x="0" y="0"/>
            <a:chExt cx="5479410" cy="2049139"/>
          </a:xfrm>
        </p:grpSpPr>
        <p:sp>
          <p:nvSpPr>
            <p:cNvPr id="10" name="Freeform 10"/>
            <p:cNvSpPr/>
            <p:nvPr/>
          </p:nvSpPr>
          <p:spPr>
            <a:xfrm>
              <a:off x="0" y="0"/>
              <a:ext cx="5479411" cy="2049139"/>
            </a:xfrm>
            <a:custGeom>
              <a:avLst/>
              <a:gdLst/>
              <a:ahLst/>
              <a:cxnLst/>
              <a:rect l="l" t="t" r="r" b="b"/>
              <a:pathLst>
                <a:path w="5479411" h="2049139">
                  <a:moveTo>
                    <a:pt x="0" y="0"/>
                  </a:moveTo>
                  <a:lnTo>
                    <a:pt x="5479411" y="0"/>
                  </a:lnTo>
                  <a:lnTo>
                    <a:pt x="5479411" y="2049139"/>
                  </a:lnTo>
                  <a:lnTo>
                    <a:pt x="0" y="2049139"/>
                  </a:lnTo>
                  <a:close/>
                </a:path>
              </a:pathLst>
            </a:custGeom>
            <a:solidFill>
              <a:srgbClr val="000000">
                <a:alpha val="0"/>
              </a:srgbClr>
            </a:solidFill>
          </p:spPr>
        </p:sp>
        <p:sp>
          <p:nvSpPr>
            <p:cNvPr id="11" name="TextBox 11"/>
            <p:cNvSpPr txBox="1"/>
            <p:nvPr/>
          </p:nvSpPr>
          <p:spPr>
            <a:xfrm>
              <a:off x="0" y="57150"/>
              <a:ext cx="5479410" cy="1991989"/>
            </a:xfrm>
            <a:prstGeom prst="rect">
              <a:avLst/>
            </a:prstGeom>
          </p:spPr>
          <p:txBody>
            <a:bodyPr lIns="0" tIns="0" rIns="0" bIns="0" rtlCol="0" anchor="ctr"/>
            <a:lstStyle/>
            <a:p>
              <a:pPr algn="ctr">
                <a:lnSpc>
                  <a:spcPts val="4968"/>
                </a:lnSpc>
              </a:pPr>
              <a:r>
                <a:rPr lang="en-US" sz="4600" b="1">
                  <a:solidFill>
                    <a:srgbClr val="FF0000"/>
                  </a:solidFill>
                  <a:latin typeface="Garet Bold"/>
                  <a:ea typeface="Garet Bold"/>
                  <a:cs typeface="Garet Bold"/>
                  <a:sym typeface="Garet Bold"/>
                </a:rPr>
                <a:t>HECHOS 5:29</a:t>
              </a:r>
            </a:p>
          </p:txBody>
        </p:sp>
      </p:grpSp>
      <p:sp>
        <p:nvSpPr>
          <p:cNvPr id="12" name="TextBox 12"/>
          <p:cNvSpPr txBox="1"/>
          <p:nvPr/>
        </p:nvSpPr>
        <p:spPr>
          <a:xfrm>
            <a:off x="1145467" y="2212981"/>
            <a:ext cx="3876025" cy="3238500"/>
          </a:xfrm>
          <a:prstGeom prst="rect">
            <a:avLst/>
          </a:prstGeom>
        </p:spPr>
        <p:txBody>
          <a:bodyPr lIns="0" tIns="0" rIns="0" bIns="0" rtlCol="0" anchor="t">
            <a:spAutoFit/>
          </a:bodyPr>
          <a:lstStyle/>
          <a:p>
            <a:pPr algn="just">
              <a:lnSpc>
                <a:spcPts val="5159"/>
              </a:lnSpc>
              <a:spcBef>
                <a:spcPct val="0"/>
              </a:spcBef>
            </a:pPr>
            <a:r>
              <a:rPr lang="en-US" sz="4299">
                <a:solidFill>
                  <a:srgbClr val="FFFFFF"/>
                </a:solidFill>
                <a:latin typeface="Garet"/>
                <a:ea typeface="Garet"/>
                <a:cs typeface="Garet"/>
                <a:sym typeface="Garet"/>
              </a:rPr>
              <a:t>“Es necesario obedecer a Dios antes que a los hombres.”</a:t>
            </a:r>
          </a:p>
        </p:txBody>
      </p:sp>
      <p:grpSp>
        <p:nvGrpSpPr>
          <p:cNvPr id="13" name="Group 13"/>
          <p:cNvGrpSpPr/>
          <p:nvPr/>
        </p:nvGrpSpPr>
        <p:grpSpPr>
          <a:xfrm>
            <a:off x="1028700" y="7037138"/>
            <a:ext cx="16230600" cy="2115061"/>
            <a:chOff x="0" y="0"/>
            <a:chExt cx="21640800" cy="2820082"/>
          </a:xfrm>
        </p:grpSpPr>
        <p:sp>
          <p:nvSpPr>
            <p:cNvPr id="14" name="Freeform 14"/>
            <p:cNvSpPr/>
            <p:nvPr/>
          </p:nvSpPr>
          <p:spPr>
            <a:xfrm>
              <a:off x="0" y="0"/>
              <a:ext cx="21640800" cy="2820082"/>
            </a:xfrm>
            <a:custGeom>
              <a:avLst/>
              <a:gdLst/>
              <a:ahLst/>
              <a:cxnLst/>
              <a:rect l="l" t="t" r="r" b="b"/>
              <a:pathLst>
                <a:path w="21640800" h="2820082">
                  <a:moveTo>
                    <a:pt x="0" y="0"/>
                  </a:moveTo>
                  <a:lnTo>
                    <a:pt x="21640800" y="0"/>
                  </a:lnTo>
                  <a:lnTo>
                    <a:pt x="21640800" y="2820082"/>
                  </a:lnTo>
                  <a:lnTo>
                    <a:pt x="0" y="2820082"/>
                  </a:lnTo>
                  <a:close/>
                </a:path>
              </a:pathLst>
            </a:custGeom>
            <a:solidFill>
              <a:srgbClr val="000000">
                <a:alpha val="0"/>
              </a:srgbClr>
            </a:solidFill>
          </p:spPr>
        </p:sp>
        <p:sp>
          <p:nvSpPr>
            <p:cNvPr id="15" name="TextBox 15"/>
            <p:cNvSpPr txBox="1"/>
            <p:nvPr/>
          </p:nvSpPr>
          <p:spPr>
            <a:xfrm>
              <a:off x="0" y="-9525"/>
              <a:ext cx="21640800" cy="2829607"/>
            </a:xfrm>
            <a:prstGeom prst="rect">
              <a:avLst/>
            </a:prstGeom>
          </p:spPr>
          <p:txBody>
            <a:bodyPr lIns="0" tIns="0" rIns="0" bIns="0" rtlCol="0" anchor="ctr"/>
            <a:lstStyle/>
            <a:p>
              <a:pPr algn="just">
                <a:lnSpc>
                  <a:spcPts val="4961"/>
                </a:lnSpc>
              </a:pPr>
              <a:r>
                <a:rPr lang="en-US" sz="4100" b="1">
                  <a:solidFill>
                    <a:srgbClr val="FF0000"/>
                  </a:solidFill>
                  <a:latin typeface="Garet Bold"/>
                  <a:ea typeface="Garet Bold"/>
                  <a:cs typeface="Garet Bold"/>
                  <a:sym typeface="Garet Bold"/>
                </a:rPr>
                <a:t>DANIEL 3:17 </a:t>
              </a:r>
              <a:r>
                <a:rPr lang="en-US" sz="4100" b="1">
                  <a:solidFill>
                    <a:srgbClr val="FFFFFF"/>
                  </a:solidFill>
                  <a:latin typeface="Garet Bold"/>
                  <a:ea typeface="Garet Bold"/>
                  <a:cs typeface="Garet Bold"/>
                  <a:sym typeface="Garet Bold"/>
                </a:rPr>
                <a:t>“HE AQUÍ NUESTRO DIOS A QUIEN SERVIMOS PUEDE LIBRARNOS DEL HORNO DE FUEGO ARDIENDO; Y DE TU MANO, OH REY, NOS LIBRARÁ.” </a:t>
              </a:r>
            </a:p>
          </p:txBody>
        </p:sp>
      </p:grpSp>
      <p:grpSp>
        <p:nvGrpSpPr>
          <p:cNvPr id="16" name="Group 16"/>
          <p:cNvGrpSpPr/>
          <p:nvPr/>
        </p:nvGrpSpPr>
        <p:grpSpPr>
          <a:xfrm>
            <a:off x="-54517" y="9553575"/>
            <a:ext cx="19936837" cy="733425"/>
            <a:chOff x="0" y="0"/>
            <a:chExt cx="5250854" cy="193165"/>
          </a:xfrm>
        </p:grpSpPr>
        <p:sp>
          <p:nvSpPr>
            <p:cNvPr id="17" name="Freeform 1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8" name="TextBox 1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9" name="TextBox 1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0" name="Freeform 20"/>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dirty="0"/>
          </a:p>
        </p:txBody>
      </p:sp>
      <p:sp>
        <p:nvSpPr>
          <p:cNvPr id="3" name="Freeform 3"/>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1117600"/>
            <a:ext cx="16480314" cy="7985125"/>
          </a:xfrm>
          <a:prstGeom prst="rect">
            <a:avLst/>
          </a:prstGeom>
        </p:spPr>
        <p:txBody>
          <a:bodyPr lIns="0" tIns="0" rIns="0" bIns="0" rtlCol="0" anchor="t">
            <a:spAutoFit/>
          </a:bodyPr>
          <a:lstStyle/>
          <a:p>
            <a:pPr algn="just">
              <a:lnSpc>
                <a:spcPts val="4549"/>
              </a:lnSpc>
            </a:pPr>
            <a:r>
              <a:rPr lang="en-US" sz="3249" b="1" dirty="0">
                <a:solidFill>
                  <a:srgbClr val="FFFFFF"/>
                </a:solidFill>
                <a:latin typeface="Garet Bold"/>
                <a:ea typeface="Garet Bold"/>
                <a:cs typeface="Garet Bold"/>
                <a:sym typeface="Garet Bold"/>
              </a:rPr>
              <a:t>El </a:t>
            </a:r>
            <a:r>
              <a:rPr lang="en-US" sz="3249" b="1" dirty="0" err="1">
                <a:solidFill>
                  <a:srgbClr val="FFFFFF"/>
                </a:solidFill>
                <a:latin typeface="Garet Bold"/>
                <a:ea typeface="Garet Bold"/>
                <a:cs typeface="Garet Bold"/>
                <a:sym typeface="Garet Bold"/>
              </a:rPr>
              <a:t>estandarte</a:t>
            </a:r>
            <a:r>
              <a:rPr lang="en-US" sz="3249" b="1" dirty="0">
                <a:solidFill>
                  <a:srgbClr val="FFFFFF"/>
                </a:solidFill>
                <a:latin typeface="Garet Bold"/>
                <a:ea typeface="Garet Bold"/>
                <a:cs typeface="Garet Bold"/>
                <a:sym typeface="Garet Bold"/>
              </a:rPr>
              <a:t> de la </a:t>
            </a:r>
            <a:r>
              <a:rPr lang="en-US" sz="3249" b="1" dirty="0" err="1">
                <a:solidFill>
                  <a:srgbClr val="FFFFFF"/>
                </a:solidFill>
                <a:latin typeface="Garet Bold"/>
                <a:ea typeface="Garet Bold"/>
                <a:cs typeface="Garet Bold"/>
                <a:sym typeface="Garet Bold"/>
              </a:rPr>
              <a:t>verdad</a:t>
            </a:r>
            <a:r>
              <a:rPr lang="en-US" sz="3249" b="1" dirty="0">
                <a:solidFill>
                  <a:srgbClr val="FFFFFF"/>
                </a:solidFill>
                <a:latin typeface="Garet Bold"/>
                <a:ea typeface="Garet Bold"/>
                <a:cs typeface="Garet Bold"/>
                <a:sym typeface="Garet Bold"/>
              </a:rPr>
              <a:t> y de la </a:t>
            </a:r>
            <a:r>
              <a:rPr lang="en-US" sz="3249" b="1" dirty="0" err="1">
                <a:solidFill>
                  <a:srgbClr val="FFFFFF"/>
                </a:solidFill>
                <a:latin typeface="Garet Bold"/>
                <a:ea typeface="Garet Bold"/>
                <a:cs typeface="Garet Bold"/>
                <a:sym typeface="Garet Bold"/>
              </a:rPr>
              <a:t>libertad</a:t>
            </a:r>
            <a:r>
              <a:rPr lang="en-US" sz="3249" b="1" dirty="0">
                <a:solidFill>
                  <a:srgbClr val="FFFFFF"/>
                </a:solidFill>
                <a:latin typeface="Garet Bold"/>
                <a:ea typeface="Garet Bold"/>
                <a:cs typeface="Garet Bold"/>
                <a:sym typeface="Garet Bold"/>
              </a:rPr>
              <a:t> religiosa </a:t>
            </a:r>
            <a:r>
              <a:rPr lang="en-US" sz="3249" b="1" dirty="0" err="1">
                <a:solidFill>
                  <a:srgbClr val="FFFFFF"/>
                </a:solidFill>
                <a:latin typeface="Garet Bold"/>
                <a:ea typeface="Garet Bold"/>
                <a:cs typeface="Garet Bold"/>
                <a:sym typeface="Garet Bold"/>
              </a:rPr>
              <a:t>sostenido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en</a:t>
            </a:r>
            <a:r>
              <a:rPr lang="en-US" sz="3249" b="1" dirty="0">
                <a:solidFill>
                  <a:srgbClr val="FFFFFF"/>
                </a:solidFill>
                <a:latin typeface="Garet Bold"/>
                <a:ea typeface="Garet Bold"/>
                <a:cs typeface="Garet Bold"/>
                <a:sym typeface="Garet Bold"/>
              </a:rPr>
              <a:t> alto </a:t>
            </a:r>
            <a:r>
              <a:rPr lang="en-US" sz="3249" b="1" dirty="0" err="1">
                <a:solidFill>
                  <a:srgbClr val="FFFFFF"/>
                </a:solidFill>
                <a:latin typeface="Garet Bold"/>
                <a:ea typeface="Garet Bold"/>
                <a:cs typeface="Garet Bold"/>
                <a:sym typeface="Garet Bold"/>
              </a:rPr>
              <a:t>por</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fundadores</a:t>
            </a:r>
            <a:r>
              <a:rPr lang="en-US" sz="3249" b="1" dirty="0">
                <a:solidFill>
                  <a:srgbClr val="FFFFFF"/>
                </a:solidFill>
                <a:latin typeface="Garet Bold"/>
                <a:ea typeface="Garet Bold"/>
                <a:cs typeface="Garet Bold"/>
                <a:sym typeface="Garet Bold"/>
              </a:rPr>
              <a:t> de la </a:t>
            </a:r>
            <a:r>
              <a:rPr lang="en-US" sz="3249" b="1" dirty="0" err="1">
                <a:solidFill>
                  <a:srgbClr val="FFFFFF"/>
                </a:solidFill>
                <a:latin typeface="Garet Bold"/>
                <a:ea typeface="Garet Bold"/>
                <a:cs typeface="Garet Bold"/>
                <a:sym typeface="Garet Bold"/>
              </a:rPr>
              <a:t>iglesia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evangélica</a:t>
            </a:r>
            <a:r>
              <a:rPr lang="en-US" sz="3249" b="1" dirty="0">
                <a:solidFill>
                  <a:srgbClr val="FFFFFF"/>
                </a:solidFill>
                <a:latin typeface="Garet Bold"/>
                <a:ea typeface="Garet Bold"/>
                <a:cs typeface="Garet Bold"/>
                <a:sym typeface="Garet Bold"/>
              </a:rPr>
              <a:t> y </a:t>
            </a:r>
            <a:r>
              <a:rPr lang="en-US" sz="3249" b="1" dirty="0" err="1">
                <a:solidFill>
                  <a:srgbClr val="FFFFFF"/>
                </a:solidFill>
                <a:latin typeface="Garet Bold"/>
                <a:ea typeface="Garet Bold"/>
                <a:cs typeface="Garet Bold"/>
                <a:sym typeface="Garet Bold"/>
              </a:rPr>
              <a:t>por</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testigos</a:t>
            </a:r>
            <a:r>
              <a:rPr lang="en-US" sz="3249" b="1" dirty="0">
                <a:solidFill>
                  <a:srgbClr val="FFFFFF"/>
                </a:solidFill>
                <a:latin typeface="Garet Bold"/>
                <a:ea typeface="Garet Bold"/>
                <a:cs typeface="Garet Bold"/>
                <a:sym typeface="Garet Bold"/>
              </a:rPr>
              <a:t> de Dios </a:t>
            </a:r>
            <a:r>
              <a:rPr lang="en-US" sz="3249" b="1" dirty="0" err="1">
                <a:solidFill>
                  <a:srgbClr val="FFFFFF"/>
                </a:solidFill>
                <a:latin typeface="Garet Bold"/>
                <a:ea typeface="Garet Bold"/>
                <a:cs typeface="Garet Bold"/>
                <a:sym typeface="Garet Bold"/>
              </a:rPr>
              <a:t>durante</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los</a:t>
            </a:r>
            <a:r>
              <a:rPr lang="en-US" sz="3249" b="1" dirty="0">
                <a:solidFill>
                  <a:srgbClr val="FFFFFF"/>
                </a:solidFill>
                <a:latin typeface="Garet Bold"/>
                <a:ea typeface="Garet Bold"/>
                <a:cs typeface="Garet Bold"/>
                <a:sym typeface="Garet Bold"/>
              </a:rPr>
              <a:t> siglos que </a:t>
            </a:r>
            <a:r>
              <a:rPr lang="en-US" sz="3249" b="1" dirty="0" err="1">
                <a:solidFill>
                  <a:srgbClr val="FFFFFF"/>
                </a:solidFill>
                <a:latin typeface="Garet Bold"/>
                <a:ea typeface="Garet Bold"/>
                <a:cs typeface="Garet Bold"/>
                <a:sym typeface="Garet Bold"/>
              </a:rPr>
              <a:t>desde</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entonces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han</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pasado</a:t>
            </a:r>
            <a:r>
              <a:rPr lang="en-US" sz="3249" b="1" dirty="0">
                <a:solidFill>
                  <a:srgbClr val="FFFFFF"/>
                </a:solidFill>
                <a:latin typeface="Garet Bold"/>
                <a:ea typeface="Garet Bold"/>
                <a:cs typeface="Garet Bold"/>
                <a:sym typeface="Garet Bold"/>
              </a:rPr>
              <a:t>, ha </a:t>
            </a:r>
            <a:r>
              <a:rPr lang="en-US" sz="3249" b="1" dirty="0" err="1">
                <a:solidFill>
                  <a:srgbClr val="FFFFFF"/>
                </a:solidFill>
                <a:latin typeface="Garet Bold"/>
                <a:ea typeface="Garet Bold"/>
                <a:cs typeface="Garet Bold"/>
                <a:sym typeface="Garet Bold"/>
              </a:rPr>
              <a:t>sido</a:t>
            </a:r>
            <a:r>
              <a:rPr lang="en-US" sz="3249" b="1" dirty="0">
                <a:solidFill>
                  <a:srgbClr val="FFFFFF"/>
                </a:solidFill>
                <a:latin typeface="Garet Bold"/>
                <a:ea typeface="Garet Bold"/>
                <a:cs typeface="Garet Bold"/>
                <a:sym typeface="Garet Bold"/>
              </a:rPr>
              <a:t>, para </a:t>
            </a:r>
            <a:r>
              <a:rPr lang="en-US" sz="3249" b="1" dirty="0" err="1">
                <a:solidFill>
                  <a:srgbClr val="FFFFFF"/>
                </a:solidFill>
                <a:latin typeface="Garet Bold"/>
                <a:ea typeface="Garet Bold"/>
                <a:cs typeface="Garet Bold"/>
                <a:sym typeface="Garet Bold"/>
              </a:rPr>
              <a:t>este</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último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conflicto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confiado</a:t>
            </a:r>
            <a:r>
              <a:rPr lang="en-US" sz="3249" b="1" dirty="0">
                <a:solidFill>
                  <a:srgbClr val="FFFFFF"/>
                </a:solidFill>
                <a:latin typeface="Garet Bold"/>
                <a:ea typeface="Garet Bold"/>
                <a:cs typeface="Garet Bold"/>
                <a:sym typeface="Garet Bold"/>
              </a:rPr>
              <a:t> a </a:t>
            </a:r>
            <a:r>
              <a:rPr lang="en-US" sz="3249" b="1" dirty="0" err="1">
                <a:solidFill>
                  <a:srgbClr val="FFFFFF"/>
                </a:solidFill>
                <a:latin typeface="Garet Bold"/>
                <a:ea typeface="Garet Bold"/>
                <a:cs typeface="Garet Bold"/>
                <a:sym typeface="Garet Bold"/>
              </a:rPr>
              <a:t>nuestras</a:t>
            </a:r>
            <a:r>
              <a:rPr lang="en-US" sz="3249" b="1" dirty="0">
                <a:solidFill>
                  <a:srgbClr val="FFFFFF"/>
                </a:solidFill>
                <a:latin typeface="Garet Bold"/>
                <a:ea typeface="Garet Bold"/>
                <a:cs typeface="Garet Bold"/>
                <a:sym typeface="Garet Bold"/>
              </a:rPr>
              <a:t> manos. La </a:t>
            </a:r>
            <a:r>
              <a:rPr lang="en-US" sz="3249" b="1" dirty="0" err="1">
                <a:solidFill>
                  <a:srgbClr val="FFFFFF"/>
                </a:solidFill>
                <a:latin typeface="Garet Bold"/>
                <a:ea typeface="Garet Bold"/>
                <a:cs typeface="Garet Bold"/>
                <a:sym typeface="Garet Bold"/>
              </a:rPr>
              <a:t>responsabilidad</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este</a:t>
            </a:r>
            <a:r>
              <a:rPr lang="en-US" sz="3249" b="1" dirty="0">
                <a:solidFill>
                  <a:srgbClr val="FFFFFF"/>
                </a:solidFill>
                <a:latin typeface="Garet Bold"/>
                <a:ea typeface="Garet Bold"/>
                <a:cs typeface="Garet Bold"/>
                <a:sym typeface="Garet Bold"/>
              </a:rPr>
              <a:t> gran don </a:t>
            </a:r>
            <a:r>
              <a:rPr lang="en-US" sz="3249" b="1" dirty="0" err="1">
                <a:solidFill>
                  <a:srgbClr val="FFFFFF"/>
                </a:solidFill>
                <a:latin typeface="Garet Bold"/>
                <a:ea typeface="Garet Bold"/>
                <a:cs typeface="Garet Bold"/>
                <a:sym typeface="Garet Bold"/>
              </a:rPr>
              <a:t>descansa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sobre</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aquellos</a:t>
            </a:r>
            <a:r>
              <a:rPr lang="en-US" sz="3249" b="1" dirty="0">
                <a:solidFill>
                  <a:srgbClr val="FFFFFF"/>
                </a:solidFill>
                <a:latin typeface="Garet Bold"/>
                <a:ea typeface="Garet Bold"/>
                <a:cs typeface="Garet Bold"/>
                <a:sym typeface="Garet Bold"/>
              </a:rPr>
              <a:t> a </a:t>
            </a:r>
            <a:r>
              <a:rPr lang="en-US" sz="3249" b="1" dirty="0" err="1">
                <a:solidFill>
                  <a:srgbClr val="FFFFFF"/>
                </a:solidFill>
                <a:latin typeface="Garet Bold"/>
                <a:ea typeface="Garet Bold"/>
                <a:cs typeface="Garet Bold"/>
                <a:sym typeface="Garet Bold"/>
              </a:rPr>
              <a:t>quienes</a:t>
            </a:r>
            <a:r>
              <a:rPr lang="en-US" sz="3249" b="1" dirty="0">
                <a:solidFill>
                  <a:srgbClr val="FFFFFF"/>
                </a:solidFill>
                <a:latin typeface="Garet Bold"/>
                <a:ea typeface="Garet Bold"/>
                <a:cs typeface="Garet Bold"/>
                <a:sym typeface="Garet Bold"/>
              </a:rPr>
              <a:t> Dios ha </a:t>
            </a:r>
            <a:r>
              <a:rPr lang="en-US" sz="3249" b="1" dirty="0" err="1">
                <a:solidFill>
                  <a:srgbClr val="FFFFFF"/>
                </a:solidFill>
                <a:latin typeface="Garet Bold"/>
                <a:ea typeface="Garet Bold"/>
                <a:cs typeface="Garet Bold"/>
                <a:sym typeface="Garet Bold"/>
              </a:rPr>
              <a:t>bendecido</a:t>
            </a:r>
            <a:r>
              <a:rPr lang="en-US" sz="3249" b="1" dirty="0">
                <a:solidFill>
                  <a:srgbClr val="FFFFFF"/>
                </a:solidFill>
                <a:latin typeface="Garet Bold"/>
                <a:ea typeface="Garet Bold"/>
                <a:cs typeface="Garet Bold"/>
                <a:sym typeface="Garet Bold"/>
              </a:rPr>
              <a:t> con un </a:t>
            </a:r>
            <a:r>
              <a:rPr lang="en-US" sz="3249" b="1" dirty="0" err="1">
                <a:solidFill>
                  <a:srgbClr val="FFFFFF"/>
                </a:solidFill>
                <a:latin typeface="Garet Bold"/>
                <a:ea typeface="Garet Bold"/>
                <a:cs typeface="Garet Bold"/>
                <a:sym typeface="Garet Bold"/>
              </a:rPr>
              <a:t>conocimiento</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su</a:t>
            </a:r>
            <a:r>
              <a:rPr lang="en-US" sz="3249" b="1" dirty="0">
                <a:solidFill>
                  <a:srgbClr val="FFFFFF"/>
                </a:solidFill>
                <a:latin typeface="Garet Bold"/>
                <a:ea typeface="Garet Bold"/>
                <a:cs typeface="Garet Bold"/>
                <a:sym typeface="Garet Bold"/>
              </a:rPr>
              <a:t> Palabra. </a:t>
            </a:r>
            <a:r>
              <a:rPr lang="en-US" sz="3249" b="1" dirty="0" err="1">
                <a:solidFill>
                  <a:srgbClr val="FFFFFF"/>
                </a:solidFill>
                <a:latin typeface="Garet Bold"/>
                <a:ea typeface="Garet Bold"/>
                <a:cs typeface="Garet Bold"/>
                <a:sym typeface="Garet Bold"/>
              </a:rPr>
              <a:t>Hemos</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recibir</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esta</a:t>
            </a:r>
            <a:r>
              <a:rPr lang="en-US" sz="3249" b="1" dirty="0">
                <a:solidFill>
                  <a:srgbClr val="FFFFFF"/>
                </a:solidFill>
                <a:latin typeface="Garet Bold"/>
                <a:ea typeface="Garet Bold"/>
                <a:cs typeface="Garet Bold"/>
                <a:sym typeface="Garet Bold"/>
              </a:rPr>
              <a:t> Palabra </a:t>
            </a:r>
            <a:r>
              <a:rPr lang="en-US" sz="3249" b="1" dirty="0" err="1">
                <a:solidFill>
                  <a:srgbClr val="FFFFFF"/>
                </a:solidFill>
                <a:latin typeface="Garet Bold"/>
                <a:ea typeface="Garet Bold"/>
                <a:cs typeface="Garet Bold"/>
                <a:sym typeface="Garet Bold"/>
              </a:rPr>
              <a:t>como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autoridad</a:t>
            </a:r>
            <a:r>
              <a:rPr lang="en-US" sz="3249" b="1" dirty="0">
                <a:solidFill>
                  <a:srgbClr val="FFFFFF"/>
                </a:solidFill>
                <a:latin typeface="Garet Bold"/>
                <a:ea typeface="Garet Bold"/>
                <a:cs typeface="Garet Bold"/>
                <a:sym typeface="Garet Bold"/>
              </a:rPr>
              <a:t> suprema. </a:t>
            </a:r>
            <a:r>
              <a:rPr lang="en-US" sz="3249" b="1" dirty="0" err="1">
                <a:solidFill>
                  <a:srgbClr val="FFFFFF"/>
                </a:solidFill>
                <a:latin typeface="Garet Bold"/>
                <a:ea typeface="Garet Bold"/>
                <a:cs typeface="Garet Bold"/>
                <a:sym typeface="Garet Bold"/>
              </a:rPr>
              <a:t>Hemos</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reconocer</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gobiernos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humanos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como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instituciones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ordenadas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por</a:t>
            </a:r>
            <a:r>
              <a:rPr lang="en-US" sz="3249" b="1" dirty="0">
                <a:solidFill>
                  <a:srgbClr val="FFFFFF"/>
                </a:solidFill>
                <a:latin typeface="Garet Bold"/>
                <a:ea typeface="Garet Bold"/>
                <a:cs typeface="Garet Bold"/>
                <a:sym typeface="Garet Bold"/>
              </a:rPr>
              <a:t> Dios </a:t>
            </a:r>
            <a:r>
              <a:rPr lang="en-US" sz="3249" b="1" dirty="0" err="1">
                <a:solidFill>
                  <a:srgbClr val="FFFFFF"/>
                </a:solidFill>
                <a:latin typeface="Garet Bold"/>
                <a:ea typeface="Garet Bold"/>
                <a:cs typeface="Garet Bold"/>
                <a:sym typeface="Garet Bold"/>
              </a:rPr>
              <a:t>mismo</a:t>
            </a:r>
            <a:r>
              <a:rPr lang="en-US" sz="3249" b="1" dirty="0">
                <a:solidFill>
                  <a:srgbClr val="FFFFFF"/>
                </a:solidFill>
                <a:latin typeface="Garet Bold"/>
                <a:ea typeface="Garet Bold"/>
                <a:cs typeface="Garet Bold"/>
                <a:sym typeface="Garet Bold"/>
              </a:rPr>
              <a:t>, y </a:t>
            </a:r>
            <a:r>
              <a:rPr lang="en-US" sz="3249" b="1" dirty="0" err="1">
                <a:solidFill>
                  <a:srgbClr val="FFFFFF"/>
                </a:solidFill>
                <a:latin typeface="Garet Bold"/>
                <a:ea typeface="Garet Bold"/>
                <a:cs typeface="Garet Bold"/>
                <a:sym typeface="Garet Bold"/>
              </a:rPr>
              <a:t>enseñar</a:t>
            </a:r>
            <a:r>
              <a:rPr lang="en-US" sz="3249" b="1" dirty="0">
                <a:solidFill>
                  <a:srgbClr val="FFFFFF"/>
                </a:solidFill>
                <a:latin typeface="Garet Bold"/>
                <a:ea typeface="Garet Bold"/>
                <a:cs typeface="Garet Bold"/>
                <a:sym typeface="Garet Bold"/>
              </a:rPr>
              <a:t> la </a:t>
            </a:r>
            <a:r>
              <a:rPr lang="en-US" sz="3249" b="1" dirty="0" err="1">
                <a:solidFill>
                  <a:srgbClr val="FFFFFF"/>
                </a:solidFill>
                <a:latin typeface="Garet Bold"/>
                <a:ea typeface="Garet Bold"/>
                <a:cs typeface="Garet Bold"/>
                <a:sym typeface="Garet Bold"/>
              </a:rPr>
              <a:t>obediencia</a:t>
            </a:r>
            <a:r>
              <a:rPr lang="en-US" sz="3249" b="1" dirty="0">
                <a:solidFill>
                  <a:srgbClr val="FFFFFF"/>
                </a:solidFill>
                <a:latin typeface="Garet Bold"/>
                <a:ea typeface="Garet Bold"/>
                <a:cs typeface="Garet Bold"/>
                <a:sym typeface="Garet Bold"/>
              </a:rPr>
              <a:t> a </a:t>
            </a:r>
            <a:r>
              <a:rPr lang="en-US" sz="3249" b="1" dirty="0" err="1">
                <a:solidFill>
                  <a:srgbClr val="FFFFFF"/>
                </a:solidFill>
                <a:latin typeface="Garet Bold"/>
                <a:ea typeface="Garet Bold"/>
                <a:cs typeface="Garet Bold"/>
                <a:sym typeface="Garet Bold"/>
              </a:rPr>
              <a:t>ellos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como</a:t>
            </a:r>
            <a:r>
              <a:rPr lang="en-US" sz="3249" b="1" dirty="0">
                <a:solidFill>
                  <a:srgbClr val="FFFFFF"/>
                </a:solidFill>
                <a:latin typeface="Garet Bold"/>
                <a:ea typeface="Garet Bold"/>
                <a:cs typeface="Garet Bold"/>
                <a:sym typeface="Garet Bold"/>
              </a:rPr>
              <a:t> un </a:t>
            </a:r>
            <a:r>
              <a:rPr lang="en-US" sz="3249" b="1" dirty="0" err="1">
                <a:solidFill>
                  <a:srgbClr val="FFFFFF"/>
                </a:solidFill>
                <a:latin typeface="Garet Bold"/>
                <a:ea typeface="Garet Bold"/>
                <a:cs typeface="Garet Bold"/>
                <a:sym typeface="Garet Bold"/>
              </a:rPr>
              <a:t>deber</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sagrado</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dentro</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su</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legítima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esfera</a:t>
            </a:r>
            <a:r>
              <a:rPr lang="en-US" sz="3249" b="1" dirty="0">
                <a:solidFill>
                  <a:srgbClr val="FFFFFF"/>
                </a:solidFill>
                <a:latin typeface="Garet Bold"/>
                <a:ea typeface="Garet Bold"/>
                <a:cs typeface="Garet Bold"/>
                <a:sym typeface="Garet Bold"/>
              </a:rPr>
              <a:t>. Pero </a:t>
            </a:r>
            <a:r>
              <a:rPr lang="en-US" sz="3249" b="1" dirty="0" err="1">
                <a:solidFill>
                  <a:srgbClr val="FFFFFF"/>
                </a:solidFill>
                <a:latin typeface="Garet Bold"/>
                <a:ea typeface="Garet Bold"/>
                <a:cs typeface="Garet Bold"/>
                <a:sym typeface="Garet Bold"/>
              </a:rPr>
              <a:t>cuando</a:t>
            </a:r>
            <a:r>
              <a:rPr lang="en-US" sz="3249" b="1" dirty="0">
                <a:solidFill>
                  <a:srgbClr val="FFFFFF"/>
                </a:solidFill>
                <a:latin typeface="Garet Bold"/>
                <a:ea typeface="Garet Bold"/>
                <a:cs typeface="Garet Bold"/>
                <a:sym typeface="Garet Bold"/>
              </a:rPr>
              <a:t> sus </a:t>
            </a:r>
            <a:r>
              <a:rPr lang="en-US" sz="3249" b="1" dirty="0" err="1">
                <a:solidFill>
                  <a:srgbClr val="FFFFFF"/>
                </a:solidFill>
                <a:latin typeface="Garet Bold"/>
                <a:ea typeface="Garet Bold"/>
                <a:cs typeface="Garet Bold"/>
                <a:sym typeface="Garet Bold"/>
              </a:rPr>
              <a:t>demandas</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estén</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en</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pugna</a:t>
            </a:r>
            <a:r>
              <a:rPr lang="en-US" sz="3249" b="1" dirty="0">
                <a:solidFill>
                  <a:srgbClr val="FFFFFF"/>
                </a:solidFill>
                <a:latin typeface="Garet Bold"/>
                <a:ea typeface="Garet Bold"/>
                <a:cs typeface="Garet Bold"/>
                <a:sym typeface="Garet Bold"/>
              </a:rPr>
              <a:t> con las de Dios, </a:t>
            </a:r>
            <a:r>
              <a:rPr lang="en-US" sz="3249" b="1" dirty="0" err="1">
                <a:solidFill>
                  <a:srgbClr val="FFFFFF"/>
                </a:solidFill>
                <a:latin typeface="Garet Bold"/>
                <a:ea typeface="Garet Bold"/>
                <a:cs typeface="Garet Bold"/>
                <a:sym typeface="Garet Bold"/>
              </a:rPr>
              <a:t>hemos</a:t>
            </a:r>
            <a:r>
              <a:rPr lang="en-US" sz="3249" b="1" dirty="0">
                <a:solidFill>
                  <a:srgbClr val="FFFFFF"/>
                </a:solidFill>
                <a:latin typeface="Garet Bold"/>
                <a:ea typeface="Garet Bold"/>
                <a:cs typeface="Garet Bold"/>
                <a:sym typeface="Garet Bold"/>
              </a:rPr>
              <a:t> de </a:t>
            </a:r>
            <a:r>
              <a:rPr lang="en-US" sz="3249" b="1" dirty="0" err="1">
                <a:solidFill>
                  <a:srgbClr val="FFFFFF"/>
                </a:solidFill>
                <a:latin typeface="Garet Bold"/>
                <a:ea typeface="Garet Bold"/>
                <a:cs typeface="Garet Bold"/>
                <a:sym typeface="Garet Bold"/>
              </a:rPr>
              <a:t>obedecer</a:t>
            </a:r>
            <a:r>
              <a:rPr lang="en-US" sz="3249" b="1" dirty="0">
                <a:solidFill>
                  <a:srgbClr val="FFFFFF"/>
                </a:solidFill>
                <a:latin typeface="Garet Bold"/>
                <a:ea typeface="Garet Bold"/>
                <a:cs typeface="Garet Bold"/>
                <a:sym typeface="Garet Bold"/>
              </a:rPr>
              <a:t> a Dios antes que a </a:t>
            </a:r>
            <a:r>
              <a:rPr lang="en-US" sz="3249" b="1" dirty="0" err="1">
                <a:solidFill>
                  <a:srgbClr val="FFFFFF"/>
                </a:solidFill>
                <a:latin typeface="Garet Bold"/>
                <a:ea typeface="Garet Bold"/>
                <a:cs typeface="Garet Bold"/>
                <a:sym typeface="Garet Bold"/>
              </a:rPr>
              <a:t>los</a:t>
            </a:r>
            <a:r>
              <a:rPr lang="en-US" sz="3249" b="1" dirty="0">
                <a:solidFill>
                  <a:srgbClr val="FFFFFF"/>
                </a:solidFill>
                <a:latin typeface="Garet Bold"/>
                <a:ea typeface="Garet Bold"/>
                <a:cs typeface="Garet Bold"/>
                <a:sym typeface="Garet Bold"/>
              </a:rPr>
              <a:t> hombres. La Palabra de Dios </a:t>
            </a:r>
            <a:r>
              <a:rPr lang="en-US" sz="3249" b="1" dirty="0" err="1">
                <a:solidFill>
                  <a:srgbClr val="FFFFFF"/>
                </a:solidFill>
                <a:latin typeface="Garet Bold"/>
                <a:ea typeface="Garet Bold"/>
                <a:cs typeface="Garet Bold"/>
                <a:sym typeface="Garet Bold"/>
              </a:rPr>
              <a:t>debe</a:t>
            </a:r>
            <a:r>
              <a:rPr lang="en-US" sz="3249" b="1" dirty="0">
                <a:solidFill>
                  <a:srgbClr val="FFFFFF"/>
                </a:solidFill>
                <a:latin typeface="Garet Bold"/>
                <a:ea typeface="Garet Bold"/>
                <a:cs typeface="Garet Bold"/>
                <a:sym typeface="Garet Bold"/>
              </a:rPr>
              <a:t> ser </a:t>
            </a:r>
            <a:r>
              <a:rPr lang="en-US" sz="3249" b="1" dirty="0" err="1">
                <a:solidFill>
                  <a:srgbClr val="FFFFFF"/>
                </a:solidFill>
                <a:latin typeface="Garet Bold"/>
                <a:ea typeface="Garet Bold"/>
                <a:cs typeface="Garet Bold"/>
                <a:sym typeface="Garet Bold"/>
              </a:rPr>
              <a:t>reconocida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sobre</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toda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otra</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legislación</a:t>
            </a:r>
            <a:r>
              <a:rPr lang="en-US" sz="3249" b="1" dirty="0">
                <a:solidFill>
                  <a:srgbClr val="FFFFFF"/>
                </a:solidFill>
                <a:latin typeface="Garet Bold"/>
                <a:ea typeface="Garet Bold"/>
                <a:cs typeface="Garet Bold"/>
                <a:sym typeface="Garet Bold"/>
              </a:rPr>
              <a:t> </a:t>
            </a:r>
            <a:r>
              <a:rPr lang="en-US" sz="3249" b="1" dirty="0" err="1">
                <a:solidFill>
                  <a:srgbClr val="FFFFFF"/>
                </a:solidFill>
                <a:latin typeface="Garet Bold"/>
                <a:ea typeface="Garet Bold"/>
                <a:cs typeface="Garet Bold"/>
                <a:sym typeface="Garet Bold"/>
              </a:rPr>
              <a:t>humana</a:t>
            </a:r>
            <a:r>
              <a:rPr lang="en-US" sz="3249" b="1" dirty="0">
                <a:solidFill>
                  <a:srgbClr val="FFFFFF"/>
                </a:solidFill>
                <a:latin typeface="Garet Bold"/>
                <a:ea typeface="Garet Bold"/>
                <a:cs typeface="Garet Bold"/>
                <a:sym typeface="Garet Bold"/>
              </a:rPr>
              <a:t>. </a:t>
            </a:r>
            <a:r>
              <a:rPr lang="en-US" sz="3249" b="1" dirty="0">
                <a:solidFill>
                  <a:srgbClr val="EC2426"/>
                </a:solidFill>
                <a:latin typeface="Garet Bold"/>
                <a:ea typeface="Garet Bold"/>
                <a:cs typeface="Garet Bold"/>
                <a:sym typeface="Garet Bold"/>
              </a:rPr>
              <a:t>Un “</a:t>
            </a:r>
            <a:r>
              <a:rPr lang="en-US" sz="3249" b="1" dirty="0" err="1">
                <a:solidFill>
                  <a:srgbClr val="EC2426"/>
                </a:solidFill>
                <a:latin typeface="Garet Bold"/>
                <a:ea typeface="Garet Bold"/>
                <a:cs typeface="Garet Bold"/>
                <a:sym typeface="Garet Bold"/>
              </a:rPr>
              <a:t>Así</a:t>
            </a:r>
            <a:r>
              <a:rPr lang="en-US" sz="3249" b="1" dirty="0">
                <a:solidFill>
                  <a:srgbClr val="EC2426"/>
                </a:solidFill>
                <a:latin typeface="Garet Bold"/>
                <a:ea typeface="Garet Bold"/>
                <a:cs typeface="Garet Bold"/>
                <a:sym typeface="Garet Bold"/>
              </a:rPr>
              <a:t> dice </a:t>
            </a:r>
            <a:r>
              <a:rPr lang="en-US" sz="3249" b="1" dirty="0" err="1">
                <a:solidFill>
                  <a:srgbClr val="EC2426"/>
                </a:solidFill>
                <a:latin typeface="Garet Bold"/>
                <a:ea typeface="Garet Bold"/>
                <a:cs typeface="Garet Bold"/>
                <a:sym typeface="Garet Bold"/>
              </a:rPr>
              <a:t>Jehová</a:t>
            </a:r>
            <a:r>
              <a:rPr lang="en-US" sz="3249" b="1" dirty="0">
                <a:solidFill>
                  <a:srgbClr val="EC2426"/>
                </a:solidFill>
                <a:latin typeface="Garet Bold"/>
                <a:ea typeface="Garet Bold"/>
                <a:cs typeface="Garet Bold"/>
                <a:sym typeface="Garet Bold"/>
              </a:rPr>
              <a:t>” no ha de ser </a:t>
            </a:r>
            <a:r>
              <a:rPr lang="en-US" sz="3249" b="1" dirty="0" err="1">
                <a:solidFill>
                  <a:srgbClr val="EC2426"/>
                </a:solidFill>
                <a:latin typeface="Garet Bold"/>
                <a:ea typeface="Garet Bold"/>
                <a:cs typeface="Garet Bold"/>
                <a:sym typeface="Garet Bold"/>
              </a:rPr>
              <a:t>puesto</a:t>
            </a:r>
            <a:r>
              <a:rPr lang="en-US" sz="3249" b="1" dirty="0">
                <a:solidFill>
                  <a:srgbClr val="EC2426"/>
                </a:solidFill>
                <a:latin typeface="Garet Bold"/>
                <a:ea typeface="Garet Bold"/>
                <a:cs typeface="Garet Bold"/>
                <a:sym typeface="Garet Bold"/>
              </a:rPr>
              <a:t> a un </a:t>
            </a:r>
            <a:r>
              <a:rPr lang="en-US" sz="3249" b="1" dirty="0" err="1">
                <a:solidFill>
                  <a:srgbClr val="EC2426"/>
                </a:solidFill>
                <a:latin typeface="Garet Bold"/>
                <a:ea typeface="Garet Bold"/>
                <a:cs typeface="Garet Bold"/>
                <a:sym typeface="Garet Bold"/>
              </a:rPr>
              <a:t>lado</a:t>
            </a:r>
            <a:r>
              <a:rPr lang="en-US" sz="3249" b="1" dirty="0">
                <a:solidFill>
                  <a:srgbClr val="EC2426"/>
                </a:solidFill>
                <a:latin typeface="Garet Bold"/>
                <a:ea typeface="Garet Bold"/>
                <a:cs typeface="Garet Bold"/>
                <a:sym typeface="Garet Bold"/>
              </a:rPr>
              <a:t> </a:t>
            </a:r>
            <a:r>
              <a:rPr lang="en-US" sz="3249" b="1" dirty="0" err="1">
                <a:solidFill>
                  <a:srgbClr val="EC2426"/>
                </a:solidFill>
                <a:latin typeface="Garet Bold"/>
                <a:ea typeface="Garet Bold"/>
                <a:cs typeface="Garet Bold"/>
                <a:sym typeface="Garet Bold"/>
              </a:rPr>
              <a:t>por</a:t>
            </a:r>
            <a:r>
              <a:rPr lang="en-US" sz="3249" b="1" dirty="0">
                <a:solidFill>
                  <a:srgbClr val="EC2426"/>
                </a:solidFill>
                <a:latin typeface="Garet Bold"/>
                <a:ea typeface="Garet Bold"/>
                <a:cs typeface="Garet Bold"/>
                <a:sym typeface="Garet Bold"/>
              </a:rPr>
              <a:t> un “</a:t>
            </a:r>
            <a:r>
              <a:rPr lang="en-US" sz="3249" b="1" dirty="0" err="1">
                <a:solidFill>
                  <a:srgbClr val="EC2426"/>
                </a:solidFill>
                <a:latin typeface="Garet Bold"/>
                <a:ea typeface="Garet Bold"/>
                <a:cs typeface="Garet Bold"/>
                <a:sym typeface="Garet Bold"/>
              </a:rPr>
              <a:t>Así</a:t>
            </a:r>
            <a:r>
              <a:rPr lang="en-US" sz="3249" b="1" dirty="0">
                <a:solidFill>
                  <a:srgbClr val="EC2426"/>
                </a:solidFill>
                <a:latin typeface="Garet Bold"/>
                <a:ea typeface="Garet Bold"/>
                <a:cs typeface="Garet Bold"/>
                <a:sym typeface="Garet Bold"/>
              </a:rPr>
              <a:t> dice la </a:t>
            </a:r>
            <a:r>
              <a:rPr lang="en-US" sz="3249" b="1" dirty="0" err="1">
                <a:solidFill>
                  <a:srgbClr val="EC2426"/>
                </a:solidFill>
                <a:latin typeface="Garet Bold"/>
                <a:ea typeface="Garet Bold"/>
                <a:cs typeface="Garet Bold"/>
                <a:sym typeface="Garet Bold"/>
              </a:rPr>
              <a:t>iglesia</a:t>
            </a:r>
            <a:r>
              <a:rPr lang="en-US" sz="3249" b="1" dirty="0">
                <a:solidFill>
                  <a:srgbClr val="EC2426"/>
                </a:solidFill>
                <a:latin typeface="Garet Bold"/>
                <a:ea typeface="Garet Bold"/>
                <a:cs typeface="Garet Bold"/>
                <a:sym typeface="Garet Bold"/>
              </a:rPr>
              <a:t>” o un “</a:t>
            </a:r>
            <a:r>
              <a:rPr lang="en-US" sz="3249" b="1" dirty="0" err="1">
                <a:solidFill>
                  <a:srgbClr val="EC2426"/>
                </a:solidFill>
                <a:latin typeface="Garet Bold"/>
                <a:ea typeface="Garet Bold"/>
                <a:cs typeface="Garet Bold"/>
                <a:sym typeface="Garet Bold"/>
              </a:rPr>
              <a:t>Así</a:t>
            </a:r>
            <a:r>
              <a:rPr lang="en-US" sz="3249" b="1" dirty="0">
                <a:solidFill>
                  <a:srgbClr val="EC2426"/>
                </a:solidFill>
                <a:latin typeface="Garet Bold"/>
                <a:ea typeface="Garet Bold"/>
                <a:cs typeface="Garet Bold"/>
                <a:sym typeface="Garet Bold"/>
              </a:rPr>
              <a:t> dice </a:t>
            </a:r>
            <a:r>
              <a:rPr lang="en-US" sz="3249" b="1" dirty="0" err="1">
                <a:solidFill>
                  <a:srgbClr val="EC2426"/>
                </a:solidFill>
                <a:latin typeface="Garet Bold"/>
                <a:ea typeface="Garet Bold"/>
                <a:cs typeface="Garet Bold"/>
                <a:sym typeface="Garet Bold"/>
              </a:rPr>
              <a:t>el</a:t>
            </a:r>
            <a:r>
              <a:rPr lang="en-US" sz="3249" b="1" dirty="0">
                <a:solidFill>
                  <a:srgbClr val="EC2426"/>
                </a:solidFill>
                <a:latin typeface="Garet Bold"/>
                <a:ea typeface="Garet Bold"/>
                <a:cs typeface="Garet Bold"/>
                <a:sym typeface="Garet Bold"/>
              </a:rPr>
              <a:t> </a:t>
            </a:r>
            <a:r>
              <a:rPr lang="en-US" sz="3249" b="1" dirty="0" err="1">
                <a:solidFill>
                  <a:srgbClr val="EC2426"/>
                </a:solidFill>
                <a:latin typeface="Garet Bold"/>
                <a:ea typeface="Garet Bold"/>
                <a:cs typeface="Garet Bold"/>
                <a:sym typeface="Garet Bold"/>
              </a:rPr>
              <a:t>estado</a:t>
            </a:r>
            <a:r>
              <a:rPr lang="en-US" sz="3249" b="1" dirty="0">
                <a:solidFill>
                  <a:srgbClr val="EC2426"/>
                </a:solidFill>
                <a:latin typeface="Garet Bold"/>
                <a:ea typeface="Garet Bold"/>
                <a:cs typeface="Garet Bold"/>
                <a:sym typeface="Garet Bold"/>
              </a:rPr>
              <a:t>”.</a:t>
            </a:r>
            <a:r>
              <a:rPr lang="en-US" sz="3249" b="1" dirty="0">
                <a:solidFill>
                  <a:srgbClr val="FFFFFF"/>
                </a:solidFill>
                <a:latin typeface="Garet Bold"/>
                <a:ea typeface="Garet Bold"/>
                <a:cs typeface="Garet Bold"/>
                <a:sym typeface="Garet Bold"/>
              </a:rPr>
              <a:t> </a:t>
            </a:r>
            <a:r>
              <a:rPr lang="en-US" sz="3249" b="1" dirty="0">
                <a:solidFill>
                  <a:srgbClr val="FFDE00"/>
                </a:solidFill>
                <a:latin typeface="Garet Bold"/>
                <a:ea typeface="Garet Bold"/>
                <a:cs typeface="Garet Bold"/>
                <a:sym typeface="Garet Bold"/>
              </a:rPr>
              <a:t>La corona de Cristo ha de ser </a:t>
            </a:r>
            <a:r>
              <a:rPr lang="en-US" sz="3249" b="1" dirty="0" err="1">
                <a:solidFill>
                  <a:srgbClr val="FFDE00"/>
                </a:solidFill>
                <a:latin typeface="Garet Bold"/>
                <a:ea typeface="Garet Bold"/>
                <a:cs typeface="Garet Bold"/>
                <a:sym typeface="Garet Bold"/>
              </a:rPr>
              <a:t>elevada</a:t>
            </a:r>
            <a:r>
              <a:rPr lang="en-US" sz="3249" b="1" dirty="0">
                <a:solidFill>
                  <a:srgbClr val="FFDE00"/>
                </a:solidFill>
                <a:latin typeface="Garet Bold"/>
                <a:ea typeface="Garet Bold"/>
                <a:cs typeface="Garet Bold"/>
                <a:sym typeface="Garet Bold"/>
              </a:rPr>
              <a:t> </a:t>
            </a:r>
            <a:r>
              <a:rPr lang="en-US" sz="3249" b="1" dirty="0" err="1">
                <a:solidFill>
                  <a:srgbClr val="FFDE00"/>
                </a:solidFill>
                <a:latin typeface="Garet Bold"/>
                <a:ea typeface="Garet Bold"/>
                <a:cs typeface="Garet Bold"/>
                <a:sym typeface="Garet Bold"/>
              </a:rPr>
              <a:t>por</a:t>
            </a:r>
            <a:r>
              <a:rPr lang="en-US" sz="3249" b="1" dirty="0">
                <a:solidFill>
                  <a:srgbClr val="FFDE00"/>
                </a:solidFill>
                <a:latin typeface="Garet Bold"/>
                <a:ea typeface="Garet Bold"/>
                <a:cs typeface="Garet Bold"/>
                <a:sym typeface="Garet Bold"/>
              </a:rPr>
              <a:t> </a:t>
            </a:r>
            <a:r>
              <a:rPr lang="en-US" sz="3249" b="1" dirty="0" err="1">
                <a:solidFill>
                  <a:srgbClr val="FFDE00"/>
                </a:solidFill>
                <a:latin typeface="Garet Bold"/>
                <a:ea typeface="Garet Bold"/>
                <a:cs typeface="Garet Bold"/>
                <a:sym typeface="Garet Bold"/>
              </a:rPr>
              <a:t>sobre</a:t>
            </a:r>
            <a:r>
              <a:rPr lang="en-US" sz="3249" b="1" dirty="0">
                <a:solidFill>
                  <a:srgbClr val="FFDE00"/>
                </a:solidFill>
                <a:latin typeface="Garet Bold"/>
                <a:ea typeface="Garet Bold"/>
                <a:cs typeface="Garet Bold"/>
                <a:sym typeface="Garet Bold"/>
              </a:rPr>
              <a:t> las </a:t>
            </a:r>
            <a:r>
              <a:rPr lang="en-US" sz="3249" b="1" dirty="0" err="1">
                <a:solidFill>
                  <a:srgbClr val="FFDE00"/>
                </a:solidFill>
                <a:latin typeface="Garet Bold"/>
                <a:ea typeface="Garet Bold"/>
                <a:cs typeface="Garet Bold"/>
                <a:sym typeface="Garet Bold"/>
              </a:rPr>
              <a:t>diademas</a:t>
            </a:r>
            <a:r>
              <a:rPr lang="en-US" sz="3249" b="1" dirty="0">
                <a:solidFill>
                  <a:srgbClr val="FFDE00"/>
                </a:solidFill>
                <a:latin typeface="Garet Bold"/>
                <a:ea typeface="Garet Bold"/>
                <a:cs typeface="Garet Bold"/>
                <a:sym typeface="Garet Bold"/>
              </a:rPr>
              <a:t> de </a:t>
            </a:r>
            <a:r>
              <a:rPr lang="en-US" sz="3249" b="1" dirty="0" err="1">
                <a:solidFill>
                  <a:srgbClr val="FFDE00"/>
                </a:solidFill>
                <a:latin typeface="Garet Bold"/>
                <a:ea typeface="Garet Bold"/>
                <a:cs typeface="Garet Bold"/>
                <a:sym typeface="Garet Bold"/>
              </a:rPr>
              <a:t>los</a:t>
            </a:r>
            <a:r>
              <a:rPr lang="en-US" sz="3249" b="1" dirty="0">
                <a:solidFill>
                  <a:srgbClr val="FFDE00"/>
                </a:solidFill>
                <a:latin typeface="Garet Bold"/>
                <a:ea typeface="Garet Bold"/>
                <a:cs typeface="Garet Bold"/>
                <a:sym typeface="Garet Bold"/>
              </a:rPr>
              <a:t> </a:t>
            </a:r>
            <a:r>
              <a:rPr lang="en-US" sz="3249" b="1" dirty="0" err="1">
                <a:solidFill>
                  <a:srgbClr val="FFDE00"/>
                </a:solidFill>
                <a:latin typeface="Garet Bold"/>
                <a:ea typeface="Garet Bold"/>
                <a:cs typeface="Garet Bold"/>
                <a:sym typeface="Garet Bold"/>
              </a:rPr>
              <a:t>potentados</a:t>
            </a:r>
            <a:r>
              <a:rPr lang="en-US" sz="3249" b="1" dirty="0">
                <a:solidFill>
                  <a:srgbClr val="FFDE00"/>
                </a:solidFill>
                <a:latin typeface="Garet Bold"/>
                <a:ea typeface="Garet Bold"/>
                <a:cs typeface="Garet Bold"/>
                <a:sym typeface="Garet Bold"/>
              </a:rPr>
              <a:t> </a:t>
            </a:r>
            <a:r>
              <a:rPr lang="en-US" sz="3249" b="1" dirty="0" err="1">
                <a:solidFill>
                  <a:srgbClr val="FFDE00"/>
                </a:solidFill>
                <a:latin typeface="Garet Bold"/>
                <a:ea typeface="Garet Bold"/>
                <a:cs typeface="Garet Bold"/>
                <a:sym typeface="Garet Bold"/>
              </a:rPr>
              <a:t>terrenales</a:t>
            </a:r>
            <a:r>
              <a:rPr lang="en-US" sz="3249" b="1" dirty="0">
                <a:solidFill>
                  <a:srgbClr val="FFDE00"/>
                </a:solidFill>
                <a:latin typeface="Garet Bold"/>
                <a:ea typeface="Garet Bold"/>
                <a:cs typeface="Garet Bold"/>
                <a:sym typeface="Garet Bold"/>
              </a:rPr>
              <a:t>.</a:t>
            </a:r>
            <a:r>
              <a:rPr lang="en-US" sz="3249" b="1" dirty="0">
                <a:solidFill>
                  <a:srgbClr val="FFFFFF"/>
                </a:solidFill>
                <a:latin typeface="Garet Bold"/>
                <a:ea typeface="Garet Bold"/>
                <a:cs typeface="Garet Bold"/>
                <a:sym typeface="Garet Bold"/>
              </a:rPr>
              <a:t>— </a:t>
            </a:r>
            <a:r>
              <a:rPr lang="en-US" sz="3249" b="1" i="1" dirty="0">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Los </a:t>
            </a:r>
            <a:r>
              <a:rPr lang="en-US" sz="3249" b="1" i="1" dirty="0" err="1">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Hechos</a:t>
            </a:r>
            <a:r>
              <a:rPr lang="en-US" sz="3249" b="1" i="1" dirty="0">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 de </a:t>
            </a:r>
            <a:r>
              <a:rPr lang="en-US" sz="3249" b="1" i="1" dirty="0" err="1">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los</a:t>
            </a:r>
            <a:r>
              <a:rPr lang="en-US" sz="3249" b="1" i="1" dirty="0">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 </a:t>
            </a:r>
            <a:r>
              <a:rPr lang="en-US" sz="3249" b="1" i="1" dirty="0" err="1">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Apóstoles</a:t>
            </a:r>
            <a:r>
              <a:rPr lang="en-US" sz="3249" b="1" i="1" dirty="0">
                <a:solidFill>
                  <a:schemeClr val="bg1"/>
                </a:solidFill>
                <a:latin typeface="Garet Bold Italics"/>
                <a:ea typeface="Garet Bold Italics"/>
                <a:cs typeface="Garet Bold Italics"/>
                <a:sym typeface="Garet Bold Italics"/>
                <a:hlinkClick r:id="rId4" tooltip="https://m.egwwritings.org/es/book/198.273#273">
                  <a:extLst>
                    <a:ext uri="{A12FA001-AC4F-418D-AE19-62706E023703}">
                      <ahyp:hlinkClr xmlns:ahyp="http://schemas.microsoft.com/office/drawing/2018/hyperlinkcolor" val="tx"/>
                    </a:ext>
                  </a:extLst>
                </a:hlinkClick>
              </a:rPr>
              <a:t>, 56</a:t>
            </a:r>
            <a:r>
              <a:rPr lang="en-US" sz="3249" b="1" dirty="0">
                <a:solidFill>
                  <a:srgbClr val="FFFFFF"/>
                </a:solidFill>
                <a:latin typeface="Garet Bold"/>
                <a:ea typeface="Garet Bold"/>
                <a:cs typeface="Garet Bold"/>
                <a:sym typeface="Garet Bold"/>
              </a:rPr>
              <a:t>. </a:t>
            </a:r>
          </a:p>
        </p:txBody>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9" name="Freeform 9"/>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1028700"/>
            <a:ext cx="9258254" cy="8229600"/>
          </a:xfrm>
          <a:custGeom>
            <a:avLst/>
            <a:gdLst/>
            <a:ahLst/>
            <a:cxnLst/>
            <a:rect l="l" t="t" r="r" b="b"/>
            <a:pathLst>
              <a:path w="9258254" h="8229600">
                <a:moveTo>
                  <a:pt x="0" y="0"/>
                </a:moveTo>
                <a:lnTo>
                  <a:pt x="9258254" y="0"/>
                </a:lnTo>
                <a:lnTo>
                  <a:pt x="9258254" y="8229600"/>
                </a:lnTo>
                <a:lnTo>
                  <a:pt x="0" y="8229600"/>
                </a:lnTo>
                <a:lnTo>
                  <a:pt x="0" y="0"/>
                </a:lnTo>
                <a:close/>
              </a:path>
            </a:pathLst>
          </a:custGeom>
          <a:blipFill>
            <a:blip r:embed="rId4"/>
            <a:stretch>
              <a:fillRect t="-63826" b="-36172"/>
            </a:stretch>
          </a:blipFill>
        </p:spPr>
      </p:sp>
      <p:grpSp>
        <p:nvGrpSpPr>
          <p:cNvPr id="5" name="Group 5"/>
          <p:cNvGrpSpPr/>
          <p:nvPr/>
        </p:nvGrpSpPr>
        <p:grpSpPr>
          <a:xfrm>
            <a:off x="11094127" y="1028700"/>
            <a:ext cx="6093611" cy="912964"/>
            <a:chOff x="0" y="0"/>
            <a:chExt cx="1754551" cy="262872"/>
          </a:xfrm>
        </p:grpSpPr>
        <p:sp>
          <p:nvSpPr>
            <p:cNvPr id="6" name="Freeform 6"/>
            <p:cNvSpPr/>
            <p:nvPr/>
          </p:nvSpPr>
          <p:spPr>
            <a:xfrm>
              <a:off x="0" y="0"/>
              <a:ext cx="1754551" cy="262872"/>
            </a:xfrm>
            <a:custGeom>
              <a:avLst/>
              <a:gdLst/>
              <a:ahLst/>
              <a:cxnLst/>
              <a:rect l="l" t="t" r="r" b="b"/>
              <a:pathLst>
                <a:path w="1754551" h="262872">
                  <a:moveTo>
                    <a:pt x="0" y="0"/>
                  </a:moveTo>
                  <a:lnTo>
                    <a:pt x="1754551" y="0"/>
                  </a:lnTo>
                  <a:lnTo>
                    <a:pt x="1754551" y="262872"/>
                  </a:lnTo>
                  <a:lnTo>
                    <a:pt x="0" y="262872"/>
                  </a:lnTo>
                  <a:close/>
                </a:path>
              </a:pathLst>
            </a:custGeom>
            <a:solidFill>
              <a:srgbClr val="D3E8EE"/>
            </a:solidFill>
          </p:spPr>
        </p:sp>
        <p:sp>
          <p:nvSpPr>
            <p:cNvPr id="7" name="TextBox 7"/>
            <p:cNvSpPr txBox="1"/>
            <p:nvPr/>
          </p:nvSpPr>
          <p:spPr>
            <a:xfrm>
              <a:off x="0" y="-38100"/>
              <a:ext cx="1754551" cy="300972"/>
            </a:xfrm>
            <a:prstGeom prst="rect">
              <a:avLst/>
            </a:prstGeom>
          </p:spPr>
          <p:txBody>
            <a:bodyPr lIns="46467" tIns="46467" rIns="46467" bIns="46467" rtlCol="0" anchor="ctr"/>
            <a:lstStyle/>
            <a:p>
              <a:pPr algn="ctr">
                <a:lnSpc>
                  <a:spcPts val="2720"/>
                </a:lnSpc>
              </a:pPr>
              <a:endParaRPr/>
            </a:p>
          </p:txBody>
        </p:sp>
      </p:grpSp>
      <p:sp>
        <p:nvSpPr>
          <p:cNvPr id="8" name="AutoShape 8"/>
          <p:cNvSpPr/>
          <p:nvPr/>
        </p:nvSpPr>
        <p:spPr>
          <a:xfrm>
            <a:off x="11094127" y="4204908"/>
            <a:ext cx="5938503" cy="0"/>
          </a:xfrm>
          <a:prstGeom prst="line">
            <a:avLst/>
          </a:prstGeom>
          <a:ln w="76200" cap="flat">
            <a:solidFill>
              <a:srgbClr val="FF0000"/>
            </a:solidFill>
            <a:prstDash val="solid"/>
            <a:headEnd type="none" w="sm" len="sm"/>
            <a:tailEnd type="none" w="sm" len="sm"/>
          </a:ln>
        </p:spPr>
      </p:sp>
      <p:sp>
        <p:nvSpPr>
          <p:cNvPr id="9" name="TextBox 9"/>
          <p:cNvSpPr txBox="1"/>
          <p:nvPr/>
        </p:nvSpPr>
        <p:spPr>
          <a:xfrm>
            <a:off x="11094127" y="2268323"/>
            <a:ext cx="6093611" cy="1592421"/>
          </a:xfrm>
          <a:prstGeom prst="rect">
            <a:avLst/>
          </a:prstGeom>
        </p:spPr>
        <p:txBody>
          <a:bodyPr lIns="0" tIns="0" rIns="0" bIns="0" rtlCol="0" anchor="t">
            <a:spAutoFit/>
          </a:bodyPr>
          <a:lstStyle/>
          <a:p>
            <a:pPr algn="ctr">
              <a:lnSpc>
                <a:spcPts val="6983"/>
              </a:lnSpc>
            </a:pPr>
            <a:r>
              <a:rPr lang="en-US" sz="6020" b="1">
                <a:solidFill>
                  <a:srgbClr val="FFFFFF"/>
                </a:solidFill>
                <a:latin typeface="Garet Bold"/>
                <a:ea typeface="Garet Bold"/>
                <a:cs typeface="Garet Bold"/>
                <a:sym typeface="Garet Bold"/>
              </a:rPr>
              <a:t>de la hora de la</a:t>
            </a:r>
          </a:p>
          <a:p>
            <a:pPr algn="ctr">
              <a:lnSpc>
                <a:spcPts val="5569"/>
              </a:lnSpc>
            </a:pPr>
            <a:r>
              <a:rPr lang="en-US" sz="4801" b="1">
                <a:solidFill>
                  <a:srgbClr val="FFFFFF"/>
                </a:solidFill>
                <a:latin typeface="Garet Bold"/>
                <a:ea typeface="Garet Bold"/>
                <a:cs typeface="Garet Bold"/>
                <a:sym typeface="Garet Bold"/>
              </a:rPr>
              <a:t>PRUEBA QUE HA DE</a:t>
            </a:r>
          </a:p>
        </p:txBody>
      </p:sp>
      <p:sp>
        <p:nvSpPr>
          <p:cNvPr id="10" name="TextBox 10"/>
          <p:cNvSpPr txBox="1"/>
          <p:nvPr/>
        </p:nvSpPr>
        <p:spPr>
          <a:xfrm>
            <a:off x="11094127" y="1229731"/>
            <a:ext cx="6093611" cy="521955"/>
          </a:xfrm>
          <a:prstGeom prst="rect">
            <a:avLst/>
          </a:prstGeom>
        </p:spPr>
        <p:txBody>
          <a:bodyPr lIns="0" tIns="0" rIns="0" bIns="0" rtlCol="0" anchor="t">
            <a:spAutoFit/>
          </a:bodyPr>
          <a:lstStyle/>
          <a:p>
            <a:pPr algn="ctr">
              <a:lnSpc>
                <a:spcPts val="4325"/>
              </a:lnSpc>
            </a:pPr>
            <a:r>
              <a:rPr lang="en-US" sz="3089" b="1">
                <a:solidFill>
                  <a:srgbClr val="112542"/>
                </a:solidFill>
                <a:latin typeface="Garet Bold"/>
                <a:ea typeface="Garet Bold"/>
                <a:cs typeface="Garet Bold"/>
                <a:sym typeface="Garet Bold"/>
              </a:rPr>
              <a:t>“YO TAMBIÉN TE GUARDARÉ</a:t>
            </a:r>
          </a:p>
        </p:txBody>
      </p:sp>
      <p:sp>
        <p:nvSpPr>
          <p:cNvPr id="11" name="TextBox 11"/>
          <p:cNvSpPr txBox="1"/>
          <p:nvPr/>
        </p:nvSpPr>
        <p:spPr>
          <a:xfrm>
            <a:off x="11160472" y="4577647"/>
            <a:ext cx="6098828" cy="3430627"/>
          </a:xfrm>
          <a:prstGeom prst="rect">
            <a:avLst/>
          </a:prstGeom>
        </p:spPr>
        <p:txBody>
          <a:bodyPr lIns="0" tIns="0" rIns="0" bIns="0" rtlCol="0" anchor="t">
            <a:spAutoFit/>
          </a:bodyPr>
          <a:lstStyle/>
          <a:p>
            <a:pPr algn="ctr">
              <a:lnSpc>
                <a:spcPts val="9475"/>
              </a:lnSpc>
            </a:pPr>
            <a:r>
              <a:rPr lang="en-US" sz="8168">
                <a:solidFill>
                  <a:srgbClr val="FFFFFF"/>
                </a:solidFill>
                <a:latin typeface="Anton"/>
                <a:ea typeface="Anton"/>
                <a:cs typeface="Anton"/>
                <a:sym typeface="Anton"/>
              </a:rPr>
              <a:t>VENIR SOBRE EL </a:t>
            </a:r>
          </a:p>
          <a:p>
            <a:pPr algn="ctr">
              <a:lnSpc>
                <a:spcPts val="17367"/>
              </a:lnSpc>
            </a:pPr>
            <a:r>
              <a:rPr lang="en-US" sz="14972">
                <a:solidFill>
                  <a:srgbClr val="FFFFFF"/>
                </a:solidFill>
                <a:latin typeface="Anton"/>
                <a:ea typeface="Anton"/>
                <a:cs typeface="Anton"/>
                <a:sym typeface="Anton"/>
              </a:rPr>
              <a:t>MUNDO”</a:t>
            </a:r>
          </a:p>
        </p:txBody>
      </p:sp>
      <p:grpSp>
        <p:nvGrpSpPr>
          <p:cNvPr id="12" name="Group 12"/>
          <p:cNvGrpSpPr/>
          <p:nvPr/>
        </p:nvGrpSpPr>
        <p:grpSpPr>
          <a:xfrm>
            <a:off x="11094127" y="8027578"/>
            <a:ext cx="6093611" cy="912964"/>
            <a:chOff x="0" y="0"/>
            <a:chExt cx="1754551" cy="262872"/>
          </a:xfrm>
        </p:grpSpPr>
        <p:sp>
          <p:nvSpPr>
            <p:cNvPr id="13" name="Freeform 13"/>
            <p:cNvSpPr/>
            <p:nvPr/>
          </p:nvSpPr>
          <p:spPr>
            <a:xfrm>
              <a:off x="0" y="0"/>
              <a:ext cx="1754551" cy="262872"/>
            </a:xfrm>
            <a:custGeom>
              <a:avLst/>
              <a:gdLst/>
              <a:ahLst/>
              <a:cxnLst/>
              <a:rect l="l" t="t" r="r" b="b"/>
              <a:pathLst>
                <a:path w="1754551" h="262872">
                  <a:moveTo>
                    <a:pt x="0" y="0"/>
                  </a:moveTo>
                  <a:lnTo>
                    <a:pt x="1754551" y="0"/>
                  </a:lnTo>
                  <a:lnTo>
                    <a:pt x="1754551" y="262872"/>
                  </a:lnTo>
                  <a:lnTo>
                    <a:pt x="0" y="262872"/>
                  </a:lnTo>
                  <a:close/>
                </a:path>
              </a:pathLst>
            </a:custGeom>
            <a:solidFill>
              <a:srgbClr val="D3E8EE"/>
            </a:solidFill>
          </p:spPr>
        </p:sp>
        <p:sp>
          <p:nvSpPr>
            <p:cNvPr id="14" name="TextBox 14"/>
            <p:cNvSpPr txBox="1"/>
            <p:nvPr/>
          </p:nvSpPr>
          <p:spPr>
            <a:xfrm>
              <a:off x="0" y="-38100"/>
              <a:ext cx="1754551" cy="300972"/>
            </a:xfrm>
            <a:prstGeom prst="rect">
              <a:avLst/>
            </a:prstGeom>
          </p:spPr>
          <p:txBody>
            <a:bodyPr lIns="46467" tIns="46467" rIns="46467" bIns="46467" rtlCol="0" anchor="ctr"/>
            <a:lstStyle/>
            <a:p>
              <a:pPr algn="ctr">
                <a:lnSpc>
                  <a:spcPts val="2720"/>
                </a:lnSpc>
              </a:pPr>
              <a:endParaRPr/>
            </a:p>
          </p:txBody>
        </p:sp>
      </p:grpSp>
      <p:sp>
        <p:nvSpPr>
          <p:cNvPr id="15" name="TextBox 15"/>
          <p:cNvSpPr txBox="1"/>
          <p:nvPr/>
        </p:nvSpPr>
        <p:spPr>
          <a:xfrm>
            <a:off x="11094127" y="8112391"/>
            <a:ext cx="6093611" cy="667138"/>
          </a:xfrm>
          <a:prstGeom prst="rect">
            <a:avLst/>
          </a:prstGeom>
        </p:spPr>
        <p:txBody>
          <a:bodyPr lIns="0" tIns="0" rIns="0" bIns="0" rtlCol="0" anchor="t">
            <a:spAutoFit/>
          </a:bodyPr>
          <a:lstStyle/>
          <a:p>
            <a:pPr algn="ctr">
              <a:lnSpc>
                <a:spcPts val="5451"/>
              </a:lnSpc>
            </a:pPr>
            <a:r>
              <a:rPr lang="en-US" sz="3894" b="1">
                <a:solidFill>
                  <a:srgbClr val="112542"/>
                </a:solidFill>
                <a:latin typeface="Garet Bold"/>
                <a:ea typeface="Garet Bold"/>
                <a:cs typeface="Garet Bold"/>
                <a:sym typeface="Garet Bold"/>
              </a:rPr>
              <a:t>APOCALIPSIS 3:10</a:t>
            </a:r>
          </a:p>
        </p:txBody>
      </p:sp>
      <p:grpSp>
        <p:nvGrpSpPr>
          <p:cNvPr id="16" name="Group 16"/>
          <p:cNvGrpSpPr/>
          <p:nvPr/>
        </p:nvGrpSpPr>
        <p:grpSpPr>
          <a:xfrm>
            <a:off x="-54517" y="9553575"/>
            <a:ext cx="19936837" cy="733425"/>
            <a:chOff x="0" y="0"/>
            <a:chExt cx="5250854" cy="193165"/>
          </a:xfrm>
        </p:grpSpPr>
        <p:sp>
          <p:nvSpPr>
            <p:cNvPr id="17" name="Freeform 1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8" name="TextBox 1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9" name="TextBox 1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0" name="Freeform 20"/>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54517" y="0"/>
            <a:ext cx="18349306" cy="10815713"/>
          </a:xfrm>
          <a:custGeom>
            <a:avLst/>
            <a:gdLst/>
            <a:ahLst/>
            <a:cxnLst/>
            <a:rect l="l" t="t" r="r" b="b"/>
            <a:pathLst>
              <a:path w="18349306" h="10815713">
                <a:moveTo>
                  <a:pt x="0" y="0"/>
                </a:moveTo>
                <a:lnTo>
                  <a:pt x="18349306" y="0"/>
                </a:lnTo>
                <a:lnTo>
                  <a:pt x="18349306" y="10815713"/>
                </a:lnTo>
                <a:lnTo>
                  <a:pt x="0" y="10815713"/>
                </a:lnTo>
                <a:lnTo>
                  <a:pt x="0" y="0"/>
                </a:lnTo>
                <a:close/>
              </a:path>
            </a:pathLst>
          </a:custGeom>
          <a:blipFill>
            <a:blip r:embed="rId2"/>
            <a:stretch>
              <a:fillRect l="-4827"/>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6093611" cy="1141214"/>
            <a:chOff x="0" y="0"/>
            <a:chExt cx="8124815" cy="1521618"/>
          </a:xfrm>
        </p:grpSpPr>
        <p:grpSp>
          <p:nvGrpSpPr>
            <p:cNvPr id="6" name="Group 6"/>
            <p:cNvGrpSpPr/>
            <p:nvPr/>
          </p:nvGrpSpPr>
          <p:grpSpPr>
            <a:xfrm>
              <a:off x="0" y="0"/>
              <a:ext cx="8124815" cy="1521618"/>
              <a:chOff x="0" y="0"/>
              <a:chExt cx="1754551" cy="328593"/>
            </a:xfrm>
          </p:grpSpPr>
          <p:sp>
            <p:nvSpPr>
              <p:cNvPr id="7" name="Freeform 7"/>
              <p:cNvSpPr/>
              <p:nvPr/>
            </p:nvSpPr>
            <p:spPr>
              <a:xfrm>
                <a:off x="0" y="0"/>
                <a:ext cx="1754551" cy="328593"/>
              </a:xfrm>
              <a:custGeom>
                <a:avLst/>
                <a:gdLst/>
                <a:ahLst/>
                <a:cxnLst/>
                <a:rect l="l" t="t" r="r" b="b"/>
                <a:pathLst>
                  <a:path w="1754551" h="328593">
                    <a:moveTo>
                      <a:pt x="0" y="0"/>
                    </a:moveTo>
                    <a:lnTo>
                      <a:pt x="1754551" y="0"/>
                    </a:lnTo>
                    <a:lnTo>
                      <a:pt x="1754551" y="328593"/>
                    </a:lnTo>
                    <a:lnTo>
                      <a:pt x="0" y="328593"/>
                    </a:lnTo>
                    <a:close/>
                  </a:path>
                </a:pathLst>
              </a:custGeom>
              <a:solidFill>
                <a:srgbClr val="D3E8EE"/>
              </a:solidFill>
            </p:spPr>
          </p:sp>
          <p:sp>
            <p:nvSpPr>
              <p:cNvPr id="8" name="TextBox 8"/>
              <p:cNvSpPr txBox="1"/>
              <p:nvPr/>
            </p:nvSpPr>
            <p:spPr>
              <a:xfrm>
                <a:off x="0" y="-38100"/>
                <a:ext cx="1754551" cy="366693"/>
              </a:xfrm>
              <a:prstGeom prst="rect">
                <a:avLst/>
              </a:prstGeom>
            </p:spPr>
            <p:txBody>
              <a:bodyPr lIns="46467" tIns="46467" rIns="46467" bIns="46467" rtlCol="0" anchor="ctr"/>
              <a:lstStyle/>
              <a:p>
                <a:pPr algn="ctr">
                  <a:lnSpc>
                    <a:spcPts val="2720"/>
                  </a:lnSpc>
                </a:pPr>
                <a:endParaRPr/>
              </a:p>
            </p:txBody>
          </p:sp>
        </p:grpSp>
        <p:sp>
          <p:nvSpPr>
            <p:cNvPr id="9" name="TextBox 9"/>
            <p:cNvSpPr txBox="1"/>
            <p:nvPr/>
          </p:nvSpPr>
          <p:spPr>
            <a:xfrm>
              <a:off x="0" y="258516"/>
              <a:ext cx="8124815" cy="1009798"/>
            </a:xfrm>
            <a:prstGeom prst="rect">
              <a:avLst/>
            </a:prstGeom>
          </p:spPr>
          <p:txBody>
            <a:bodyPr lIns="0" tIns="0" rIns="0" bIns="0" rtlCol="0" anchor="t">
              <a:spAutoFit/>
            </a:bodyPr>
            <a:lstStyle/>
            <a:p>
              <a:pPr algn="ctr">
                <a:lnSpc>
                  <a:spcPts val="6425"/>
                </a:lnSpc>
              </a:pPr>
              <a:r>
                <a:rPr lang="en-US" sz="4589" b="1">
                  <a:solidFill>
                    <a:srgbClr val="112542"/>
                  </a:solidFill>
                  <a:latin typeface="Garet Bold"/>
                  <a:ea typeface="Garet Bold"/>
                  <a:cs typeface="Garet Bold"/>
                  <a:sym typeface="Garet Bold"/>
                </a:rPr>
                <a:t>APOCALIPSIS 3:11</a:t>
              </a:r>
            </a:p>
          </p:txBody>
        </p:sp>
      </p:grpSp>
      <p:grpSp>
        <p:nvGrpSpPr>
          <p:cNvPr id="10" name="Group 10"/>
          <p:cNvGrpSpPr/>
          <p:nvPr/>
        </p:nvGrpSpPr>
        <p:grpSpPr>
          <a:xfrm>
            <a:off x="-54517" y="9553575"/>
            <a:ext cx="19936837" cy="733425"/>
            <a:chOff x="0" y="0"/>
            <a:chExt cx="5250854" cy="193165"/>
          </a:xfrm>
        </p:grpSpPr>
        <p:sp>
          <p:nvSpPr>
            <p:cNvPr id="11" name="Freeform 1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4" name="TextBox 14"/>
          <p:cNvSpPr txBox="1"/>
          <p:nvPr/>
        </p:nvSpPr>
        <p:spPr>
          <a:xfrm>
            <a:off x="1120345" y="2485955"/>
            <a:ext cx="5910321" cy="6391272"/>
          </a:xfrm>
          <a:prstGeom prst="rect">
            <a:avLst/>
          </a:prstGeom>
        </p:spPr>
        <p:txBody>
          <a:bodyPr lIns="0" tIns="0" rIns="0" bIns="0" rtlCol="0" anchor="t">
            <a:spAutoFit/>
          </a:bodyPr>
          <a:lstStyle/>
          <a:p>
            <a:pPr algn="ctr">
              <a:lnSpc>
                <a:spcPts val="7200"/>
              </a:lnSpc>
            </a:pPr>
            <a:r>
              <a:rPr lang="en-US" sz="5625" b="1">
                <a:solidFill>
                  <a:srgbClr val="FFFFFF"/>
                </a:solidFill>
                <a:latin typeface="Garet Bold"/>
                <a:ea typeface="Garet Bold"/>
                <a:cs typeface="Garet Bold"/>
                <a:sym typeface="Garet Bold"/>
              </a:rPr>
              <a:t>“He aquí, yo vengo pronto; retén lo que tienes, para que ninguno tome tu corona.”</a:t>
            </a:r>
          </a:p>
        </p:txBody>
      </p:sp>
      <p:sp>
        <p:nvSpPr>
          <p:cNvPr id="15" name="TextBox 15"/>
          <p:cNvSpPr txBox="1"/>
          <p:nvPr/>
        </p:nvSpPr>
        <p:spPr>
          <a:xfrm>
            <a:off x="1120345" y="2485955"/>
            <a:ext cx="5910321" cy="6391272"/>
          </a:xfrm>
          <a:prstGeom prst="rect">
            <a:avLst/>
          </a:prstGeom>
        </p:spPr>
        <p:txBody>
          <a:bodyPr lIns="0" tIns="0" rIns="0" bIns="0" rtlCol="0" anchor="t">
            <a:spAutoFit/>
          </a:bodyPr>
          <a:lstStyle/>
          <a:p>
            <a:pPr algn="ctr">
              <a:lnSpc>
                <a:spcPts val="7200"/>
              </a:lnSpc>
            </a:pPr>
            <a:r>
              <a:rPr lang="en-US" sz="5625" b="1">
                <a:solidFill>
                  <a:srgbClr val="FFFFFF"/>
                </a:solidFill>
                <a:latin typeface="Garet Bold"/>
                <a:ea typeface="Garet Bold"/>
                <a:cs typeface="Garet Bold"/>
                <a:sym typeface="Garet Bold"/>
              </a:rPr>
              <a:t>“He aquí, yo vengo pronto; retén lo que tienes, para que ninguno tome tu corona.”</a:t>
            </a:r>
          </a:p>
        </p:txBody>
      </p:sp>
      <p:sp>
        <p:nvSpPr>
          <p:cNvPr id="16" name="Freeform 16"/>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9035084" y="1162889"/>
            <a:ext cx="8224216" cy="8097530"/>
            <a:chOff x="0" y="0"/>
            <a:chExt cx="1961084" cy="1930875"/>
          </a:xfrm>
        </p:grpSpPr>
        <p:sp>
          <p:nvSpPr>
            <p:cNvPr id="3" name="Freeform 3"/>
            <p:cNvSpPr/>
            <p:nvPr/>
          </p:nvSpPr>
          <p:spPr>
            <a:xfrm>
              <a:off x="0" y="0"/>
              <a:ext cx="1961084" cy="1930875"/>
            </a:xfrm>
            <a:custGeom>
              <a:avLst/>
              <a:gdLst/>
              <a:ahLst/>
              <a:cxnLst/>
              <a:rect l="l" t="t" r="r" b="b"/>
              <a:pathLst>
                <a:path w="1961084" h="1930875">
                  <a:moveTo>
                    <a:pt x="0" y="0"/>
                  </a:moveTo>
                  <a:lnTo>
                    <a:pt x="1961084" y="0"/>
                  </a:lnTo>
                  <a:lnTo>
                    <a:pt x="1961084" y="1930875"/>
                  </a:lnTo>
                  <a:lnTo>
                    <a:pt x="0" y="1930875"/>
                  </a:lnTo>
                  <a:close/>
                </a:path>
              </a:pathLst>
            </a:custGeom>
            <a:gradFill rotWithShape="1">
              <a:gsLst>
                <a:gs pos="0">
                  <a:srgbClr val="A6A6A6">
                    <a:alpha val="100000"/>
                  </a:srgbClr>
                </a:gs>
                <a:gs pos="100000">
                  <a:srgbClr val="FFFFFF">
                    <a:alpha val="100000"/>
                  </a:srgbClr>
                </a:gs>
              </a:gsLst>
              <a:lin ang="0"/>
            </a:gradFill>
          </p:spPr>
        </p:sp>
        <p:sp>
          <p:nvSpPr>
            <p:cNvPr id="4" name="TextBox 4"/>
            <p:cNvSpPr txBox="1"/>
            <p:nvPr/>
          </p:nvSpPr>
          <p:spPr>
            <a:xfrm>
              <a:off x="0" y="-38100"/>
              <a:ext cx="1961084" cy="1968975"/>
            </a:xfrm>
            <a:prstGeom prst="rect">
              <a:avLst/>
            </a:prstGeom>
          </p:spPr>
          <p:txBody>
            <a:bodyPr lIns="56623" tIns="56623" rIns="56623" bIns="56623" rtlCol="0" anchor="ctr"/>
            <a:lstStyle/>
            <a:p>
              <a:pPr algn="ctr">
                <a:lnSpc>
                  <a:spcPts val="2159"/>
                </a:lnSpc>
              </a:pPr>
              <a:endParaRPr/>
            </a:p>
          </p:txBody>
        </p:sp>
      </p:grpSp>
      <p:grpSp>
        <p:nvGrpSpPr>
          <p:cNvPr id="5" name="Group 5"/>
          <p:cNvGrpSpPr/>
          <p:nvPr/>
        </p:nvGrpSpPr>
        <p:grpSpPr>
          <a:xfrm>
            <a:off x="9126768" y="1277254"/>
            <a:ext cx="8044004" cy="7899001"/>
            <a:chOff x="0" y="0"/>
            <a:chExt cx="1918112" cy="1883535"/>
          </a:xfrm>
        </p:grpSpPr>
        <p:sp>
          <p:nvSpPr>
            <p:cNvPr id="6" name="Freeform 6"/>
            <p:cNvSpPr/>
            <p:nvPr/>
          </p:nvSpPr>
          <p:spPr>
            <a:xfrm>
              <a:off x="0" y="0"/>
              <a:ext cx="1918112" cy="1883535"/>
            </a:xfrm>
            <a:custGeom>
              <a:avLst/>
              <a:gdLst/>
              <a:ahLst/>
              <a:cxnLst/>
              <a:rect l="l" t="t" r="r" b="b"/>
              <a:pathLst>
                <a:path w="1918112" h="1883535">
                  <a:moveTo>
                    <a:pt x="0" y="0"/>
                  </a:moveTo>
                  <a:lnTo>
                    <a:pt x="1918112" y="0"/>
                  </a:lnTo>
                  <a:lnTo>
                    <a:pt x="1918112" y="1883535"/>
                  </a:lnTo>
                  <a:lnTo>
                    <a:pt x="0" y="1883535"/>
                  </a:lnTo>
                  <a:close/>
                </a:path>
              </a:pathLst>
            </a:custGeom>
            <a:gradFill rotWithShape="1">
              <a:gsLst>
                <a:gs pos="0">
                  <a:srgbClr val="000000">
                    <a:alpha val="100000"/>
                  </a:srgbClr>
                </a:gs>
                <a:gs pos="100000">
                  <a:srgbClr val="3533CD">
                    <a:alpha val="100000"/>
                  </a:srgbClr>
                </a:gs>
              </a:gsLst>
              <a:lin ang="0"/>
            </a:gradFill>
          </p:spPr>
        </p:sp>
        <p:sp>
          <p:nvSpPr>
            <p:cNvPr id="7" name="TextBox 7"/>
            <p:cNvSpPr txBox="1"/>
            <p:nvPr/>
          </p:nvSpPr>
          <p:spPr>
            <a:xfrm>
              <a:off x="0" y="-38100"/>
              <a:ext cx="1918112" cy="1921635"/>
            </a:xfrm>
            <a:prstGeom prst="rect">
              <a:avLst/>
            </a:prstGeom>
          </p:spPr>
          <p:txBody>
            <a:bodyPr lIns="56623" tIns="56623" rIns="56623" bIns="56623" rtlCol="0" anchor="ctr"/>
            <a:lstStyle/>
            <a:p>
              <a:pPr algn="ctr">
                <a:lnSpc>
                  <a:spcPts val="2159"/>
                </a:lnSpc>
              </a:pPr>
              <a:endParaRPr/>
            </a:p>
          </p:txBody>
        </p:sp>
      </p:grpSp>
      <p:sp>
        <p:nvSpPr>
          <p:cNvPr id="8" name="Freeform 8"/>
          <p:cNvSpPr/>
          <p:nvPr/>
        </p:nvSpPr>
        <p:spPr>
          <a:xfrm>
            <a:off x="9376823" y="1277254"/>
            <a:ext cx="7793949" cy="7899001"/>
          </a:xfrm>
          <a:custGeom>
            <a:avLst/>
            <a:gdLst/>
            <a:ahLst/>
            <a:cxnLst/>
            <a:rect l="l" t="t" r="r" b="b"/>
            <a:pathLst>
              <a:path w="7793949" h="7899001">
                <a:moveTo>
                  <a:pt x="0" y="0"/>
                </a:moveTo>
                <a:lnTo>
                  <a:pt x="7793949" y="0"/>
                </a:lnTo>
                <a:lnTo>
                  <a:pt x="7793949" y="7899001"/>
                </a:lnTo>
                <a:lnTo>
                  <a:pt x="0" y="7899001"/>
                </a:lnTo>
                <a:lnTo>
                  <a:pt x="0" y="0"/>
                </a:lnTo>
                <a:close/>
              </a:path>
            </a:pathLst>
          </a:custGeom>
          <a:blipFill>
            <a:blip r:embed="rId2"/>
            <a:stretch>
              <a:fillRect l="-39482" r="-35649"/>
            </a:stretch>
          </a:blipFill>
        </p:spPr>
      </p:sp>
      <p:grpSp>
        <p:nvGrpSpPr>
          <p:cNvPr id="9" name="Group 9"/>
          <p:cNvGrpSpPr/>
          <p:nvPr/>
        </p:nvGrpSpPr>
        <p:grpSpPr>
          <a:xfrm>
            <a:off x="1028700" y="2549103"/>
            <a:ext cx="7618908" cy="6711316"/>
            <a:chOff x="0" y="0"/>
            <a:chExt cx="10158544" cy="8948421"/>
          </a:xfrm>
        </p:grpSpPr>
        <p:sp>
          <p:nvSpPr>
            <p:cNvPr id="10" name="Freeform 10"/>
            <p:cNvSpPr/>
            <p:nvPr/>
          </p:nvSpPr>
          <p:spPr>
            <a:xfrm>
              <a:off x="0" y="0"/>
              <a:ext cx="10158543" cy="8948420"/>
            </a:xfrm>
            <a:custGeom>
              <a:avLst/>
              <a:gdLst/>
              <a:ahLst/>
              <a:cxnLst/>
              <a:rect l="l" t="t" r="r" b="b"/>
              <a:pathLst>
                <a:path w="10158543" h="8948420">
                  <a:moveTo>
                    <a:pt x="0" y="0"/>
                  </a:moveTo>
                  <a:lnTo>
                    <a:pt x="10158543" y="0"/>
                  </a:lnTo>
                  <a:lnTo>
                    <a:pt x="10158543" y="8948420"/>
                  </a:lnTo>
                  <a:lnTo>
                    <a:pt x="0" y="8948420"/>
                  </a:lnTo>
                  <a:close/>
                </a:path>
              </a:pathLst>
            </a:custGeom>
            <a:solidFill>
              <a:srgbClr val="000000">
                <a:alpha val="0"/>
              </a:srgbClr>
            </a:solidFill>
          </p:spPr>
        </p:sp>
        <p:sp>
          <p:nvSpPr>
            <p:cNvPr id="11" name="TextBox 11"/>
            <p:cNvSpPr txBox="1"/>
            <p:nvPr/>
          </p:nvSpPr>
          <p:spPr>
            <a:xfrm>
              <a:off x="0" y="9525"/>
              <a:ext cx="10158544" cy="8938896"/>
            </a:xfrm>
            <a:prstGeom prst="rect">
              <a:avLst/>
            </a:prstGeom>
          </p:spPr>
          <p:txBody>
            <a:bodyPr lIns="0" tIns="0" rIns="0" bIns="0" rtlCol="0" anchor="t"/>
            <a:lstStyle/>
            <a:p>
              <a:pPr algn="just">
                <a:lnSpc>
                  <a:spcPts val="4329"/>
                </a:lnSpc>
              </a:pPr>
              <a:r>
                <a:rPr lang="en-US" sz="3700">
                  <a:solidFill>
                    <a:srgbClr val="FFFFFF"/>
                  </a:solidFill>
                  <a:latin typeface="Garet"/>
                  <a:ea typeface="Garet"/>
                  <a:cs typeface="Garet"/>
                  <a:sym typeface="Garet"/>
                </a:rPr>
                <a:t>En Colombia, dos de cada tres embarazos son embarazos no deseados.     Así lo reveló un estudio  sobre prácticas de aborto   del Instituto Guttmacher publicado en el 2008. La cifra de abortos por año en el país, legales y clandestinos, es aprox. de </a:t>
              </a:r>
              <a:r>
                <a:rPr lang="en-US" sz="3700" b="1" u="sng">
                  <a:solidFill>
                    <a:srgbClr val="FFFFFF"/>
                  </a:solidFill>
                  <a:latin typeface="Garet Bold"/>
                  <a:ea typeface="Garet Bold"/>
                  <a:cs typeface="Garet Bold"/>
                  <a:sym typeface="Garet Bold"/>
                </a:rPr>
                <a:t>cuatrocientos mil.</a:t>
              </a:r>
            </a:p>
            <a:p>
              <a:pPr algn="just">
                <a:lnSpc>
                  <a:spcPts val="3276"/>
                </a:lnSpc>
              </a:pPr>
              <a:endParaRPr lang="en-US" sz="3700" b="1" u="sng">
                <a:solidFill>
                  <a:srgbClr val="FFFFFF"/>
                </a:solidFill>
                <a:latin typeface="Garet Bold"/>
                <a:ea typeface="Garet Bold"/>
                <a:cs typeface="Garet Bold"/>
                <a:sym typeface="Garet Bold"/>
              </a:endParaRPr>
            </a:p>
            <a:p>
              <a:pPr algn="just">
                <a:lnSpc>
                  <a:spcPts val="1872"/>
                </a:lnSpc>
              </a:pPr>
              <a:r>
                <a:rPr lang="en-US" sz="1600">
                  <a:solidFill>
                    <a:srgbClr val="FFFFFF"/>
                  </a:solidFill>
                  <a:latin typeface="Garet Light"/>
                  <a:ea typeface="Garet Light"/>
                  <a:cs typeface="Garet Light"/>
                  <a:sym typeface="Garet Light"/>
                </a:rPr>
                <a:t>https://www.guttmacher.org/es/fact-sheet/datos-sobre-el-embarazo-no-deseado-y-aborto-inducido-en-colombia</a:t>
              </a:r>
            </a:p>
          </p:txBody>
        </p:sp>
      </p:grpSp>
      <p:grpSp>
        <p:nvGrpSpPr>
          <p:cNvPr id="12" name="Group 12"/>
          <p:cNvGrpSpPr/>
          <p:nvPr/>
        </p:nvGrpSpPr>
        <p:grpSpPr>
          <a:xfrm>
            <a:off x="1028700" y="1162889"/>
            <a:ext cx="7618908" cy="999008"/>
            <a:chOff x="0" y="0"/>
            <a:chExt cx="1719371" cy="225448"/>
          </a:xfrm>
        </p:grpSpPr>
        <p:sp>
          <p:nvSpPr>
            <p:cNvPr id="13" name="Freeform 13"/>
            <p:cNvSpPr/>
            <p:nvPr/>
          </p:nvSpPr>
          <p:spPr>
            <a:xfrm>
              <a:off x="0" y="0"/>
              <a:ext cx="1719371" cy="225448"/>
            </a:xfrm>
            <a:custGeom>
              <a:avLst/>
              <a:gdLst/>
              <a:ahLst/>
              <a:cxnLst/>
              <a:rect l="l" t="t" r="r" b="b"/>
              <a:pathLst>
                <a:path w="1719371" h="225448">
                  <a:moveTo>
                    <a:pt x="0" y="0"/>
                  </a:moveTo>
                  <a:lnTo>
                    <a:pt x="1719371" y="0"/>
                  </a:lnTo>
                  <a:lnTo>
                    <a:pt x="1719371" y="225448"/>
                  </a:lnTo>
                  <a:lnTo>
                    <a:pt x="0" y="225448"/>
                  </a:lnTo>
                  <a:close/>
                </a:path>
              </a:pathLst>
            </a:custGeom>
            <a:solidFill>
              <a:srgbClr val="D3E8EE"/>
            </a:solidFill>
          </p:spPr>
        </p:sp>
        <p:sp>
          <p:nvSpPr>
            <p:cNvPr id="14" name="TextBox 14"/>
            <p:cNvSpPr txBox="1"/>
            <p:nvPr/>
          </p:nvSpPr>
          <p:spPr>
            <a:xfrm>
              <a:off x="0" y="-38100"/>
              <a:ext cx="1719371" cy="263548"/>
            </a:xfrm>
            <a:prstGeom prst="rect">
              <a:avLst/>
            </a:prstGeom>
          </p:spPr>
          <p:txBody>
            <a:bodyPr lIns="52476" tIns="52476" rIns="52476" bIns="52476" rtlCol="0" anchor="ctr"/>
            <a:lstStyle/>
            <a:p>
              <a:pPr algn="ctr">
                <a:lnSpc>
                  <a:spcPts val="2720"/>
                </a:lnSpc>
              </a:pPr>
              <a:endParaRPr/>
            </a:p>
          </p:txBody>
        </p:sp>
      </p:grpSp>
      <p:grpSp>
        <p:nvGrpSpPr>
          <p:cNvPr id="15" name="Group 15"/>
          <p:cNvGrpSpPr/>
          <p:nvPr/>
        </p:nvGrpSpPr>
        <p:grpSpPr>
          <a:xfrm>
            <a:off x="1028700" y="1028700"/>
            <a:ext cx="7618908" cy="1520403"/>
            <a:chOff x="0" y="0"/>
            <a:chExt cx="13285083" cy="2651126"/>
          </a:xfrm>
        </p:grpSpPr>
        <p:sp>
          <p:nvSpPr>
            <p:cNvPr id="16" name="Freeform 16"/>
            <p:cNvSpPr/>
            <p:nvPr/>
          </p:nvSpPr>
          <p:spPr>
            <a:xfrm>
              <a:off x="0" y="0"/>
              <a:ext cx="13285082" cy="2651126"/>
            </a:xfrm>
            <a:custGeom>
              <a:avLst/>
              <a:gdLst/>
              <a:ahLst/>
              <a:cxnLst/>
              <a:rect l="l" t="t" r="r" b="b"/>
              <a:pathLst>
                <a:path w="13285082" h="2651126">
                  <a:moveTo>
                    <a:pt x="0" y="0"/>
                  </a:moveTo>
                  <a:lnTo>
                    <a:pt x="13285082" y="0"/>
                  </a:lnTo>
                  <a:lnTo>
                    <a:pt x="13285082" y="2651126"/>
                  </a:lnTo>
                  <a:lnTo>
                    <a:pt x="0" y="2651126"/>
                  </a:lnTo>
                  <a:close/>
                </a:path>
              </a:pathLst>
            </a:custGeom>
            <a:solidFill>
              <a:srgbClr val="000000">
                <a:alpha val="0"/>
              </a:srgbClr>
            </a:solidFill>
          </p:spPr>
        </p:sp>
        <p:sp>
          <p:nvSpPr>
            <p:cNvPr id="17" name="TextBox 17"/>
            <p:cNvSpPr txBox="1"/>
            <p:nvPr/>
          </p:nvSpPr>
          <p:spPr>
            <a:xfrm>
              <a:off x="0" y="-47625"/>
              <a:ext cx="13285083" cy="2698751"/>
            </a:xfrm>
            <a:prstGeom prst="rect">
              <a:avLst/>
            </a:prstGeom>
          </p:spPr>
          <p:txBody>
            <a:bodyPr lIns="0" tIns="0" rIns="0" bIns="0" rtlCol="0" anchor="ctr"/>
            <a:lstStyle/>
            <a:p>
              <a:pPr algn="ctr">
                <a:lnSpc>
                  <a:spcPts val="5724"/>
                </a:lnSpc>
              </a:pPr>
              <a:r>
                <a:rPr lang="en-US" sz="5300" b="1">
                  <a:solidFill>
                    <a:srgbClr val="112542"/>
                  </a:solidFill>
                  <a:latin typeface="Arial Bold"/>
                  <a:ea typeface="Arial Bold"/>
                  <a:cs typeface="Arial Bold"/>
                  <a:sym typeface="Arial Bold"/>
                </a:rPr>
                <a:t>CONSIDERAD</a:t>
              </a:r>
            </a:p>
          </p:txBody>
        </p:sp>
      </p:grpSp>
      <p:sp>
        <p:nvSpPr>
          <p:cNvPr id="18" name="Freeform 18"/>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19" name="Freeform 19"/>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20" name="Group 20"/>
          <p:cNvGrpSpPr/>
          <p:nvPr/>
        </p:nvGrpSpPr>
        <p:grpSpPr>
          <a:xfrm>
            <a:off x="-54517" y="9553575"/>
            <a:ext cx="19936837" cy="733425"/>
            <a:chOff x="0" y="0"/>
            <a:chExt cx="5250854" cy="193165"/>
          </a:xfrm>
        </p:grpSpPr>
        <p:sp>
          <p:nvSpPr>
            <p:cNvPr id="21" name="Freeform 2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2" name="TextBox 2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3" name="TextBox 23"/>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4" name="Freeform 24"/>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7000339" y="1028700"/>
            <a:ext cx="10139467" cy="2585870"/>
            <a:chOff x="0" y="0"/>
            <a:chExt cx="2288190" cy="583557"/>
          </a:xfrm>
        </p:grpSpPr>
        <p:sp>
          <p:nvSpPr>
            <p:cNvPr id="3" name="Freeform 3"/>
            <p:cNvSpPr/>
            <p:nvPr/>
          </p:nvSpPr>
          <p:spPr>
            <a:xfrm>
              <a:off x="0" y="0"/>
              <a:ext cx="2288190" cy="583558"/>
            </a:xfrm>
            <a:custGeom>
              <a:avLst/>
              <a:gdLst/>
              <a:ahLst/>
              <a:cxnLst/>
              <a:rect l="l" t="t" r="r" b="b"/>
              <a:pathLst>
                <a:path w="2288190" h="583558">
                  <a:moveTo>
                    <a:pt x="0" y="0"/>
                  </a:moveTo>
                  <a:lnTo>
                    <a:pt x="2288190" y="0"/>
                  </a:lnTo>
                  <a:lnTo>
                    <a:pt x="2288190" y="583558"/>
                  </a:lnTo>
                  <a:lnTo>
                    <a:pt x="0" y="583558"/>
                  </a:lnTo>
                  <a:close/>
                </a:path>
              </a:pathLst>
            </a:custGeom>
            <a:solidFill>
              <a:srgbClr val="D3E8EE"/>
            </a:solidFill>
          </p:spPr>
        </p:sp>
        <p:sp>
          <p:nvSpPr>
            <p:cNvPr id="4" name="TextBox 4"/>
            <p:cNvSpPr txBox="1"/>
            <p:nvPr/>
          </p:nvSpPr>
          <p:spPr>
            <a:xfrm>
              <a:off x="0" y="-38100"/>
              <a:ext cx="2288190" cy="621657"/>
            </a:xfrm>
            <a:prstGeom prst="rect">
              <a:avLst/>
            </a:prstGeom>
          </p:spPr>
          <p:txBody>
            <a:bodyPr lIns="52476" tIns="52476" rIns="52476" bIns="52476" rtlCol="0" anchor="ctr"/>
            <a:lstStyle/>
            <a:p>
              <a:pPr algn="ctr">
                <a:lnSpc>
                  <a:spcPts val="2720"/>
                </a:lnSpc>
              </a:pPr>
              <a:endParaRPr/>
            </a:p>
          </p:txBody>
        </p:sp>
      </p:grpSp>
      <p:grpSp>
        <p:nvGrpSpPr>
          <p:cNvPr id="5" name="Group 5"/>
          <p:cNvGrpSpPr/>
          <p:nvPr/>
        </p:nvGrpSpPr>
        <p:grpSpPr>
          <a:xfrm>
            <a:off x="7315896" y="1285506"/>
            <a:ext cx="9508353" cy="2072259"/>
            <a:chOff x="0" y="0"/>
            <a:chExt cx="10723728" cy="2337138"/>
          </a:xfrm>
        </p:grpSpPr>
        <p:sp>
          <p:nvSpPr>
            <p:cNvPr id="6" name="Freeform 6"/>
            <p:cNvSpPr/>
            <p:nvPr/>
          </p:nvSpPr>
          <p:spPr>
            <a:xfrm>
              <a:off x="0" y="0"/>
              <a:ext cx="10723728" cy="2337138"/>
            </a:xfrm>
            <a:custGeom>
              <a:avLst/>
              <a:gdLst/>
              <a:ahLst/>
              <a:cxnLst/>
              <a:rect l="l" t="t" r="r" b="b"/>
              <a:pathLst>
                <a:path w="10723728" h="2337138">
                  <a:moveTo>
                    <a:pt x="0" y="0"/>
                  </a:moveTo>
                  <a:lnTo>
                    <a:pt x="10723728" y="0"/>
                  </a:lnTo>
                  <a:lnTo>
                    <a:pt x="10723728" y="2337138"/>
                  </a:lnTo>
                  <a:lnTo>
                    <a:pt x="0" y="2337138"/>
                  </a:lnTo>
                  <a:close/>
                </a:path>
              </a:pathLst>
            </a:custGeom>
            <a:solidFill>
              <a:srgbClr val="000000">
                <a:alpha val="0"/>
              </a:srgbClr>
            </a:solidFill>
          </p:spPr>
        </p:sp>
        <p:sp>
          <p:nvSpPr>
            <p:cNvPr id="7" name="TextBox 7"/>
            <p:cNvSpPr txBox="1"/>
            <p:nvPr/>
          </p:nvSpPr>
          <p:spPr>
            <a:xfrm>
              <a:off x="0" y="19050"/>
              <a:ext cx="10723728" cy="2318088"/>
            </a:xfrm>
            <a:prstGeom prst="rect">
              <a:avLst/>
            </a:prstGeom>
          </p:spPr>
          <p:txBody>
            <a:bodyPr lIns="0" tIns="0" rIns="0" bIns="0" rtlCol="0" anchor="t"/>
            <a:lstStyle/>
            <a:p>
              <a:pPr algn="ctr">
                <a:lnSpc>
                  <a:spcPts val="4787"/>
                </a:lnSpc>
              </a:pPr>
              <a:r>
                <a:rPr lang="en-US" sz="4199" b="1">
                  <a:solidFill>
                    <a:srgbClr val="112542"/>
                  </a:solidFill>
                  <a:latin typeface="Garet Bold"/>
                  <a:ea typeface="Garet Bold"/>
                  <a:cs typeface="Garet Bold"/>
                  <a:sym typeface="Garet Bold"/>
                </a:rPr>
                <a:t>"¿CÓMO PODEMOS RESCATAR A AQUELLOS QUE ESTÁN SIENDO LLEVADOS A LA MUERTE?”</a:t>
              </a:r>
            </a:p>
          </p:txBody>
        </p:sp>
      </p:grpSp>
      <p:sp>
        <p:nvSpPr>
          <p:cNvPr id="8" name="Freeform 8"/>
          <p:cNvSpPr/>
          <p:nvPr/>
        </p:nvSpPr>
        <p:spPr>
          <a:xfrm>
            <a:off x="1028700" y="1028700"/>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2">
              <a:alphaModFix amt="81000"/>
            </a:blip>
            <a:stretch>
              <a:fillRect/>
            </a:stretch>
          </a:blipFill>
        </p:spPr>
      </p:sp>
      <p:grpSp>
        <p:nvGrpSpPr>
          <p:cNvPr id="9" name="Group 9"/>
          <p:cNvGrpSpPr/>
          <p:nvPr/>
        </p:nvGrpSpPr>
        <p:grpSpPr>
          <a:xfrm>
            <a:off x="7000339" y="4116706"/>
            <a:ext cx="10258961" cy="5141594"/>
            <a:chOff x="0" y="0"/>
            <a:chExt cx="13678615" cy="6855459"/>
          </a:xfrm>
        </p:grpSpPr>
        <p:sp>
          <p:nvSpPr>
            <p:cNvPr id="10" name="Freeform 10"/>
            <p:cNvSpPr/>
            <p:nvPr/>
          </p:nvSpPr>
          <p:spPr>
            <a:xfrm>
              <a:off x="0" y="0"/>
              <a:ext cx="13678615" cy="6855459"/>
            </a:xfrm>
            <a:custGeom>
              <a:avLst/>
              <a:gdLst/>
              <a:ahLst/>
              <a:cxnLst/>
              <a:rect l="l" t="t" r="r" b="b"/>
              <a:pathLst>
                <a:path w="13678615" h="6855459">
                  <a:moveTo>
                    <a:pt x="0" y="0"/>
                  </a:moveTo>
                  <a:lnTo>
                    <a:pt x="13678615" y="0"/>
                  </a:lnTo>
                  <a:lnTo>
                    <a:pt x="13678615" y="6855459"/>
                  </a:lnTo>
                  <a:lnTo>
                    <a:pt x="0" y="6855459"/>
                  </a:lnTo>
                  <a:close/>
                </a:path>
              </a:pathLst>
            </a:custGeom>
            <a:solidFill>
              <a:srgbClr val="000000">
                <a:alpha val="0"/>
              </a:srgbClr>
            </a:solidFill>
          </p:spPr>
        </p:sp>
        <p:sp>
          <p:nvSpPr>
            <p:cNvPr id="11" name="TextBox 11"/>
            <p:cNvSpPr txBox="1"/>
            <p:nvPr/>
          </p:nvSpPr>
          <p:spPr>
            <a:xfrm>
              <a:off x="0" y="0"/>
              <a:ext cx="13678615" cy="6855459"/>
            </a:xfrm>
            <a:prstGeom prst="rect">
              <a:avLst/>
            </a:prstGeom>
          </p:spPr>
          <p:txBody>
            <a:bodyPr lIns="0" tIns="0" rIns="0" bIns="0" rtlCol="0" anchor="t"/>
            <a:lstStyle/>
            <a:p>
              <a:pPr algn="just">
                <a:lnSpc>
                  <a:spcPts val="3959"/>
                </a:lnSpc>
              </a:pPr>
              <a:r>
                <a:rPr lang="en-US" sz="3299" i="1">
                  <a:solidFill>
                    <a:srgbClr val="FFFFFF"/>
                  </a:solidFill>
                  <a:latin typeface="Garet Italics"/>
                  <a:ea typeface="Garet Italics"/>
                  <a:cs typeface="Garet Italics"/>
                  <a:sym typeface="Garet Italics"/>
                </a:rPr>
                <a:t>Mientras lees este párrafo, tres niños son injustamente masacrados en Estados Unidos”</a:t>
              </a:r>
            </a:p>
            <a:p>
              <a:pPr algn="just">
                <a:lnSpc>
                  <a:spcPts val="3959"/>
                </a:lnSpc>
              </a:pPr>
              <a:endParaRPr lang="en-US" sz="3299" i="1">
                <a:solidFill>
                  <a:srgbClr val="FFFFFF"/>
                </a:solidFill>
                <a:latin typeface="Garet Italics"/>
                <a:ea typeface="Garet Italics"/>
                <a:cs typeface="Garet Italics"/>
                <a:sym typeface="Garet Italics"/>
              </a:endParaRPr>
            </a:p>
            <a:p>
              <a:pPr algn="just">
                <a:lnSpc>
                  <a:spcPts val="3959"/>
                </a:lnSpc>
              </a:pPr>
              <a:r>
                <a:rPr lang="en-US" sz="3299">
                  <a:solidFill>
                    <a:srgbClr val="FFFFFF"/>
                  </a:solidFill>
                  <a:latin typeface="Garet"/>
                  <a:ea typeface="Garet"/>
                  <a:cs typeface="Garet"/>
                  <a:sym typeface="Garet"/>
                </a:rPr>
                <a:t>El texto es parte de la campaña antiaborto usada para obtener votos en las iglesias Cristianas del estado de Oklahoma (EE.UU). Esto ocurrió durante la elección presidencial de 2024. en uno de los estados del llamado cinturón de la Biblia conformado por nueve estados del sur este de Estados Unidos.</a:t>
              </a:r>
            </a:p>
          </p:txBody>
        </p:sp>
      </p:grpSp>
      <p:sp>
        <p:nvSpPr>
          <p:cNvPr id="12" name="Freeform 1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13" name="Freeform 13"/>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54517" y="9553575"/>
            <a:ext cx="19936837" cy="733425"/>
            <a:chOff x="0" y="0"/>
            <a:chExt cx="5250854" cy="193165"/>
          </a:xfrm>
        </p:grpSpPr>
        <p:sp>
          <p:nvSpPr>
            <p:cNvPr id="15" name="Freeform 1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6" name="TextBox 1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7" name="TextBox 17"/>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8" name="Freeform 18"/>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2376410"/>
            <a:ext cx="9888979" cy="6881890"/>
            <a:chOff x="0" y="0"/>
            <a:chExt cx="13185305" cy="9175853"/>
          </a:xfrm>
        </p:grpSpPr>
        <p:sp>
          <p:nvSpPr>
            <p:cNvPr id="3" name="Freeform 3"/>
            <p:cNvSpPr/>
            <p:nvPr/>
          </p:nvSpPr>
          <p:spPr>
            <a:xfrm>
              <a:off x="0" y="0"/>
              <a:ext cx="13185305" cy="9175853"/>
            </a:xfrm>
            <a:custGeom>
              <a:avLst/>
              <a:gdLst/>
              <a:ahLst/>
              <a:cxnLst/>
              <a:rect l="l" t="t" r="r" b="b"/>
              <a:pathLst>
                <a:path w="13185305" h="9175853">
                  <a:moveTo>
                    <a:pt x="0" y="0"/>
                  </a:moveTo>
                  <a:lnTo>
                    <a:pt x="13185305" y="0"/>
                  </a:lnTo>
                  <a:lnTo>
                    <a:pt x="13185305" y="9175853"/>
                  </a:lnTo>
                  <a:lnTo>
                    <a:pt x="0" y="9175853"/>
                  </a:lnTo>
                  <a:close/>
                </a:path>
              </a:pathLst>
            </a:custGeom>
            <a:solidFill>
              <a:srgbClr val="000000">
                <a:alpha val="0"/>
              </a:srgbClr>
            </a:solidFill>
          </p:spPr>
        </p:sp>
        <p:sp>
          <p:nvSpPr>
            <p:cNvPr id="4" name="TextBox 4"/>
            <p:cNvSpPr txBox="1"/>
            <p:nvPr/>
          </p:nvSpPr>
          <p:spPr>
            <a:xfrm>
              <a:off x="0" y="19050"/>
              <a:ext cx="13185305" cy="9156803"/>
            </a:xfrm>
            <a:prstGeom prst="rect">
              <a:avLst/>
            </a:prstGeom>
          </p:spPr>
          <p:txBody>
            <a:bodyPr lIns="0" tIns="0" rIns="0" bIns="0" rtlCol="0" anchor="t"/>
            <a:lstStyle/>
            <a:p>
              <a:pPr algn="just">
                <a:lnSpc>
                  <a:spcPts val="3773"/>
                </a:lnSpc>
              </a:pPr>
              <a:r>
                <a:rPr lang="en-US" sz="3310" b="1" u="sng">
                  <a:solidFill>
                    <a:srgbClr val="FFFFFF"/>
                  </a:solidFill>
                  <a:latin typeface="Garet Bold"/>
                  <a:ea typeface="Garet Bold"/>
                  <a:cs typeface="Garet Bold"/>
                  <a:sym typeface="Garet Bold"/>
                </a:rPr>
                <a:t>APOCALIPSIS 13:3</a:t>
              </a:r>
              <a:r>
                <a:rPr lang="en-US" sz="3310" b="1">
                  <a:solidFill>
                    <a:srgbClr val="FFFFFF"/>
                  </a:solidFill>
                  <a:latin typeface="Garet Bold"/>
                  <a:ea typeface="Garet Bold"/>
                  <a:cs typeface="Garet Bold"/>
                  <a:sym typeface="Garet Bold"/>
                </a:rPr>
                <a:t> </a:t>
              </a:r>
              <a:r>
                <a:rPr lang="en-US" sz="3310">
                  <a:solidFill>
                    <a:srgbClr val="FFFFFF"/>
                  </a:solidFill>
                  <a:latin typeface="Garet"/>
                  <a:ea typeface="Garet"/>
                  <a:cs typeface="Garet"/>
                  <a:sym typeface="Garet"/>
                </a:rPr>
                <a:t> “Vi una de sus cabezas como herida de muerte, pero su herida mortal se había sanado.”</a:t>
              </a:r>
            </a:p>
            <a:p>
              <a:pPr algn="just">
                <a:lnSpc>
                  <a:spcPts val="3773"/>
                </a:lnSpc>
              </a:pPr>
              <a:endParaRPr lang="en-US" sz="3310">
                <a:solidFill>
                  <a:srgbClr val="FFFFFF"/>
                </a:solidFill>
                <a:latin typeface="Garet"/>
                <a:ea typeface="Garet"/>
                <a:cs typeface="Garet"/>
                <a:sym typeface="Garet"/>
              </a:endParaRPr>
            </a:p>
            <a:p>
              <a:pPr algn="just">
                <a:lnSpc>
                  <a:spcPts val="3773"/>
                </a:lnSpc>
              </a:pPr>
              <a:r>
                <a:rPr lang="en-US" sz="3310">
                  <a:solidFill>
                    <a:srgbClr val="FFFFFF"/>
                  </a:solidFill>
                  <a:latin typeface="Garet"/>
                  <a:ea typeface="Garet"/>
                  <a:cs typeface="Garet"/>
                  <a:sym typeface="Garet"/>
                </a:rPr>
                <a:t>Al mismo tiempo la anarquía trata de hacer desaparecer toda ley, no solo divina sino humana…</a:t>
              </a:r>
            </a:p>
            <a:p>
              <a:pPr algn="just">
                <a:lnSpc>
                  <a:spcPts val="3773"/>
                </a:lnSpc>
              </a:pPr>
              <a:r>
                <a:rPr lang="en-US" sz="3310">
                  <a:solidFill>
                    <a:srgbClr val="FFFFFF"/>
                  </a:solidFill>
                  <a:latin typeface="Garet"/>
                  <a:ea typeface="Garet"/>
                  <a:cs typeface="Garet"/>
                  <a:sym typeface="Garet"/>
                </a:rPr>
                <a:t> …el espíritu de inquietud, desorden y derramamiento de sangre; </a:t>
              </a:r>
              <a:r>
                <a:rPr lang="en-US" sz="3310" b="1">
                  <a:solidFill>
                    <a:srgbClr val="FFFFFF"/>
                  </a:solidFill>
                  <a:latin typeface="Garet Bold"/>
                  <a:ea typeface="Garet Bold"/>
                  <a:cs typeface="Garet Bold"/>
                  <a:sym typeface="Garet Bold"/>
                </a:rPr>
                <a:t>la propagación mundial de las mismas enseñanzas que produjeron la Revolución Francesa, tienden a envolver al mundo entero en una lucha similar a la que convulsionó a Francia.</a:t>
              </a:r>
              <a:r>
                <a:rPr lang="en-US" sz="3310">
                  <a:solidFill>
                    <a:srgbClr val="FFFFFF"/>
                  </a:solidFill>
                  <a:latin typeface="Garet"/>
                  <a:ea typeface="Garet"/>
                  <a:cs typeface="Garet"/>
                  <a:sym typeface="Garet"/>
                </a:rPr>
                <a:t> ED 206</a:t>
              </a:r>
            </a:p>
          </p:txBody>
        </p:sp>
      </p:grpSp>
      <p:sp>
        <p:nvSpPr>
          <p:cNvPr id="5" name="Freeform 5"/>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1538440" y="1028700"/>
            <a:ext cx="5636987" cy="8229600"/>
            <a:chOff x="0" y="0"/>
            <a:chExt cx="7515982" cy="10972800"/>
          </a:xfrm>
        </p:grpSpPr>
        <p:grpSp>
          <p:nvGrpSpPr>
            <p:cNvPr id="7" name="Group 7"/>
            <p:cNvGrpSpPr/>
            <p:nvPr/>
          </p:nvGrpSpPr>
          <p:grpSpPr>
            <a:xfrm>
              <a:off x="0" y="0"/>
              <a:ext cx="7515982" cy="10972800"/>
              <a:chOff x="0" y="0"/>
              <a:chExt cx="1545557" cy="2256403"/>
            </a:xfrm>
          </p:grpSpPr>
          <p:sp>
            <p:nvSpPr>
              <p:cNvPr id="8" name="Freeform 8"/>
              <p:cNvSpPr/>
              <p:nvPr/>
            </p:nvSpPr>
            <p:spPr>
              <a:xfrm>
                <a:off x="0" y="0"/>
                <a:ext cx="1545557" cy="2256403"/>
              </a:xfrm>
              <a:custGeom>
                <a:avLst/>
                <a:gdLst/>
                <a:ahLst/>
                <a:cxnLst/>
                <a:rect l="l" t="t" r="r" b="b"/>
                <a:pathLst>
                  <a:path w="1545557" h="2256403">
                    <a:moveTo>
                      <a:pt x="0" y="0"/>
                    </a:moveTo>
                    <a:lnTo>
                      <a:pt x="1545557" y="0"/>
                    </a:lnTo>
                    <a:lnTo>
                      <a:pt x="1545557" y="2256403"/>
                    </a:lnTo>
                    <a:lnTo>
                      <a:pt x="0" y="2256403"/>
                    </a:lnTo>
                    <a:close/>
                  </a:path>
                </a:pathLst>
              </a:custGeom>
              <a:gradFill rotWithShape="1">
                <a:gsLst>
                  <a:gs pos="0">
                    <a:srgbClr val="A6A6A6">
                      <a:alpha val="100000"/>
                    </a:srgbClr>
                  </a:gs>
                  <a:gs pos="100000">
                    <a:srgbClr val="FFFFFF">
                      <a:alpha val="100000"/>
                    </a:srgbClr>
                  </a:gs>
                </a:gsLst>
                <a:lin ang="0"/>
              </a:gradFill>
            </p:spPr>
          </p:sp>
          <p:sp>
            <p:nvSpPr>
              <p:cNvPr id="9" name="TextBox 9"/>
              <p:cNvSpPr txBox="1"/>
              <p:nvPr/>
            </p:nvSpPr>
            <p:spPr>
              <a:xfrm>
                <a:off x="0" y="-38100"/>
                <a:ext cx="1545557" cy="2294503"/>
              </a:xfrm>
              <a:prstGeom prst="rect">
                <a:avLst/>
              </a:prstGeom>
            </p:spPr>
            <p:txBody>
              <a:bodyPr lIns="50800" tIns="50800" rIns="50800" bIns="50800" rtlCol="0" anchor="ctr"/>
              <a:lstStyle/>
              <a:p>
                <a:pPr algn="ctr">
                  <a:lnSpc>
                    <a:spcPts val="2159"/>
                  </a:lnSpc>
                </a:pPr>
                <a:endParaRPr/>
              </a:p>
            </p:txBody>
          </p:sp>
        </p:grpSp>
        <p:sp>
          <p:nvSpPr>
            <p:cNvPr id="10" name="Freeform 10"/>
            <p:cNvSpPr/>
            <p:nvPr/>
          </p:nvSpPr>
          <p:spPr>
            <a:xfrm>
              <a:off x="202439" y="193429"/>
              <a:ext cx="7130551" cy="10540306"/>
            </a:xfrm>
            <a:custGeom>
              <a:avLst/>
              <a:gdLst/>
              <a:ahLst/>
              <a:cxnLst/>
              <a:rect l="l" t="t" r="r" b="b"/>
              <a:pathLst>
                <a:path w="7130551" h="10540306">
                  <a:moveTo>
                    <a:pt x="0" y="0"/>
                  </a:moveTo>
                  <a:lnTo>
                    <a:pt x="7130552" y="0"/>
                  </a:lnTo>
                  <a:lnTo>
                    <a:pt x="7130552" y="10540306"/>
                  </a:lnTo>
                  <a:lnTo>
                    <a:pt x="0" y="10540306"/>
                  </a:lnTo>
                  <a:lnTo>
                    <a:pt x="0" y="0"/>
                  </a:lnTo>
                  <a:close/>
                </a:path>
              </a:pathLst>
            </a:custGeom>
            <a:blipFill>
              <a:blip r:embed="rId4"/>
              <a:stretch>
                <a:fillRect t="-864" b="-864"/>
              </a:stretch>
            </a:blipFill>
          </p:spPr>
        </p:sp>
      </p:grpSp>
      <p:sp>
        <p:nvSpPr>
          <p:cNvPr id="11" name="Freeform 11"/>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028700" y="1028700"/>
            <a:ext cx="9888979" cy="1009230"/>
            <a:chOff x="0" y="0"/>
            <a:chExt cx="2292054" cy="233918"/>
          </a:xfrm>
        </p:grpSpPr>
        <p:sp>
          <p:nvSpPr>
            <p:cNvPr id="13" name="Freeform 13"/>
            <p:cNvSpPr/>
            <p:nvPr/>
          </p:nvSpPr>
          <p:spPr>
            <a:xfrm>
              <a:off x="0" y="0"/>
              <a:ext cx="2292054" cy="233918"/>
            </a:xfrm>
            <a:custGeom>
              <a:avLst/>
              <a:gdLst/>
              <a:ahLst/>
              <a:cxnLst/>
              <a:rect l="l" t="t" r="r" b="b"/>
              <a:pathLst>
                <a:path w="2292054" h="233918">
                  <a:moveTo>
                    <a:pt x="0" y="0"/>
                  </a:moveTo>
                  <a:lnTo>
                    <a:pt x="2292054" y="0"/>
                  </a:lnTo>
                  <a:lnTo>
                    <a:pt x="2292054" y="233918"/>
                  </a:lnTo>
                  <a:lnTo>
                    <a:pt x="0" y="233918"/>
                  </a:lnTo>
                  <a:close/>
                </a:path>
              </a:pathLst>
            </a:custGeom>
            <a:solidFill>
              <a:srgbClr val="D3E8EE"/>
            </a:solidFill>
          </p:spPr>
        </p:sp>
        <p:sp>
          <p:nvSpPr>
            <p:cNvPr id="14" name="TextBox 14"/>
            <p:cNvSpPr txBox="1"/>
            <p:nvPr/>
          </p:nvSpPr>
          <p:spPr>
            <a:xfrm>
              <a:off x="0" y="-38100"/>
              <a:ext cx="2292054" cy="272018"/>
            </a:xfrm>
            <a:prstGeom prst="rect">
              <a:avLst/>
            </a:prstGeom>
          </p:spPr>
          <p:txBody>
            <a:bodyPr lIns="51093" tIns="51093" rIns="51093" bIns="51093" rtlCol="0" anchor="ctr"/>
            <a:lstStyle/>
            <a:p>
              <a:pPr algn="ctr">
                <a:lnSpc>
                  <a:spcPts val="2720"/>
                </a:lnSpc>
              </a:pPr>
              <a:endParaRPr/>
            </a:p>
          </p:txBody>
        </p:sp>
      </p:grpSp>
      <p:grpSp>
        <p:nvGrpSpPr>
          <p:cNvPr id="15" name="Group 15"/>
          <p:cNvGrpSpPr/>
          <p:nvPr/>
        </p:nvGrpSpPr>
        <p:grpSpPr>
          <a:xfrm>
            <a:off x="1028700" y="1032064"/>
            <a:ext cx="9888979" cy="1021464"/>
            <a:chOff x="0" y="0"/>
            <a:chExt cx="13185305" cy="1361952"/>
          </a:xfrm>
        </p:grpSpPr>
        <p:sp>
          <p:nvSpPr>
            <p:cNvPr id="16" name="Freeform 16"/>
            <p:cNvSpPr/>
            <p:nvPr/>
          </p:nvSpPr>
          <p:spPr>
            <a:xfrm>
              <a:off x="0" y="0"/>
              <a:ext cx="13185305" cy="1361952"/>
            </a:xfrm>
            <a:custGeom>
              <a:avLst/>
              <a:gdLst/>
              <a:ahLst/>
              <a:cxnLst/>
              <a:rect l="l" t="t" r="r" b="b"/>
              <a:pathLst>
                <a:path w="13185305" h="1361952">
                  <a:moveTo>
                    <a:pt x="0" y="0"/>
                  </a:moveTo>
                  <a:lnTo>
                    <a:pt x="13185305" y="0"/>
                  </a:lnTo>
                  <a:lnTo>
                    <a:pt x="13185305" y="1361952"/>
                  </a:lnTo>
                  <a:lnTo>
                    <a:pt x="0" y="1361952"/>
                  </a:lnTo>
                  <a:close/>
                </a:path>
              </a:pathLst>
            </a:custGeom>
            <a:solidFill>
              <a:srgbClr val="000000">
                <a:alpha val="0"/>
              </a:srgbClr>
            </a:solidFill>
          </p:spPr>
        </p:sp>
        <p:sp>
          <p:nvSpPr>
            <p:cNvPr id="17" name="TextBox 17"/>
            <p:cNvSpPr txBox="1"/>
            <p:nvPr/>
          </p:nvSpPr>
          <p:spPr>
            <a:xfrm>
              <a:off x="0" y="57150"/>
              <a:ext cx="13185305" cy="1304802"/>
            </a:xfrm>
            <a:prstGeom prst="rect">
              <a:avLst/>
            </a:prstGeom>
          </p:spPr>
          <p:txBody>
            <a:bodyPr lIns="0" tIns="0" rIns="0" bIns="0" rtlCol="0" anchor="ctr"/>
            <a:lstStyle/>
            <a:p>
              <a:pPr algn="ctr">
                <a:lnSpc>
                  <a:spcPts val="5292"/>
                </a:lnSpc>
              </a:pPr>
              <a:r>
                <a:rPr lang="en-US" sz="4900" b="1">
                  <a:solidFill>
                    <a:srgbClr val="112542"/>
                  </a:solidFill>
                  <a:latin typeface="Garet Bold"/>
                  <a:ea typeface="Garet Bold"/>
                  <a:cs typeface="Garet Bold"/>
                  <a:sym typeface="Garet Bold"/>
                </a:rPr>
                <a:t>EL PÉNDULO REGRESA</a:t>
              </a:r>
            </a:p>
          </p:txBody>
        </p:sp>
      </p:grpSp>
      <p:grpSp>
        <p:nvGrpSpPr>
          <p:cNvPr id="18" name="Group 18"/>
          <p:cNvGrpSpPr/>
          <p:nvPr/>
        </p:nvGrpSpPr>
        <p:grpSpPr>
          <a:xfrm>
            <a:off x="-54517" y="9553575"/>
            <a:ext cx="19936837" cy="733425"/>
            <a:chOff x="0" y="0"/>
            <a:chExt cx="5250854" cy="193165"/>
          </a:xfrm>
        </p:grpSpPr>
        <p:sp>
          <p:nvSpPr>
            <p:cNvPr id="19" name="Freeform 1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0" name="TextBox 2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1" name="TextBox 2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2" name="Freeform 22"/>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734187" y="1053194"/>
            <a:ext cx="7101690" cy="1949809"/>
            <a:chOff x="0" y="0"/>
            <a:chExt cx="9362447" cy="2570512"/>
          </a:xfrm>
        </p:grpSpPr>
        <p:sp>
          <p:nvSpPr>
            <p:cNvPr id="3" name="Freeform 3"/>
            <p:cNvSpPr/>
            <p:nvPr/>
          </p:nvSpPr>
          <p:spPr>
            <a:xfrm>
              <a:off x="0" y="0"/>
              <a:ext cx="9362447" cy="2570512"/>
            </a:xfrm>
            <a:custGeom>
              <a:avLst/>
              <a:gdLst/>
              <a:ahLst/>
              <a:cxnLst/>
              <a:rect l="l" t="t" r="r" b="b"/>
              <a:pathLst>
                <a:path w="9362447" h="2570512">
                  <a:moveTo>
                    <a:pt x="0" y="0"/>
                  </a:moveTo>
                  <a:lnTo>
                    <a:pt x="9362447" y="0"/>
                  </a:lnTo>
                  <a:lnTo>
                    <a:pt x="9362447" y="2570512"/>
                  </a:lnTo>
                  <a:lnTo>
                    <a:pt x="0" y="2570512"/>
                  </a:lnTo>
                  <a:close/>
                </a:path>
              </a:pathLst>
            </a:custGeom>
            <a:solidFill>
              <a:srgbClr val="000000">
                <a:alpha val="0"/>
              </a:srgbClr>
            </a:solidFill>
          </p:spPr>
        </p:sp>
        <p:sp>
          <p:nvSpPr>
            <p:cNvPr id="4" name="TextBox 4"/>
            <p:cNvSpPr txBox="1"/>
            <p:nvPr/>
          </p:nvSpPr>
          <p:spPr>
            <a:xfrm>
              <a:off x="0" y="47625"/>
              <a:ext cx="9362447" cy="2522887"/>
            </a:xfrm>
            <a:prstGeom prst="rect">
              <a:avLst/>
            </a:prstGeom>
          </p:spPr>
          <p:txBody>
            <a:bodyPr lIns="0" tIns="0" rIns="0" bIns="0" rtlCol="0" anchor="ctr"/>
            <a:lstStyle/>
            <a:p>
              <a:pPr algn="ctr">
                <a:lnSpc>
                  <a:spcPts val="4363"/>
                </a:lnSpc>
              </a:pPr>
              <a:r>
                <a:rPr lang="en-US" sz="4040" b="1">
                  <a:solidFill>
                    <a:srgbClr val="FFFFFF"/>
                  </a:solidFill>
                  <a:latin typeface="Garet Bold"/>
                  <a:ea typeface="Garet Bold"/>
                  <a:cs typeface="Garet Bold"/>
                  <a:sym typeface="Garet Bold"/>
                </a:rPr>
                <a:t>Secularismo, inmoralidad y libertinaje promovidos por el estado</a:t>
              </a:r>
            </a:p>
          </p:txBody>
        </p:sp>
      </p:grpSp>
      <p:grpSp>
        <p:nvGrpSpPr>
          <p:cNvPr id="5" name="Group 5"/>
          <p:cNvGrpSpPr/>
          <p:nvPr/>
        </p:nvGrpSpPr>
        <p:grpSpPr>
          <a:xfrm>
            <a:off x="9737838" y="1028700"/>
            <a:ext cx="7521462" cy="8229600"/>
            <a:chOff x="0" y="0"/>
            <a:chExt cx="10028616" cy="10972800"/>
          </a:xfrm>
        </p:grpSpPr>
        <p:sp>
          <p:nvSpPr>
            <p:cNvPr id="6" name="Freeform 6"/>
            <p:cNvSpPr/>
            <p:nvPr/>
          </p:nvSpPr>
          <p:spPr>
            <a:xfrm>
              <a:off x="0" y="0"/>
              <a:ext cx="10028616" cy="2047728"/>
            </a:xfrm>
            <a:custGeom>
              <a:avLst/>
              <a:gdLst/>
              <a:ahLst/>
              <a:cxnLst/>
              <a:rect l="l" t="t" r="r" b="b"/>
              <a:pathLst>
                <a:path w="10028616" h="2047728">
                  <a:moveTo>
                    <a:pt x="0" y="0"/>
                  </a:moveTo>
                  <a:lnTo>
                    <a:pt x="10028616" y="0"/>
                  </a:lnTo>
                  <a:lnTo>
                    <a:pt x="10028616" y="2047728"/>
                  </a:lnTo>
                  <a:lnTo>
                    <a:pt x="0" y="2047728"/>
                  </a:lnTo>
                  <a:lnTo>
                    <a:pt x="0" y="0"/>
                  </a:lnTo>
                  <a:close/>
                </a:path>
              </a:pathLst>
            </a:custGeom>
            <a:blipFill>
              <a:blip r:embed="rId2"/>
              <a:stretch>
                <a:fillRect/>
              </a:stretch>
            </a:blipFill>
          </p:spPr>
        </p:sp>
        <p:sp>
          <p:nvSpPr>
            <p:cNvPr id="7" name="Freeform 7"/>
            <p:cNvSpPr/>
            <p:nvPr/>
          </p:nvSpPr>
          <p:spPr>
            <a:xfrm>
              <a:off x="0" y="1920600"/>
              <a:ext cx="10028616" cy="9052200"/>
            </a:xfrm>
            <a:custGeom>
              <a:avLst/>
              <a:gdLst/>
              <a:ahLst/>
              <a:cxnLst/>
              <a:rect l="l" t="t" r="r" b="b"/>
              <a:pathLst>
                <a:path w="10028616" h="9052200">
                  <a:moveTo>
                    <a:pt x="0" y="0"/>
                  </a:moveTo>
                  <a:lnTo>
                    <a:pt x="10028616" y="0"/>
                  </a:lnTo>
                  <a:lnTo>
                    <a:pt x="10028616" y="9052200"/>
                  </a:lnTo>
                  <a:lnTo>
                    <a:pt x="0" y="9052200"/>
                  </a:lnTo>
                  <a:lnTo>
                    <a:pt x="0" y="0"/>
                  </a:lnTo>
                  <a:close/>
                </a:path>
              </a:pathLst>
            </a:custGeom>
            <a:blipFill>
              <a:blip r:embed="rId3"/>
              <a:stretch>
                <a:fillRect/>
              </a:stretch>
            </a:blipFill>
          </p:spPr>
        </p:sp>
      </p:grpSp>
      <p:sp>
        <p:nvSpPr>
          <p:cNvPr id="8" name="Freeform 8"/>
          <p:cNvSpPr/>
          <p:nvPr/>
        </p:nvSpPr>
        <p:spPr>
          <a:xfrm>
            <a:off x="1639658" y="3003003"/>
            <a:ext cx="7290749" cy="6421793"/>
          </a:xfrm>
          <a:custGeom>
            <a:avLst/>
            <a:gdLst/>
            <a:ahLst/>
            <a:cxnLst/>
            <a:rect l="l" t="t" r="r" b="b"/>
            <a:pathLst>
              <a:path w="7290749" h="6421793">
                <a:moveTo>
                  <a:pt x="0" y="0"/>
                </a:moveTo>
                <a:lnTo>
                  <a:pt x="7290749" y="0"/>
                </a:lnTo>
                <a:lnTo>
                  <a:pt x="7290749" y="6421793"/>
                </a:lnTo>
                <a:lnTo>
                  <a:pt x="0" y="6421793"/>
                </a:lnTo>
                <a:lnTo>
                  <a:pt x="0" y="0"/>
                </a:lnTo>
                <a:close/>
              </a:path>
            </a:pathLst>
          </a:custGeom>
          <a:blipFill>
            <a:blip r:embed="rId4"/>
            <a:stretch>
              <a:fillRect b="-3439"/>
            </a:stretch>
          </a:blipFill>
        </p:spPr>
      </p:sp>
      <p:sp>
        <p:nvSpPr>
          <p:cNvPr id="9" name="Freeform 9"/>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sp>
        <p:nvSpPr>
          <p:cNvPr id="10" name="Freeform 10"/>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54517" y="955357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Freeform 15"/>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7"/>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7964084" y="1028700"/>
            <a:ext cx="9295216" cy="1661925"/>
            <a:chOff x="0" y="0"/>
            <a:chExt cx="2448123" cy="437709"/>
          </a:xfrm>
        </p:grpSpPr>
        <p:sp>
          <p:nvSpPr>
            <p:cNvPr id="3" name="Freeform 3"/>
            <p:cNvSpPr/>
            <p:nvPr/>
          </p:nvSpPr>
          <p:spPr>
            <a:xfrm>
              <a:off x="0" y="0"/>
              <a:ext cx="2448123" cy="437709"/>
            </a:xfrm>
            <a:custGeom>
              <a:avLst/>
              <a:gdLst/>
              <a:ahLst/>
              <a:cxnLst/>
              <a:rect l="l" t="t" r="r" b="b"/>
              <a:pathLst>
                <a:path w="2448123" h="437709">
                  <a:moveTo>
                    <a:pt x="0" y="0"/>
                  </a:moveTo>
                  <a:lnTo>
                    <a:pt x="2448123" y="0"/>
                  </a:lnTo>
                  <a:lnTo>
                    <a:pt x="2448123" y="437709"/>
                  </a:lnTo>
                  <a:lnTo>
                    <a:pt x="0" y="437709"/>
                  </a:lnTo>
                  <a:close/>
                </a:path>
              </a:pathLst>
            </a:custGeom>
            <a:solidFill>
              <a:srgbClr val="D3E8EE"/>
            </a:solidFill>
          </p:spPr>
        </p:sp>
        <p:sp>
          <p:nvSpPr>
            <p:cNvPr id="4" name="TextBox 4"/>
            <p:cNvSpPr txBox="1"/>
            <p:nvPr/>
          </p:nvSpPr>
          <p:spPr>
            <a:xfrm>
              <a:off x="0" y="-38100"/>
              <a:ext cx="2448123" cy="475809"/>
            </a:xfrm>
            <a:prstGeom prst="rect">
              <a:avLst/>
            </a:prstGeom>
          </p:spPr>
          <p:txBody>
            <a:bodyPr lIns="50800" tIns="50800" rIns="50800" bIns="50800" rtlCol="0" anchor="ctr"/>
            <a:lstStyle/>
            <a:p>
              <a:pPr algn="ctr">
                <a:lnSpc>
                  <a:spcPts val="2159"/>
                </a:lnSpc>
              </a:pPr>
              <a:endParaRPr/>
            </a:p>
          </p:txBody>
        </p:sp>
      </p:grpSp>
      <p:grpSp>
        <p:nvGrpSpPr>
          <p:cNvPr id="5" name="Group 5"/>
          <p:cNvGrpSpPr/>
          <p:nvPr/>
        </p:nvGrpSpPr>
        <p:grpSpPr>
          <a:xfrm>
            <a:off x="7964084" y="1028700"/>
            <a:ext cx="9295216" cy="1661925"/>
            <a:chOff x="0" y="0"/>
            <a:chExt cx="12393621" cy="2215900"/>
          </a:xfrm>
        </p:grpSpPr>
        <p:sp>
          <p:nvSpPr>
            <p:cNvPr id="6" name="Freeform 6"/>
            <p:cNvSpPr/>
            <p:nvPr/>
          </p:nvSpPr>
          <p:spPr>
            <a:xfrm>
              <a:off x="0" y="0"/>
              <a:ext cx="12393622" cy="2215900"/>
            </a:xfrm>
            <a:custGeom>
              <a:avLst/>
              <a:gdLst/>
              <a:ahLst/>
              <a:cxnLst/>
              <a:rect l="l" t="t" r="r" b="b"/>
              <a:pathLst>
                <a:path w="12393622" h="2215900">
                  <a:moveTo>
                    <a:pt x="0" y="0"/>
                  </a:moveTo>
                  <a:lnTo>
                    <a:pt x="12393622" y="0"/>
                  </a:lnTo>
                  <a:lnTo>
                    <a:pt x="12393622" y="2215900"/>
                  </a:lnTo>
                  <a:lnTo>
                    <a:pt x="0" y="2215900"/>
                  </a:lnTo>
                  <a:close/>
                </a:path>
              </a:pathLst>
            </a:custGeom>
            <a:solidFill>
              <a:srgbClr val="000000">
                <a:alpha val="0"/>
              </a:srgbClr>
            </a:solidFill>
          </p:spPr>
        </p:sp>
        <p:sp>
          <p:nvSpPr>
            <p:cNvPr id="7" name="TextBox 7"/>
            <p:cNvSpPr txBox="1"/>
            <p:nvPr/>
          </p:nvSpPr>
          <p:spPr>
            <a:xfrm>
              <a:off x="0" y="38100"/>
              <a:ext cx="12393621" cy="2177800"/>
            </a:xfrm>
            <a:prstGeom prst="rect">
              <a:avLst/>
            </a:prstGeom>
          </p:spPr>
          <p:txBody>
            <a:bodyPr lIns="0" tIns="0" rIns="0" bIns="0" rtlCol="0" anchor="ctr"/>
            <a:lstStyle/>
            <a:p>
              <a:pPr algn="ctr">
                <a:lnSpc>
                  <a:spcPts val="4428"/>
                </a:lnSpc>
              </a:pPr>
              <a:r>
                <a:rPr lang="en-US" sz="4100" b="1">
                  <a:solidFill>
                    <a:srgbClr val="112542"/>
                  </a:solidFill>
                  <a:latin typeface="Garet Bold"/>
                  <a:ea typeface="Garet Bold"/>
                  <a:cs typeface="Garet Bold"/>
                  <a:sym typeface="Garet Bold"/>
                </a:rPr>
                <a:t>LEGISLACIÓN RELIGIOSA EN CONTRA DE LA CONCIENCIA</a:t>
              </a:r>
            </a:p>
          </p:txBody>
        </p:sp>
      </p:grpSp>
      <p:sp>
        <p:nvSpPr>
          <p:cNvPr id="8" name="Freeform 8"/>
          <p:cNvSpPr/>
          <p:nvPr/>
        </p:nvSpPr>
        <p:spPr>
          <a:xfrm>
            <a:off x="1028700" y="5208638"/>
            <a:ext cx="2728009" cy="4049662"/>
          </a:xfrm>
          <a:custGeom>
            <a:avLst/>
            <a:gdLst/>
            <a:ahLst/>
            <a:cxnLst/>
            <a:rect l="l" t="t" r="r" b="b"/>
            <a:pathLst>
              <a:path w="2728009" h="4049662">
                <a:moveTo>
                  <a:pt x="0" y="0"/>
                </a:moveTo>
                <a:lnTo>
                  <a:pt x="2728009" y="0"/>
                </a:lnTo>
                <a:lnTo>
                  <a:pt x="2728009" y="4049662"/>
                </a:lnTo>
                <a:lnTo>
                  <a:pt x="0" y="4049662"/>
                </a:lnTo>
                <a:lnTo>
                  <a:pt x="0" y="0"/>
                </a:lnTo>
                <a:close/>
              </a:path>
            </a:pathLst>
          </a:custGeom>
          <a:blipFill>
            <a:blip r:embed="rId2"/>
            <a:stretch>
              <a:fillRect t="-2739" r="-119502" b="-7590"/>
            </a:stretch>
          </a:blipFill>
        </p:spPr>
      </p:sp>
      <p:sp>
        <p:nvSpPr>
          <p:cNvPr id="9" name="Freeform 9"/>
          <p:cNvSpPr/>
          <p:nvPr/>
        </p:nvSpPr>
        <p:spPr>
          <a:xfrm>
            <a:off x="4260457" y="5208638"/>
            <a:ext cx="3232117" cy="4049662"/>
          </a:xfrm>
          <a:custGeom>
            <a:avLst/>
            <a:gdLst/>
            <a:ahLst/>
            <a:cxnLst/>
            <a:rect l="l" t="t" r="r" b="b"/>
            <a:pathLst>
              <a:path w="3232117" h="4049662">
                <a:moveTo>
                  <a:pt x="0" y="0"/>
                </a:moveTo>
                <a:lnTo>
                  <a:pt x="3232118" y="0"/>
                </a:lnTo>
                <a:lnTo>
                  <a:pt x="3232118" y="4049662"/>
                </a:lnTo>
                <a:lnTo>
                  <a:pt x="0" y="4049662"/>
                </a:lnTo>
                <a:lnTo>
                  <a:pt x="0" y="0"/>
                </a:lnTo>
                <a:close/>
              </a:path>
            </a:pathLst>
          </a:custGeom>
          <a:blipFill>
            <a:blip r:embed="rId3"/>
            <a:stretch>
              <a:fillRect l="-7423" t="-5521" r="-62" b="-5521"/>
            </a:stretch>
          </a:blipFill>
        </p:spPr>
      </p:sp>
      <p:sp>
        <p:nvSpPr>
          <p:cNvPr id="10" name="Freeform 10"/>
          <p:cNvSpPr/>
          <p:nvPr/>
        </p:nvSpPr>
        <p:spPr>
          <a:xfrm>
            <a:off x="1028700" y="1028700"/>
            <a:ext cx="6463514" cy="3761588"/>
          </a:xfrm>
          <a:custGeom>
            <a:avLst/>
            <a:gdLst/>
            <a:ahLst/>
            <a:cxnLst/>
            <a:rect l="l" t="t" r="r" b="b"/>
            <a:pathLst>
              <a:path w="6463514" h="3761588">
                <a:moveTo>
                  <a:pt x="0" y="0"/>
                </a:moveTo>
                <a:lnTo>
                  <a:pt x="6463514" y="0"/>
                </a:lnTo>
                <a:lnTo>
                  <a:pt x="6463514" y="3761588"/>
                </a:lnTo>
                <a:lnTo>
                  <a:pt x="0" y="3761588"/>
                </a:lnTo>
                <a:lnTo>
                  <a:pt x="0" y="0"/>
                </a:lnTo>
                <a:close/>
              </a:path>
            </a:pathLst>
          </a:custGeom>
          <a:blipFill>
            <a:blip r:embed="rId4"/>
            <a:stretch>
              <a:fillRect t="-74" b="-3023"/>
            </a:stretch>
          </a:blipFill>
        </p:spPr>
      </p:sp>
      <p:grpSp>
        <p:nvGrpSpPr>
          <p:cNvPr id="11" name="Group 11"/>
          <p:cNvGrpSpPr/>
          <p:nvPr/>
        </p:nvGrpSpPr>
        <p:grpSpPr>
          <a:xfrm>
            <a:off x="5252604" y="-25834"/>
            <a:ext cx="2130134" cy="830997"/>
            <a:chOff x="0" y="0"/>
            <a:chExt cx="2840178" cy="1107996"/>
          </a:xfrm>
        </p:grpSpPr>
        <p:sp>
          <p:nvSpPr>
            <p:cNvPr id="12" name="Freeform 12"/>
            <p:cNvSpPr/>
            <p:nvPr/>
          </p:nvSpPr>
          <p:spPr>
            <a:xfrm>
              <a:off x="0" y="0"/>
              <a:ext cx="2840178" cy="1107996"/>
            </a:xfrm>
            <a:custGeom>
              <a:avLst/>
              <a:gdLst/>
              <a:ahLst/>
              <a:cxnLst/>
              <a:rect l="l" t="t" r="r" b="b"/>
              <a:pathLst>
                <a:path w="2840178" h="1107996">
                  <a:moveTo>
                    <a:pt x="0" y="0"/>
                  </a:moveTo>
                  <a:lnTo>
                    <a:pt x="2840178" y="0"/>
                  </a:lnTo>
                  <a:lnTo>
                    <a:pt x="2840178" y="1107996"/>
                  </a:lnTo>
                  <a:lnTo>
                    <a:pt x="0" y="1107996"/>
                  </a:lnTo>
                  <a:close/>
                </a:path>
              </a:pathLst>
            </a:custGeom>
            <a:solidFill>
              <a:srgbClr val="000000">
                <a:alpha val="0"/>
              </a:srgbClr>
            </a:solidFill>
          </p:spPr>
        </p:sp>
        <p:sp>
          <p:nvSpPr>
            <p:cNvPr id="13" name="TextBox 13"/>
            <p:cNvSpPr txBox="1"/>
            <p:nvPr/>
          </p:nvSpPr>
          <p:spPr>
            <a:xfrm>
              <a:off x="0" y="-57150"/>
              <a:ext cx="2840178" cy="1165146"/>
            </a:xfrm>
            <a:prstGeom prst="rect">
              <a:avLst/>
            </a:prstGeom>
          </p:spPr>
          <p:txBody>
            <a:bodyPr lIns="0" tIns="0" rIns="0" bIns="0" rtlCol="0" anchor="t"/>
            <a:lstStyle/>
            <a:p>
              <a:pPr algn="l">
                <a:lnSpc>
                  <a:spcPts val="3240"/>
                </a:lnSpc>
              </a:pPr>
              <a:r>
                <a:rPr lang="en-US" sz="2700" b="1">
                  <a:solidFill>
                    <a:srgbClr val="000000"/>
                  </a:solidFill>
                  <a:latin typeface="Calibri (MS) Bold"/>
                  <a:ea typeface="Calibri (MS) Bold"/>
                  <a:cs typeface="Calibri (MS) Bold"/>
                  <a:sym typeface="Calibri (MS) Bold"/>
                </a:rPr>
                <a:t>JD Vance </a:t>
              </a:r>
            </a:p>
            <a:p>
              <a:pPr algn="l">
                <a:lnSpc>
                  <a:spcPts val="2160"/>
                </a:lnSpc>
              </a:pPr>
              <a:r>
                <a:rPr lang="en-US" sz="1800">
                  <a:solidFill>
                    <a:srgbClr val="000000"/>
                  </a:solidFill>
                  <a:latin typeface="Calibri (MS)"/>
                  <a:ea typeface="Calibri (MS)"/>
                  <a:cs typeface="Calibri (MS)"/>
                  <a:sym typeface="Calibri (MS)"/>
                </a:rPr>
                <a:t>VICEPRESIDENT</a:t>
              </a:r>
            </a:p>
          </p:txBody>
        </p:sp>
      </p:grpSp>
      <p:grpSp>
        <p:nvGrpSpPr>
          <p:cNvPr id="14" name="Group 14"/>
          <p:cNvGrpSpPr/>
          <p:nvPr/>
        </p:nvGrpSpPr>
        <p:grpSpPr>
          <a:xfrm>
            <a:off x="4445575" y="8391525"/>
            <a:ext cx="4068041" cy="830997"/>
            <a:chOff x="0" y="0"/>
            <a:chExt cx="5424054" cy="1107996"/>
          </a:xfrm>
        </p:grpSpPr>
        <p:sp>
          <p:nvSpPr>
            <p:cNvPr id="15" name="Freeform 15"/>
            <p:cNvSpPr/>
            <p:nvPr/>
          </p:nvSpPr>
          <p:spPr>
            <a:xfrm>
              <a:off x="0" y="0"/>
              <a:ext cx="5424054" cy="1107996"/>
            </a:xfrm>
            <a:custGeom>
              <a:avLst/>
              <a:gdLst/>
              <a:ahLst/>
              <a:cxnLst/>
              <a:rect l="l" t="t" r="r" b="b"/>
              <a:pathLst>
                <a:path w="5424054" h="1107996">
                  <a:moveTo>
                    <a:pt x="0" y="0"/>
                  </a:moveTo>
                  <a:lnTo>
                    <a:pt x="5424054" y="0"/>
                  </a:lnTo>
                  <a:lnTo>
                    <a:pt x="5424054" y="1107996"/>
                  </a:lnTo>
                  <a:lnTo>
                    <a:pt x="0" y="1107996"/>
                  </a:lnTo>
                  <a:close/>
                </a:path>
              </a:pathLst>
            </a:custGeom>
            <a:solidFill>
              <a:srgbClr val="000000">
                <a:alpha val="0"/>
              </a:srgbClr>
            </a:solidFill>
          </p:spPr>
        </p:sp>
        <p:sp>
          <p:nvSpPr>
            <p:cNvPr id="16" name="TextBox 16"/>
            <p:cNvSpPr txBox="1"/>
            <p:nvPr/>
          </p:nvSpPr>
          <p:spPr>
            <a:xfrm>
              <a:off x="0" y="-57150"/>
              <a:ext cx="5424054" cy="1165146"/>
            </a:xfrm>
            <a:prstGeom prst="rect">
              <a:avLst/>
            </a:prstGeom>
          </p:spPr>
          <p:txBody>
            <a:bodyPr lIns="0" tIns="0" rIns="0" bIns="0" rtlCol="0" anchor="t"/>
            <a:lstStyle/>
            <a:p>
              <a:pPr algn="l">
                <a:lnSpc>
                  <a:spcPts val="3240"/>
                </a:lnSpc>
              </a:pPr>
              <a:r>
                <a:rPr lang="en-US" sz="2700" b="1">
                  <a:solidFill>
                    <a:srgbClr val="FFFFFF"/>
                  </a:solidFill>
                  <a:latin typeface="Calibri (MS) Bold"/>
                  <a:ea typeface="Calibri (MS) Bold"/>
                  <a:cs typeface="Calibri (MS) Bold"/>
                  <a:sym typeface="Calibri (MS) Bold"/>
                </a:rPr>
                <a:t>Pete Hegseth </a:t>
              </a:r>
            </a:p>
            <a:p>
              <a:pPr algn="l">
                <a:lnSpc>
                  <a:spcPts val="2160"/>
                </a:lnSpc>
              </a:pPr>
              <a:r>
                <a:rPr lang="en-US" sz="1800">
                  <a:solidFill>
                    <a:srgbClr val="FFFFFF"/>
                  </a:solidFill>
                  <a:latin typeface="Calibri (MS) Light"/>
                  <a:ea typeface="Calibri (MS) Light"/>
                  <a:cs typeface="Calibri (MS) Light"/>
                  <a:sym typeface="Calibri (MS) Light"/>
                </a:rPr>
                <a:t>DEFENSE SECRETARY</a:t>
              </a:r>
            </a:p>
          </p:txBody>
        </p:sp>
      </p:grpSp>
      <p:sp>
        <p:nvSpPr>
          <p:cNvPr id="17" name="Freeform 17"/>
          <p:cNvSpPr/>
          <p:nvPr/>
        </p:nvSpPr>
        <p:spPr>
          <a:xfrm>
            <a:off x="2899459" y="8401050"/>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5"/>
            <a:stretch>
              <a:fillRect/>
            </a:stretch>
          </a:blipFill>
        </p:spPr>
      </p:sp>
      <p:sp>
        <p:nvSpPr>
          <p:cNvPr id="18" name="Freeform 18"/>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sp>
        <p:nvSpPr>
          <p:cNvPr id="19" name="Freeform 19"/>
          <p:cNvSpPr/>
          <p:nvPr/>
        </p:nvSpPr>
        <p:spPr>
          <a:xfrm>
            <a:off x="7964084" y="3306646"/>
            <a:ext cx="9295216" cy="5951654"/>
          </a:xfrm>
          <a:custGeom>
            <a:avLst/>
            <a:gdLst/>
            <a:ahLst/>
            <a:cxnLst/>
            <a:rect l="l" t="t" r="r" b="b"/>
            <a:pathLst>
              <a:path w="9295216" h="5951654">
                <a:moveTo>
                  <a:pt x="0" y="0"/>
                </a:moveTo>
                <a:lnTo>
                  <a:pt x="9295216" y="0"/>
                </a:lnTo>
                <a:lnTo>
                  <a:pt x="9295216" y="5951654"/>
                </a:lnTo>
                <a:lnTo>
                  <a:pt x="0" y="5951654"/>
                </a:lnTo>
                <a:lnTo>
                  <a:pt x="0" y="0"/>
                </a:lnTo>
                <a:close/>
              </a:path>
            </a:pathLst>
          </a:custGeom>
          <a:blipFill>
            <a:blip r:embed="rId8"/>
            <a:stretch>
              <a:fillRect t="-9780" b="-9780"/>
            </a:stretch>
          </a:blipFill>
        </p:spPr>
      </p:sp>
      <p:sp>
        <p:nvSpPr>
          <p:cNvPr id="20" name="Freeform 20"/>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54517" y="9553575"/>
            <a:ext cx="19936837" cy="733425"/>
            <a:chOff x="0" y="0"/>
            <a:chExt cx="5250854" cy="193165"/>
          </a:xfrm>
        </p:grpSpPr>
        <p:sp>
          <p:nvSpPr>
            <p:cNvPr id="22" name="Freeform 2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3" name="TextBox 2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4" name="TextBox 24"/>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5" name="Freeform 25"/>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9"/>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288480" y="0"/>
            <a:ext cx="19131660" cy="10287000"/>
          </a:xfrm>
          <a:custGeom>
            <a:avLst/>
            <a:gdLst/>
            <a:ahLst/>
            <a:cxnLst/>
            <a:rect l="l" t="t" r="r" b="b"/>
            <a:pathLst>
              <a:path w="19131660" h="10287000">
                <a:moveTo>
                  <a:pt x="0" y="0"/>
                </a:moveTo>
                <a:lnTo>
                  <a:pt x="19131660" y="0"/>
                </a:lnTo>
                <a:lnTo>
                  <a:pt x="19131660" y="10287000"/>
                </a:lnTo>
                <a:lnTo>
                  <a:pt x="0" y="10287000"/>
                </a:lnTo>
                <a:lnTo>
                  <a:pt x="0" y="0"/>
                </a:lnTo>
                <a:close/>
              </a:path>
            </a:pathLst>
          </a:custGeom>
          <a:blipFill>
            <a:blip r:embed="rId2"/>
            <a:stretch>
              <a:fillRect l="-675" r="-675" b="-6027"/>
            </a:stretch>
          </a:blipFill>
        </p:spPr>
      </p:sp>
      <p:grpSp>
        <p:nvGrpSpPr>
          <p:cNvPr id="3" name="Group 3"/>
          <p:cNvGrpSpPr/>
          <p:nvPr/>
        </p:nvGrpSpPr>
        <p:grpSpPr>
          <a:xfrm>
            <a:off x="13441309" y="1028700"/>
            <a:ext cx="3817991" cy="8229600"/>
            <a:chOff x="0" y="0"/>
            <a:chExt cx="1051537" cy="2266566"/>
          </a:xfrm>
        </p:grpSpPr>
        <p:sp>
          <p:nvSpPr>
            <p:cNvPr id="4" name="Freeform 4"/>
            <p:cNvSpPr/>
            <p:nvPr/>
          </p:nvSpPr>
          <p:spPr>
            <a:xfrm>
              <a:off x="0" y="0"/>
              <a:ext cx="1051537" cy="2266566"/>
            </a:xfrm>
            <a:custGeom>
              <a:avLst/>
              <a:gdLst/>
              <a:ahLst/>
              <a:cxnLst/>
              <a:rect l="l" t="t" r="r" b="b"/>
              <a:pathLst>
                <a:path w="1051537" h="2266566">
                  <a:moveTo>
                    <a:pt x="0" y="0"/>
                  </a:moveTo>
                  <a:lnTo>
                    <a:pt x="1051537" y="0"/>
                  </a:lnTo>
                  <a:lnTo>
                    <a:pt x="1051537" y="2266566"/>
                  </a:lnTo>
                  <a:lnTo>
                    <a:pt x="0" y="2266566"/>
                  </a:lnTo>
                  <a:close/>
                </a:path>
              </a:pathLst>
            </a:custGeom>
            <a:solidFill>
              <a:srgbClr val="FFFFFF"/>
            </a:solidFill>
          </p:spPr>
        </p:sp>
        <p:sp>
          <p:nvSpPr>
            <p:cNvPr id="5" name="TextBox 5"/>
            <p:cNvSpPr txBox="1"/>
            <p:nvPr/>
          </p:nvSpPr>
          <p:spPr>
            <a:xfrm>
              <a:off x="0" y="-38100"/>
              <a:ext cx="1051537" cy="2304666"/>
            </a:xfrm>
            <a:prstGeom prst="rect">
              <a:avLst/>
            </a:prstGeom>
          </p:spPr>
          <p:txBody>
            <a:bodyPr lIns="48579" tIns="48579" rIns="48579" bIns="48579" rtlCol="0" anchor="ctr"/>
            <a:lstStyle/>
            <a:p>
              <a:pPr algn="ctr">
                <a:lnSpc>
                  <a:spcPts val="2160"/>
                </a:lnSpc>
              </a:pPr>
              <a:endParaRPr/>
            </a:p>
          </p:txBody>
        </p:sp>
      </p:grpSp>
      <p:sp>
        <p:nvSpPr>
          <p:cNvPr id="6" name="Freeform 6"/>
          <p:cNvSpPr/>
          <p:nvPr/>
        </p:nvSpPr>
        <p:spPr>
          <a:xfrm>
            <a:off x="13543712" y="5929590"/>
            <a:ext cx="3613184" cy="3207967"/>
          </a:xfrm>
          <a:custGeom>
            <a:avLst/>
            <a:gdLst/>
            <a:ahLst/>
            <a:cxnLst/>
            <a:rect l="l" t="t" r="r" b="b"/>
            <a:pathLst>
              <a:path w="3613184" h="3207967">
                <a:moveTo>
                  <a:pt x="0" y="0"/>
                </a:moveTo>
                <a:lnTo>
                  <a:pt x="3613185" y="0"/>
                </a:lnTo>
                <a:lnTo>
                  <a:pt x="3613185" y="3207967"/>
                </a:lnTo>
                <a:lnTo>
                  <a:pt x="0" y="3207967"/>
                </a:lnTo>
                <a:lnTo>
                  <a:pt x="0" y="0"/>
                </a:lnTo>
                <a:close/>
              </a:path>
            </a:pathLst>
          </a:custGeom>
          <a:blipFill>
            <a:blip r:embed="rId3"/>
            <a:stretch>
              <a:fillRect l="-10423" r="-10423"/>
            </a:stretch>
          </a:blipFill>
        </p:spPr>
      </p:sp>
      <p:sp>
        <p:nvSpPr>
          <p:cNvPr id="7" name="Freeform 7"/>
          <p:cNvSpPr/>
          <p:nvPr/>
        </p:nvSpPr>
        <p:spPr>
          <a:xfrm>
            <a:off x="13543712" y="1127578"/>
            <a:ext cx="3613184" cy="4676232"/>
          </a:xfrm>
          <a:custGeom>
            <a:avLst/>
            <a:gdLst/>
            <a:ahLst/>
            <a:cxnLst/>
            <a:rect l="l" t="t" r="r" b="b"/>
            <a:pathLst>
              <a:path w="3613184" h="4676232">
                <a:moveTo>
                  <a:pt x="0" y="0"/>
                </a:moveTo>
                <a:lnTo>
                  <a:pt x="3613185" y="0"/>
                </a:lnTo>
                <a:lnTo>
                  <a:pt x="3613185" y="4676232"/>
                </a:lnTo>
                <a:lnTo>
                  <a:pt x="0" y="4676232"/>
                </a:lnTo>
                <a:lnTo>
                  <a:pt x="0" y="0"/>
                </a:lnTo>
                <a:close/>
              </a:path>
            </a:pathLst>
          </a:custGeom>
          <a:blipFill>
            <a:blip r:embed="rId4"/>
            <a:stretch>
              <a:fillRect t="-10833" r="-5818" b="-4813"/>
            </a:stretch>
          </a:blipFill>
        </p:spPr>
      </p:sp>
      <p:sp>
        <p:nvSpPr>
          <p:cNvPr id="8" name="Freeform 8"/>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sp>
        <p:nvSpPr>
          <p:cNvPr id="9" name="Freeform 9"/>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sp>
        <p:nvSpPr>
          <p:cNvPr id="10" name="Freeform 10"/>
          <p:cNvSpPr/>
          <p:nvPr/>
        </p:nvSpPr>
        <p:spPr>
          <a:xfrm>
            <a:off x="1333500" y="971550"/>
            <a:ext cx="497505" cy="2503170"/>
          </a:xfrm>
          <a:custGeom>
            <a:avLst/>
            <a:gdLst/>
            <a:ahLst/>
            <a:cxnLst/>
            <a:rect l="l" t="t" r="r" b="b"/>
            <a:pathLst>
              <a:path w="497505" h="2503170">
                <a:moveTo>
                  <a:pt x="0" y="0"/>
                </a:moveTo>
                <a:lnTo>
                  <a:pt x="497505" y="0"/>
                </a:lnTo>
                <a:lnTo>
                  <a:pt x="497505" y="2503170"/>
                </a:lnTo>
                <a:lnTo>
                  <a:pt x="0" y="25031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1" name="Group 11"/>
          <p:cNvGrpSpPr/>
          <p:nvPr/>
        </p:nvGrpSpPr>
        <p:grpSpPr>
          <a:xfrm>
            <a:off x="-54517" y="955357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TextBox 15"/>
          <p:cNvSpPr txBox="1"/>
          <p:nvPr/>
        </p:nvSpPr>
        <p:spPr>
          <a:xfrm>
            <a:off x="1916730" y="942975"/>
            <a:ext cx="10925207" cy="3254629"/>
          </a:xfrm>
          <a:prstGeom prst="rect">
            <a:avLst/>
          </a:prstGeom>
        </p:spPr>
        <p:txBody>
          <a:bodyPr lIns="0" tIns="0" rIns="0" bIns="0" rtlCol="0" anchor="t">
            <a:spAutoFit/>
          </a:bodyPr>
          <a:lstStyle/>
          <a:p>
            <a:pPr algn="l">
              <a:lnSpc>
                <a:spcPts val="5182"/>
              </a:lnSpc>
            </a:pPr>
            <a:r>
              <a:rPr lang="en-US" sz="3549" b="1">
                <a:solidFill>
                  <a:srgbClr val="EC2426"/>
                </a:solidFill>
                <a:latin typeface="Garet Bold"/>
                <a:ea typeface="Garet Bold"/>
                <a:cs typeface="Garet Bold"/>
                <a:sym typeface="Garet Bold"/>
              </a:rPr>
              <a:t>Matrimonio homosexual</a:t>
            </a:r>
          </a:p>
          <a:p>
            <a:pPr algn="l">
              <a:lnSpc>
                <a:spcPts val="5182"/>
              </a:lnSpc>
            </a:pPr>
            <a:r>
              <a:rPr lang="en-US" sz="3549" b="1">
                <a:solidFill>
                  <a:srgbClr val="EC2426"/>
                </a:solidFill>
                <a:latin typeface="Garet Bold"/>
                <a:ea typeface="Garet Bold"/>
                <a:cs typeface="Garet Bold"/>
                <a:sym typeface="Garet Bold"/>
              </a:rPr>
              <a:t>Agenda LGTBQ+</a:t>
            </a:r>
          </a:p>
          <a:p>
            <a:pPr algn="l">
              <a:lnSpc>
                <a:spcPts val="5182"/>
              </a:lnSpc>
            </a:pPr>
            <a:r>
              <a:rPr lang="en-US" sz="3549" b="1">
                <a:solidFill>
                  <a:srgbClr val="EC2426"/>
                </a:solidFill>
                <a:latin typeface="Garet Bold"/>
                <a:ea typeface="Garet Bold"/>
                <a:cs typeface="Garet Bold"/>
                <a:sym typeface="Garet Bold"/>
              </a:rPr>
              <a:t>Orientación de género en las escuelas</a:t>
            </a:r>
          </a:p>
          <a:p>
            <a:pPr algn="l">
              <a:lnSpc>
                <a:spcPts val="5182"/>
              </a:lnSpc>
            </a:pPr>
            <a:r>
              <a:rPr lang="en-US" sz="3549" b="1">
                <a:solidFill>
                  <a:srgbClr val="EC2426"/>
                </a:solidFill>
                <a:latin typeface="Garet Bold"/>
                <a:ea typeface="Garet Bold"/>
                <a:cs typeface="Garet Bold"/>
                <a:sym typeface="Garet Bold"/>
              </a:rPr>
              <a:t>Aborto, etc</a:t>
            </a:r>
          </a:p>
          <a:p>
            <a:pPr algn="l">
              <a:lnSpc>
                <a:spcPts val="5182"/>
              </a:lnSpc>
            </a:pPr>
            <a:endParaRPr lang="en-US" sz="3549" b="1">
              <a:solidFill>
                <a:srgbClr val="EC2426"/>
              </a:solidFill>
              <a:latin typeface="Garet Bold"/>
              <a:ea typeface="Garet Bold"/>
              <a:cs typeface="Garet Bold"/>
              <a:sym typeface="Garet Bold"/>
            </a:endParaRPr>
          </a:p>
        </p:txBody>
      </p:sp>
      <p:sp>
        <p:nvSpPr>
          <p:cNvPr id="16" name="Freeform 16"/>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9"/>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1081222" y="1028700"/>
            <a:ext cx="6178078" cy="4114800"/>
          </a:xfrm>
          <a:custGeom>
            <a:avLst/>
            <a:gdLst/>
            <a:ahLst/>
            <a:cxnLst/>
            <a:rect l="l" t="t" r="r" b="b"/>
            <a:pathLst>
              <a:path w="6178078" h="4114800">
                <a:moveTo>
                  <a:pt x="0" y="0"/>
                </a:moveTo>
                <a:lnTo>
                  <a:pt x="6178078" y="0"/>
                </a:lnTo>
                <a:lnTo>
                  <a:pt x="6178078" y="4114800"/>
                </a:lnTo>
                <a:lnTo>
                  <a:pt x="0" y="4114800"/>
                </a:lnTo>
                <a:lnTo>
                  <a:pt x="0" y="0"/>
                </a:lnTo>
                <a:close/>
              </a:path>
            </a:pathLst>
          </a:custGeom>
          <a:blipFill>
            <a:blip r:embed="rId2"/>
            <a:stretch>
              <a:fillRect l="-9826" r="-9826"/>
            </a:stretch>
          </a:blipFill>
        </p:spPr>
      </p:sp>
      <p:sp>
        <p:nvSpPr>
          <p:cNvPr id="3" name="Freeform 3"/>
          <p:cNvSpPr/>
          <p:nvPr/>
        </p:nvSpPr>
        <p:spPr>
          <a:xfrm>
            <a:off x="11017052" y="5556567"/>
            <a:ext cx="6242248" cy="3701733"/>
          </a:xfrm>
          <a:custGeom>
            <a:avLst/>
            <a:gdLst/>
            <a:ahLst/>
            <a:cxnLst/>
            <a:rect l="l" t="t" r="r" b="b"/>
            <a:pathLst>
              <a:path w="6242248" h="3701733">
                <a:moveTo>
                  <a:pt x="0" y="0"/>
                </a:moveTo>
                <a:lnTo>
                  <a:pt x="6242248" y="0"/>
                </a:lnTo>
                <a:lnTo>
                  <a:pt x="6242248" y="3701733"/>
                </a:lnTo>
                <a:lnTo>
                  <a:pt x="0" y="3701733"/>
                </a:lnTo>
                <a:lnTo>
                  <a:pt x="0" y="0"/>
                </a:lnTo>
                <a:close/>
              </a:path>
            </a:pathLst>
          </a:custGeom>
          <a:blipFill>
            <a:blip r:embed="rId3"/>
            <a:stretch>
              <a:fillRect t="-455" r="-7614" b="-455"/>
            </a:stretch>
          </a:blipFill>
        </p:spPr>
      </p:sp>
      <p:grpSp>
        <p:nvGrpSpPr>
          <p:cNvPr id="4" name="Group 4"/>
          <p:cNvGrpSpPr/>
          <p:nvPr/>
        </p:nvGrpSpPr>
        <p:grpSpPr>
          <a:xfrm>
            <a:off x="11213809" y="3563179"/>
            <a:ext cx="2494764" cy="1457901"/>
            <a:chOff x="0" y="0"/>
            <a:chExt cx="657057" cy="383974"/>
          </a:xfrm>
        </p:grpSpPr>
        <p:sp>
          <p:nvSpPr>
            <p:cNvPr id="5" name="Freeform 5"/>
            <p:cNvSpPr/>
            <p:nvPr/>
          </p:nvSpPr>
          <p:spPr>
            <a:xfrm>
              <a:off x="0" y="0"/>
              <a:ext cx="657057" cy="383974"/>
            </a:xfrm>
            <a:custGeom>
              <a:avLst/>
              <a:gdLst/>
              <a:ahLst/>
              <a:cxnLst/>
              <a:rect l="l" t="t" r="r" b="b"/>
              <a:pathLst>
                <a:path w="657057" h="383974">
                  <a:moveTo>
                    <a:pt x="0" y="0"/>
                  </a:moveTo>
                  <a:lnTo>
                    <a:pt x="657057" y="0"/>
                  </a:lnTo>
                  <a:lnTo>
                    <a:pt x="657057" y="383974"/>
                  </a:lnTo>
                  <a:lnTo>
                    <a:pt x="0" y="383974"/>
                  </a:lnTo>
                  <a:close/>
                </a:path>
              </a:pathLst>
            </a:custGeom>
            <a:gradFill rotWithShape="1">
              <a:gsLst>
                <a:gs pos="0">
                  <a:srgbClr val="000000">
                    <a:alpha val="100000"/>
                  </a:srgbClr>
                </a:gs>
                <a:gs pos="100000">
                  <a:srgbClr val="284686">
                    <a:alpha val="100000"/>
                  </a:srgbClr>
                </a:gs>
              </a:gsLst>
              <a:lin ang="2700000"/>
            </a:gradFill>
          </p:spPr>
        </p:sp>
        <p:sp>
          <p:nvSpPr>
            <p:cNvPr id="6" name="TextBox 6"/>
            <p:cNvSpPr txBox="1"/>
            <p:nvPr/>
          </p:nvSpPr>
          <p:spPr>
            <a:xfrm>
              <a:off x="0" y="-38100"/>
              <a:ext cx="657057" cy="422074"/>
            </a:xfrm>
            <a:prstGeom prst="rect">
              <a:avLst/>
            </a:prstGeom>
          </p:spPr>
          <p:txBody>
            <a:bodyPr lIns="50800" tIns="50800" rIns="50800" bIns="50800" rtlCol="0" anchor="ctr"/>
            <a:lstStyle/>
            <a:p>
              <a:pPr algn="ctr">
                <a:lnSpc>
                  <a:spcPts val="2159"/>
                </a:lnSpc>
              </a:pPr>
              <a:endParaRPr/>
            </a:p>
          </p:txBody>
        </p:sp>
      </p:grpSp>
      <p:sp>
        <p:nvSpPr>
          <p:cNvPr id="7" name="Freeform 7"/>
          <p:cNvSpPr/>
          <p:nvPr/>
        </p:nvSpPr>
        <p:spPr>
          <a:xfrm>
            <a:off x="11278167" y="3640612"/>
            <a:ext cx="2354658" cy="1323318"/>
          </a:xfrm>
          <a:custGeom>
            <a:avLst/>
            <a:gdLst/>
            <a:ahLst/>
            <a:cxnLst/>
            <a:rect l="l" t="t" r="r" b="b"/>
            <a:pathLst>
              <a:path w="2354658" h="1323318">
                <a:moveTo>
                  <a:pt x="0" y="0"/>
                </a:moveTo>
                <a:lnTo>
                  <a:pt x="2354658" y="0"/>
                </a:lnTo>
                <a:lnTo>
                  <a:pt x="2354658" y="1323318"/>
                </a:lnTo>
                <a:lnTo>
                  <a:pt x="0" y="1323318"/>
                </a:lnTo>
                <a:lnTo>
                  <a:pt x="0" y="0"/>
                </a:lnTo>
                <a:close/>
              </a:path>
            </a:pathLst>
          </a:custGeom>
          <a:blipFill>
            <a:blip r:embed="rId4"/>
            <a:stretch>
              <a:fillRect t="-88" b="-88"/>
            </a:stretch>
          </a:blipFill>
        </p:spPr>
      </p:sp>
      <p:grpSp>
        <p:nvGrpSpPr>
          <p:cNvPr id="8" name="Group 8"/>
          <p:cNvGrpSpPr/>
          <p:nvPr/>
        </p:nvGrpSpPr>
        <p:grpSpPr>
          <a:xfrm>
            <a:off x="1028700" y="1028700"/>
            <a:ext cx="9537828" cy="3330721"/>
            <a:chOff x="0" y="0"/>
            <a:chExt cx="12717104" cy="4440961"/>
          </a:xfrm>
        </p:grpSpPr>
        <p:sp>
          <p:nvSpPr>
            <p:cNvPr id="9" name="Freeform 9"/>
            <p:cNvSpPr/>
            <p:nvPr/>
          </p:nvSpPr>
          <p:spPr>
            <a:xfrm>
              <a:off x="0" y="0"/>
              <a:ext cx="4472189" cy="929713"/>
            </a:xfrm>
            <a:custGeom>
              <a:avLst/>
              <a:gdLst/>
              <a:ahLst/>
              <a:cxnLst/>
              <a:rect l="l" t="t" r="r" b="b"/>
              <a:pathLst>
                <a:path w="4472189" h="929713">
                  <a:moveTo>
                    <a:pt x="0" y="0"/>
                  </a:moveTo>
                  <a:lnTo>
                    <a:pt x="4472189" y="0"/>
                  </a:lnTo>
                  <a:lnTo>
                    <a:pt x="4472189" y="929713"/>
                  </a:lnTo>
                  <a:lnTo>
                    <a:pt x="0" y="929713"/>
                  </a:lnTo>
                  <a:lnTo>
                    <a:pt x="0" y="0"/>
                  </a:lnTo>
                  <a:close/>
                </a:path>
              </a:pathLst>
            </a:custGeom>
            <a:blipFill>
              <a:blip r:embed="rId5"/>
              <a:stretch>
                <a:fillRect b="-45632"/>
              </a:stretch>
            </a:blipFill>
          </p:spPr>
        </p:sp>
        <p:sp>
          <p:nvSpPr>
            <p:cNvPr id="10" name="Freeform 10"/>
            <p:cNvSpPr/>
            <p:nvPr/>
          </p:nvSpPr>
          <p:spPr>
            <a:xfrm>
              <a:off x="0" y="929713"/>
              <a:ext cx="12717104" cy="3511248"/>
            </a:xfrm>
            <a:custGeom>
              <a:avLst/>
              <a:gdLst/>
              <a:ahLst/>
              <a:cxnLst/>
              <a:rect l="l" t="t" r="r" b="b"/>
              <a:pathLst>
                <a:path w="12717104" h="3511248">
                  <a:moveTo>
                    <a:pt x="0" y="0"/>
                  </a:moveTo>
                  <a:lnTo>
                    <a:pt x="12717104" y="0"/>
                  </a:lnTo>
                  <a:lnTo>
                    <a:pt x="12717104" y="3511248"/>
                  </a:lnTo>
                  <a:lnTo>
                    <a:pt x="0" y="3511248"/>
                  </a:lnTo>
                  <a:lnTo>
                    <a:pt x="0" y="0"/>
                  </a:lnTo>
                  <a:close/>
                </a:path>
              </a:pathLst>
            </a:custGeom>
            <a:blipFill>
              <a:blip r:embed="rId6"/>
              <a:stretch>
                <a:fillRect/>
              </a:stretch>
            </a:blipFill>
          </p:spPr>
        </p:sp>
      </p:grpSp>
      <p:grpSp>
        <p:nvGrpSpPr>
          <p:cNvPr id="11" name="Group 11"/>
          <p:cNvGrpSpPr/>
          <p:nvPr/>
        </p:nvGrpSpPr>
        <p:grpSpPr>
          <a:xfrm>
            <a:off x="1028700" y="7182473"/>
            <a:ext cx="9537828" cy="1768856"/>
            <a:chOff x="0" y="0"/>
            <a:chExt cx="12495830" cy="2317438"/>
          </a:xfrm>
        </p:grpSpPr>
        <p:sp>
          <p:nvSpPr>
            <p:cNvPr id="12" name="Freeform 12"/>
            <p:cNvSpPr/>
            <p:nvPr/>
          </p:nvSpPr>
          <p:spPr>
            <a:xfrm>
              <a:off x="0" y="0"/>
              <a:ext cx="12495830" cy="2317438"/>
            </a:xfrm>
            <a:custGeom>
              <a:avLst/>
              <a:gdLst/>
              <a:ahLst/>
              <a:cxnLst/>
              <a:rect l="l" t="t" r="r" b="b"/>
              <a:pathLst>
                <a:path w="12495830" h="2317438">
                  <a:moveTo>
                    <a:pt x="0" y="0"/>
                  </a:moveTo>
                  <a:lnTo>
                    <a:pt x="12495830" y="0"/>
                  </a:lnTo>
                  <a:lnTo>
                    <a:pt x="12495830" y="2317438"/>
                  </a:lnTo>
                  <a:lnTo>
                    <a:pt x="0" y="2317438"/>
                  </a:lnTo>
                  <a:close/>
                </a:path>
              </a:pathLst>
            </a:custGeom>
            <a:solidFill>
              <a:srgbClr val="000000">
                <a:alpha val="0"/>
              </a:srgbClr>
            </a:solidFill>
          </p:spPr>
        </p:sp>
        <p:sp>
          <p:nvSpPr>
            <p:cNvPr id="13" name="TextBox 13"/>
            <p:cNvSpPr txBox="1"/>
            <p:nvPr/>
          </p:nvSpPr>
          <p:spPr>
            <a:xfrm>
              <a:off x="0" y="-57150"/>
              <a:ext cx="12495830" cy="2374588"/>
            </a:xfrm>
            <a:prstGeom prst="rect">
              <a:avLst/>
            </a:prstGeom>
          </p:spPr>
          <p:txBody>
            <a:bodyPr lIns="0" tIns="0" rIns="0" bIns="0" rtlCol="0" anchor="t"/>
            <a:lstStyle/>
            <a:p>
              <a:pPr algn="just">
                <a:lnSpc>
                  <a:spcPts val="3359"/>
                </a:lnSpc>
              </a:pPr>
              <a:r>
                <a:rPr lang="en-US" sz="2799" b="1">
                  <a:solidFill>
                    <a:srgbClr val="FFFFFF"/>
                  </a:solidFill>
                  <a:latin typeface="Arial Bold"/>
                  <a:ea typeface="Arial Bold"/>
                  <a:cs typeface="Arial Bold"/>
                  <a:sym typeface="Arial Bold"/>
                </a:rPr>
                <a:t>“La gente no puede ser feliz sin religión, sin esa creencia. Traigamos de vuelta la religión. Traigamos de vuelta a Dios a nuestras vidas"</a:t>
              </a:r>
              <a:r>
                <a:rPr lang="en-US" sz="2799">
                  <a:solidFill>
                    <a:srgbClr val="FFFFFF"/>
                  </a:solidFill>
                  <a:latin typeface="Arial"/>
                  <a:ea typeface="Arial"/>
                  <a:cs typeface="Arial"/>
                  <a:sym typeface="Arial"/>
                </a:rPr>
                <a:t>. DONALD TRUMP / FEBRERO 2025</a:t>
              </a:r>
            </a:p>
          </p:txBody>
        </p:sp>
      </p:grpSp>
      <p:sp>
        <p:nvSpPr>
          <p:cNvPr id="14" name="Freeform 14"/>
          <p:cNvSpPr/>
          <p:nvPr/>
        </p:nvSpPr>
        <p:spPr>
          <a:xfrm rot="7600236">
            <a:off x="14191591" y="7452092"/>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7">
              <a:alphaModFix amt="19999"/>
              <a:extLst>
                <a:ext uri="{96DAC541-7B7A-43D3-8B79-37D633B846F1}">
                  <asvg:svgBlip xmlns:asvg="http://schemas.microsoft.com/office/drawing/2016/SVG/main" r:embed="rId8"/>
                </a:ext>
              </a:extLst>
            </a:blip>
            <a:stretch>
              <a:fillRect/>
            </a:stretch>
          </a:blipFill>
        </p:spPr>
      </p:sp>
      <p:sp>
        <p:nvSpPr>
          <p:cNvPr id="15" name="Freeform 15"/>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7">
              <a:alphaModFix amt="19999"/>
              <a:extLst>
                <a:ext uri="{96DAC541-7B7A-43D3-8B79-37D633B846F1}">
                  <asvg:svgBlip xmlns:asvg="http://schemas.microsoft.com/office/drawing/2016/SVG/main" r:embed="rId8"/>
                </a:ext>
              </a:extLst>
            </a:blip>
            <a:stretch>
              <a:fillRect/>
            </a:stretch>
          </a:blipFill>
        </p:spPr>
      </p:sp>
      <p:sp>
        <p:nvSpPr>
          <p:cNvPr id="16" name="Freeform 16"/>
          <p:cNvSpPr/>
          <p:nvPr/>
        </p:nvSpPr>
        <p:spPr>
          <a:xfrm>
            <a:off x="1172439" y="4780763"/>
            <a:ext cx="353766" cy="1779954"/>
          </a:xfrm>
          <a:custGeom>
            <a:avLst/>
            <a:gdLst/>
            <a:ahLst/>
            <a:cxnLst/>
            <a:rect l="l" t="t" r="r" b="b"/>
            <a:pathLst>
              <a:path w="353766" h="1779954">
                <a:moveTo>
                  <a:pt x="0" y="0"/>
                </a:moveTo>
                <a:lnTo>
                  <a:pt x="353766" y="0"/>
                </a:lnTo>
                <a:lnTo>
                  <a:pt x="353766" y="1779954"/>
                </a:lnTo>
                <a:lnTo>
                  <a:pt x="0" y="17799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17"/>
          <p:cNvGrpSpPr/>
          <p:nvPr/>
        </p:nvGrpSpPr>
        <p:grpSpPr>
          <a:xfrm>
            <a:off x="-54517" y="9553575"/>
            <a:ext cx="19936837" cy="733425"/>
            <a:chOff x="0" y="0"/>
            <a:chExt cx="5250854" cy="193165"/>
          </a:xfrm>
        </p:grpSpPr>
        <p:sp>
          <p:nvSpPr>
            <p:cNvPr id="18" name="Freeform 1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9" name="TextBox 1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0" name="TextBox 2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1" name="TextBox 21"/>
          <p:cNvSpPr txBox="1"/>
          <p:nvPr/>
        </p:nvSpPr>
        <p:spPr>
          <a:xfrm>
            <a:off x="1578057" y="4749190"/>
            <a:ext cx="8988472" cy="1842733"/>
          </a:xfrm>
          <a:prstGeom prst="rect">
            <a:avLst/>
          </a:prstGeom>
        </p:spPr>
        <p:txBody>
          <a:bodyPr lIns="0" tIns="0" rIns="0" bIns="0" rtlCol="0" anchor="t">
            <a:spAutoFit/>
          </a:bodyPr>
          <a:lstStyle/>
          <a:p>
            <a:pPr algn="l">
              <a:lnSpc>
                <a:spcPts val="3730"/>
              </a:lnSpc>
            </a:pPr>
            <a:r>
              <a:rPr lang="en-US" sz="2486" b="1">
                <a:solidFill>
                  <a:srgbClr val="FF0000"/>
                </a:solidFill>
                <a:latin typeface="Garet Bold"/>
                <a:ea typeface="Garet Bold"/>
                <a:cs typeface="Garet Bold"/>
                <a:sym typeface="Garet Bold"/>
              </a:rPr>
              <a:t>Presidente Cristiano</a:t>
            </a:r>
          </a:p>
          <a:p>
            <a:pPr algn="l">
              <a:lnSpc>
                <a:spcPts val="3730"/>
              </a:lnSpc>
            </a:pPr>
            <a:r>
              <a:rPr lang="en-US" sz="2486" b="1">
                <a:solidFill>
                  <a:srgbClr val="FF0000"/>
                </a:solidFill>
                <a:latin typeface="Garet Bold"/>
                <a:ea typeface="Garet Bold"/>
                <a:cs typeface="Garet Bold"/>
                <a:sym typeface="Garet Bold"/>
              </a:rPr>
              <a:t>Enseñanza de Biblia obligatoria en las escuelas</a:t>
            </a:r>
          </a:p>
          <a:p>
            <a:pPr algn="l">
              <a:lnSpc>
                <a:spcPts val="3730"/>
              </a:lnSpc>
            </a:pPr>
            <a:r>
              <a:rPr lang="en-US" sz="2486" b="1">
                <a:solidFill>
                  <a:srgbClr val="FF0000"/>
                </a:solidFill>
                <a:latin typeface="Garet Bold"/>
                <a:ea typeface="Garet Bold"/>
                <a:cs typeface="Garet Bold"/>
                <a:sym typeface="Garet Bold"/>
              </a:rPr>
              <a:t>La ley de Dios debe ser exhibida en los colegios</a:t>
            </a:r>
          </a:p>
          <a:p>
            <a:pPr algn="l">
              <a:lnSpc>
                <a:spcPts val="3730"/>
              </a:lnSpc>
            </a:pPr>
            <a:r>
              <a:rPr lang="en-US" sz="2486" b="1">
                <a:solidFill>
                  <a:srgbClr val="FF0000"/>
                </a:solidFill>
                <a:latin typeface="Garet Bold"/>
                <a:ea typeface="Garet Bold"/>
                <a:cs typeface="Garet Bold"/>
                <a:sym typeface="Garet Bold"/>
              </a:rPr>
              <a:t>Iglesias y pastores pueden hacer proselitismo político</a:t>
            </a:r>
          </a:p>
        </p:txBody>
      </p:sp>
      <p:sp>
        <p:nvSpPr>
          <p:cNvPr id="22" name="Freeform 22"/>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11"/>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452060"/>
            <a:chOff x="0" y="0"/>
            <a:chExt cx="4274726" cy="382436"/>
          </a:xfrm>
        </p:grpSpPr>
        <p:sp>
          <p:nvSpPr>
            <p:cNvPr id="3" name="Freeform 3"/>
            <p:cNvSpPr/>
            <p:nvPr/>
          </p:nvSpPr>
          <p:spPr>
            <a:xfrm>
              <a:off x="0" y="0"/>
              <a:ext cx="4274726" cy="382436"/>
            </a:xfrm>
            <a:custGeom>
              <a:avLst/>
              <a:gdLst/>
              <a:ahLst/>
              <a:cxnLst/>
              <a:rect l="l" t="t" r="r" b="b"/>
              <a:pathLst>
                <a:path w="4274726" h="382436">
                  <a:moveTo>
                    <a:pt x="0" y="0"/>
                  </a:moveTo>
                  <a:lnTo>
                    <a:pt x="4274726" y="0"/>
                  </a:lnTo>
                  <a:lnTo>
                    <a:pt x="4274726" y="382436"/>
                  </a:lnTo>
                  <a:lnTo>
                    <a:pt x="0" y="382436"/>
                  </a:lnTo>
                  <a:close/>
                </a:path>
              </a:pathLst>
            </a:custGeom>
            <a:solidFill>
              <a:srgbClr val="D3E8EE"/>
            </a:solidFill>
          </p:spPr>
        </p:sp>
        <p:sp>
          <p:nvSpPr>
            <p:cNvPr id="4" name="TextBox 4"/>
            <p:cNvSpPr txBox="1"/>
            <p:nvPr/>
          </p:nvSpPr>
          <p:spPr>
            <a:xfrm>
              <a:off x="0" y="-38100"/>
              <a:ext cx="4274726" cy="420536"/>
            </a:xfrm>
            <a:prstGeom prst="rect">
              <a:avLst/>
            </a:prstGeom>
          </p:spPr>
          <p:txBody>
            <a:bodyPr lIns="50800" tIns="50800" rIns="50800" bIns="50800" rtlCol="0" anchor="ctr"/>
            <a:lstStyle/>
            <a:p>
              <a:pPr algn="ctr">
                <a:lnSpc>
                  <a:spcPts val="2159"/>
                </a:lnSpc>
              </a:pPr>
              <a:endParaRPr/>
            </a:p>
          </p:txBody>
        </p:sp>
      </p:grpSp>
      <p:grpSp>
        <p:nvGrpSpPr>
          <p:cNvPr id="5" name="Group 5"/>
          <p:cNvGrpSpPr/>
          <p:nvPr/>
        </p:nvGrpSpPr>
        <p:grpSpPr>
          <a:xfrm>
            <a:off x="1028700" y="1151063"/>
            <a:ext cx="16230600" cy="1207333"/>
            <a:chOff x="0" y="0"/>
            <a:chExt cx="21640800" cy="1609778"/>
          </a:xfrm>
        </p:grpSpPr>
        <p:sp>
          <p:nvSpPr>
            <p:cNvPr id="6" name="Freeform 6"/>
            <p:cNvSpPr/>
            <p:nvPr/>
          </p:nvSpPr>
          <p:spPr>
            <a:xfrm>
              <a:off x="0" y="0"/>
              <a:ext cx="21640800" cy="1609778"/>
            </a:xfrm>
            <a:custGeom>
              <a:avLst/>
              <a:gdLst/>
              <a:ahLst/>
              <a:cxnLst/>
              <a:rect l="l" t="t" r="r" b="b"/>
              <a:pathLst>
                <a:path w="21640800" h="1609778">
                  <a:moveTo>
                    <a:pt x="0" y="0"/>
                  </a:moveTo>
                  <a:lnTo>
                    <a:pt x="21640800" y="0"/>
                  </a:lnTo>
                  <a:lnTo>
                    <a:pt x="21640800" y="1609778"/>
                  </a:lnTo>
                  <a:lnTo>
                    <a:pt x="0" y="1609778"/>
                  </a:lnTo>
                  <a:close/>
                </a:path>
              </a:pathLst>
            </a:custGeom>
            <a:solidFill>
              <a:srgbClr val="000000">
                <a:alpha val="0"/>
              </a:srgbClr>
            </a:solidFill>
          </p:spPr>
        </p:sp>
        <p:sp>
          <p:nvSpPr>
            <p:cNvPr id="7" name="TextBox 7"/>
            <p:cNvSpPr txBox="1"/>
            <p:nvPr/>
          </p:nvSpPr>
          <p:spPr>
            <a:xfrm>
              <a:off x="0" y="47625"/>
              <a:ext cx="21640800" cy="1562153"/>
            </a:xfrm>
            <a:prstGeom prst="rect">
              <a:avLst/>
            </a:prstGeom>
          </p:spPr>
          <p:txBody>
            <a:bodyPr lIns="0" tIns="0" rIns="0" bIns="0" rtlCol="0" anchor="ctr"/>
            <a:lstStyle/>
            <a:p>
              <a:pPr algn="ctr">
                <a:lnSpc>
                  <a:spcPts val="5011"/>
                </a:lnSpc>
              </a:pPr>
              <a:r>
                <a:rPr lang="en-US" sz="4640" b="1">
                  <a:solidFill>
                    <a:srgbClr val="112542"/>
                  </a:solidFill>
                  <a:latin typeface="Garet Bold"/>
                  <a:ea typeface="Garet Bold"/>
                  <a:cs typeface="Garet Bold"/>
                  <a:sym typeface="Garet Bold"/>
                </a:rPr>
                <a:t>TODOS LOS CAMINOS CONDUCEN A… ROMA</a:t>
              </a:r>
            </a:p>
          </p:txBody>
        </p:sp>
      </p:grpSp>
      <p:grpSp>
        <p:nvGrpSpPr>
          <p:cNvPr id="8" name="Group 8"/>
          <p:cNvGrpSpPr/>
          <p:nvPr/>
        </p:nvGrpSpPr>
        <p:grpSpPr>
          <a:xfrm>
            <a:off x="9144000" y="2918708"/>
            <a:ext cx="8115300" cy="6365937"/>
            <a:chOff x="0" y="0"/>
            <a:chExt cx="2137363" cy="1676625"/>
          </a:xfrm>
        </p:grpSpPr>
        <p:sp>
          <p:nvSpPr>
            <p:cNvPr id="9" name="Freeform 9"/>
            <p:cNvSpPr/>
            <p:nvPr/>
          </p:nvSpPr>
          <p:spPr>
            <a:xfrm>
              <a:off x="0" y="0"/>
              <a:ext cx="2137363" cy="1676625"/>
            </a:xfrm>
            <a:custGeom>
              <a:avLst/>
              <a:gdLst/>
              <a:ahLst/>
              <a:cxnLst/>
              <a:rect l="l" t="t" r="r" b="b"/>
              <a:pathLst>
                <a:path w="2137363" h="1676625">
                  <a:moveTo>
                    <a:pt x="0" y="0"/>
                  </a:moveTo>
                  <a:lnTo>
                    <a:pt x="2137363" y="0"/>
                  </a:lnTo>
                  <a:lnTo>
                    <a:pt x="2137363" y="1676625"/>
                  </a:lnTo>
                  <a:lnTo>
                    <a:pt x="0" y="1676625"/>
                  </a:lnTo>
                  <a:close/>
                </a:path>
              </a:pathLst>
            </a:custGeom>
            <a:gradFill rotWithShape="1">
              <a:gsLst>
                <a:gs pos="0">
                  <a:srgbClr val="000000">
                    <a:alpha val="100000"/>
                  </a:srgbClr>
                </a:gs>
                <a:gs pos="100000">
                  <a:srgbClr val="284686">
                    <a:alpha val="100000"/>
                  </a:srgbClr>
                </a:gs>
              </a:gsLst>
              <a:lin ang="0"/>
            </a:gradFill>
          </p:spPr>
        </p:sp>
        <p:sp>
          <p:nvSpPr>
            <p:cNvPr id="10" name="TextBox 10"/>
            <p:cNvSpPr txBox="1"/>
            <p:nvPr/>
          </p:nvSpPr>
          <p:spPr>
            <a:xfrm>
              <a:off x="0" y="-38100"/>
              <a:ext cx="2137363" cy="1714725"/>
            </a:xfrm>
            <a:prstGeom prst="rect">
              <a:avLst/>
            </a:prstGeom>
          </p:spPr>
          <p:txBody>
            <a:bodyPr lIns="50800" tIns="50800" rIns="50800" bIns="50800" rtlCol="0" anchor="ctr"/>
            <a:lstStyle/>
            <a:p>
              <a:pPr algn="ctr">
                <a:lnSpc>
                  <a:spcPts val="2159"/>
                </a:lnSpc>
              </a:pPr>
              <a:endParaRPr/>
            </a:p>
          </p:txBody>
        </p:sp>
      </p:grpSp>
      <p:sp>
        <p:nvSpPr>
          <p:cNvPr id="11" name="Freeform 11"/>
          <p:cNvSpPr/>
          <p:nvPr/>
        </p:nvSpPr>
        <p:spPr>
          <a:xfrm>
            <a:off x="9144000" y="2918708"/>
            <a:ext cx="8115300" cy="6339592"/>
          </a:xfrm>
          <a:custGeom>
            <a:avLst/>
            <a:gdLst/>
            <a:ahLst/>
            <a:cxnLst/>
            <a:rect l="l" t="t" r="r" b="b"/>
            <a:pathLst>
              <a:path w="8115300" h="6339592">
                <a:moveTo>
                  <a:pt x="0" y="0"/>
                </a:moveTo>
                <a:lnTo>
                  <a:pt x="8115300" y="0"/>
                </a:lnTo>
                <a:lnTo>
                  <a:pt x="8115300" y="6339592"/>
                </a:lnTo>
                <a:lnTo>
                  <a:pt x="0" y="6339592"/>
                </a:lnTo>
                <a:lnTo>
                  <a:pt x="0" y="0"/>
                </a:lnTo>
                <a:close/>
              </a:path>
            </a:pathLst>
          </a:custGeom>
          <a:blipFill>
            <a:blip r:embed="rId2"/>
            <a:stretch>
              <a:fillRect l="-3890" t="-22210" r="-2187"/>
            </a:stretch>
          </a:blipFill>
        </p:spPr>
      </p:sp>
      <p:grpSp>
        <p:nvGrpSpPr>
          <p:cNvPr id="12" name="Group 12"/>
          <p:cNvGrpSpPr/>
          <p:nvPr/>
        </p:nvGrpSpPr>
        <p:grpSpPr>
          <a:xfrm rot="270797">
            <a:off x="9385580" y="5520269"/>
            <a:ext cx="1353138" cy="1079320"/>
            <a:chOff x="0" y="0"/>
            <a:chExt cx="1789433" cy="1427328"/>
          </a:xfrm>
        </p:grpSpPr>
        <p:sp>
          <p:nvSpPr>
            <p:cNvPr id="13" name="Freeform 13"/>
            <p:cNvSpPr/>
            <p:nvPr/>
          </p:nvSpPr>
          <p:spPr>
            <a:xfrm>
              <a:off x="0" y="0"/>
              <a:ext cx="1789433" cy="1427328"/>
            </a:xfrm>
            <a:custGeom>
              <a:avLst/>
              <a:gdLst/>
              <a:ahLst/>
              <a:cxnLst/>
              <a:rect l="l" t="t" r="r" b="b"/>
              <a:pathLst>
                <a:path w="1789433" h="1427328">
                  <a:moveTo>
                    <a:pt x="0" y="0"/>
                  </a:moveTo>
                  <a:lnTo>
                    <a:pt x="1789433" y="0"/>
                  </a:lnTo>
                  <a:lnTo>
                    <a:pt x="1789433" y="1427328"/>
                  </a:lnTo>
                  <a:lnTo>
                    <a:pt x="0" y="1427328"/>
                  </a:lnTo>
                  <a:close/>
                </a:path>
              </a:pathLst>
            </a:custGeom>
            <a:solidFill>
              <a:srgbClr val="000000">
                <a:alpha val="0"/>
              </a:srgbClr>
            </a:solidFill>
          </p:spPr>
        </p:sp>
        <p:sp>
          <p:nvSpPr>
            <p:cNvPr id="14" name="TextBox 14"/>
            <p:cNvSpPr txBox="1"/>
            <p:nvPr/>
          </p:nvSpPr>
          <p:spPr>
            <a:xfrm>
              <a:off x="0" y="-9525"/>
              <a:ext cx="1789433" cy="1436853"/>
            </a:xfrm>
            <a:prstGeom prst="rect">
              <a:avLst/>
            </a:prstGeom>
          </p:spPr>
          <p:txBody>
            <a:bodyPr lIns="0" tIns="0" rIns="0" bIns="0" rtlCol="0" anchor="t"/>
            <a:lstStyle/>
            <a:p>
              <a:pPr algn="ctr">
                <a:lnSpc>
                  <a:spcPts val="3240"/>
                </a:lnSpc>
              </a:pPr>
              <a:r>
                <a:rPr lang="en-US" sz="2700">
                  <a:solidFill>
                    <a:srgbClr val="FFFFFF"/>
                  </a:solidFill>
                  <a:latin typeface="Anton"/>
                  <a:ea typeface="Anton"/>
                  <a:cs typeface="Anton"/>
                  <a:sym typeface="Anton"/>
                </a:rPr>
                <a:t>Izquierda</a:t>
              </a:r>
            </a:p>
            <a:p>
              <a:pPr algn="ctr">
                <a:lnSpc>
                  <a:spcPts val="3240"/>
                </a:lnSpc>
              </a:pPr>
              <a:r>
                <a:rPr lang="en-US" sz="2700">
                  <a:solidFill>
                    <a:srgbClr val="FFFFFF"/>
                  </a:solidFill>
                  <a:latin typeface="Anton"/>
                  <a:ea typeface="Anton"/>
                  <a:cs typeface="Anton"/>
                  <a:sym typeface="Anton"/>
                </a:rPr>
                <a:t> woke</a:t>
              </a:r>
            </a:p>
          </p:txBody>
        </p:sp>
      </p:grpSp>
      <p:grpSp>
        <p:nvGrpSpPr>
          <p:cNvPr id="15" name="Group 15"/>
          <p:cNvGrpSpPr/>
          <p:nvPr/>
        </p:nvGrpSpPr>
        <p:grpSpPr>
          <a:xfrm rot="157254">
            <a:off x="13848484" y="5630122"/>
            <a:ext cx="1336416" cy="1084066"/>
            <a:chOff x="0" y="0"/>
            <a:chExt cx="1759581" cy="1427328"/>
          </a:xfrm>
        </p:grpSpPr>
        <p:sp>
          <p:nvSpPr>
            <p:cNvPr id="16" name="Freeform 16"/>
            <p:cNvSpPr/>
            <p:nvPr/>
          </p:nvSpPr>
          <p:spPr>
            <a:xfrm>
              <a:off x="0" y="0"/>
              <a:ext cx="1759581" cy="1427328"/>
            </a:xfrm>
            <a:custGeom>
              <a:avLst/>
              <a:gdLst/>
              <a:ahLst/>
              <a:cxnLst/>
              <a:rect l="l" t="t" r="r" b="b"/>
              <a:pathLst>
                <a:path w="1759581" h="1427328">
                  <a:moveTo>
                    <a:pt x="0" y="0"/>
                  </a:moveTo>
                  <a:lnTo>
                    <a:pt x="1759581" y="0"/>
                  </a:lnTo>
                  <a:lnTo>
                    <a:pt x="1759581" y="1427328"/>
                  </a:lnTo>
                  <a:lnTo>
                    <a:pt x="0" y="1427328"/>
                  </a:lnTo>
                  <a:close/>
                </a:path>
              </a:pathLst>
            </a:custGeom>
            <a:solidFill>
              <a:srgbClr val="000000">
                <a:alpha val="0"/>
              </a:srgbClr>
            </a:solidFill>
          </p:spPr>
        </p:sp>
        <p:sp>
          <p:nvSpPr>
            <p:cNvPr id="17" name="TextBox 17"/>
            <p:cNvSpPr txBox="1"/>
            <p:nvPr/>
          </p:nvSpPr>
          <p:spPr>
            <a:xfrm>
              <a:off x="0" y="-9525"/>
              <a:ext cx="1759581" cy="1436853"/>
            </a:xfrm>
            <a:prstGeom prst="rect">
              <a:avLst/>
            </a:prstGeom>
          </p:spPr>
          <p:txBody>
            <a:bodyPr lIns="0" tIns="0" rIns="0" bIns="0" rtlCol="0" anchor="t"/>
            <a:lstStyle/>
            <a:p>
              <a:pPr algn="ctr">
                <a:lnSpc>
                  <a:spcPts val="3240"/>
                </a:lnSpc>
              </a:pPr>
              <a:r>
                <a:rPr lang="en-US" sz="2700">
                  <a:solidFill>
                    <a:srgbClr val="FFFFFF"/>
                  </a:solidFill>
                  <a:latin typeface="Anton"/>
                  <a:ea typeface="Anton"/>
                  <a:cs typeface="Anton"/>
                  <a:sym typeface="Anton"/>
                </a:rPr>
                <a:t>Derecha Cristiana</a:t>
              </a:r>
            </a:p>
          </p:txBody>
        </p:sp>
      </p:grpSp>
      <p:grpSp>
        <p:nvGrpSpPr>
          <p:cNvPr id="18" name="Group 18"/>
          <p:cNvGrpSpPr/>
          <p:nvPr/>
        </p:nvGrpSpPr>
        <p:grpSpPr>
          <a:xfrm rot="157254">
            <a:off x="15626418" y="2953182"/>
            <a:ext cx="1523126" cy="669299"/>
            <a:chOff x="0" y="0"/>
            <a:chExt cx="2005413" cy="881228"/>
          </a:xfrm>
        </p:grpSpPr>
        <p:sp>
          <p:nvSpPr>
            <p:cNvPr id="19" name="Freeform 19"/>
            <p:cNvSpPr/>
            <p:nvPr/>
          </p:nvSpPr>
          <p:spPr>
            <a:xfrm>
              <a:off x="0" y="0"/>
              <a:ext cx="2005413" cy="881228"/>
            </a:xfrm>
            <a:custGeom>
              <a:avLst/>
              <a:gdLst/>
              <a:ahLst/>
              <a:cxnLst/>
              <a:rect l="l" t="t" r="r" b="b"/>
              <a:pathLst>
                <a:path w="2005413" h="881228">
                  <a:moveTo>
                    <a:pt x="0" y="0"/>
                  </a:moveTo>
                  <a:lnTo>
                    <a:pt x="2005413" y="0"/>
                  </a:lnTo>
                  <a:lnTo>
                    <a:pt x="2005413" y="881228"/>
                  </a:lnTo>
                  <a:lnTo>
                    <a:pt x="0" y="881228"/>
                  </a:lnTo>
                  <a:close/>
                </a:path>
              </a:pathLst>
            </a:custGeom>
            <a:solidFill>
              <a:srgbClr val="000000">
                <a:alpha val="0"/>
              </a:srgbClr>
            </a:solidFill>
          </p:spPr>
        </p:sp>
        <p:sp>
          <p:nvSpPr>
            <p:cNvPr id="20" name="TextBox 20"/>
            <p:cNvSpPr txBox="1"/>
            <p:nvPr/>
          </p:nvSpPr>
          <p:spPr>
            <a:xfrm>
              <a:off x="0" y="-9525"/>
              <a:ext cx="2005413" cy="890753"/>
            </a:xfrm>
            <a:prstGeom prst="rect">
              <a:avLst/>
            </a:prstGeom>
          </p:spPr>
          <p:txBody>
            <a:bodyPr lIns="0" tIns="0" rIns="0" bIns="0" rtlCol="0" anchor="t"/>
            <a:lstStyle/>
            <a:p>
              <a:pPr algn="ctr">
                <a:lnSpc>
                  <a:spcPts val="3240"/>
                </a:lnSpc>
              </a:pPr>
              <a:r>
                <a:rPr lang="en-US" sz="2700">
                  <a:solidFill>
                    <a:srgbClr val="FFFFFF"/>
                  </a:solidFill>
                  <a:latin typeface="Anton"/>
                  <a:ea typeface="Anton"/>
                  <a:cs typeface="Anton"/>
                  <a:sym typeface="Anton"/>
                </a:rPr>
                <a:t>MATADERO</a:t>
              </a:r>
            </a:p>
          </p:txBody>
        </p:sp>
      </p:grpSp>
      <p:sp>
        <p:nvSpPr>
          <p:cNvPr id="21" name="Freeform 21"/>
          <p:cNvSpPr/>
          <p:nvPr/>
        </p:nvSpPr>
        <p:spPr>
          <a:xfrm rot="7600236">
            <a:off x="13680114" y="6828752"/>
            <a:ext cx="7158371" cy="4132895"/>
          </a:xfrm>
          <a:custGeom>
            <a:avLst/>
            <a:gdLst/>
            <a:ahLst/>
            <a:cxnLst/>
            <a:rect l="l" t="t" r="r" b="b"/>
            <a:pathLst>
              <a:path w="7158371" h="4132895">
                <a:moveTo>
                  <a:pt x="0" y="0"/>
                </a:moveTo>
                <a:lnTo>
                  <a:pt x="7158372" y="0"/>
                </a:lnTo>
                <a:lnTo>
                  <a:pt x="7158372" y="4132896"/>
                </a:lnTo>
                <a:lnTo>
                  <a:pt x="0" y="4132896"/>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22" name="Freeform 22"/>
          <p:cNvSpPr/>
          <p:nvPr/>
        </p:nvSpPr>
        <p:spPr>
          <a:xfrm rot="-2443237">
            <a:off x="-2534815" y="-1151149"/>
            <a:ext cx="7127029" cy="4114800"/>
          </a:xfrm>
          <a:custGeom>
            <a:avLst/>
            <a:gdLst/>
            <a:ahLst/>
            <a:cxnLst/>
            <a:rect l="l" t="t" r="r" b="b"/>
            <a:pathLst>
              <a:path w="7127029" h="4114800">
                <a:moveTo>
                  <a:pt x="0" y="0"/>
                </a:moveTo>
                <a:lnTo>
                  <a:pt x="7127030" y="0"/>
                </a:lnTo>
                <a:lnTo>
                  <a:pt x="7127030"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23" name="TextBox 23"/>
          <p:cNvSpPr txBox="1"/>
          <p:nvPr/>
        </p:nvSpPr>
        <p:spPr>
          <a:xfrm>
            <a:off x="1028700" y="2859714"/>
            <a:ext cx="7802886" cy="6424725"/>
          </a:xfrm>
          <a:prstGeom prst="rect">
            <a:avLst/>
          </a:prstGeom>
        </p:spPr>
        <p:txBody>
          <a:bodyPr lIns="0" tIns="0" rIns="0" bIns="0" rtlCol="0" anchor="t">
            <a:spAutoFit/>
          </a:bodyPr>
          <a:lstStyle/>
          <a:p>
            <a:pPr algn="just">
              <a:lnSpc>
                <a:spcPts val="3931"/>
              </a:lnSpc>
            </a:pPr>
            <a:r>
              <a:rPr lang="en-US" sz="2808">
                <a:solidFill>
                  <a:srgbClr val="FFFFFF"/>
                </a:solidFill>
                <a:latin typeface="Garet"/>
                <a:ea typeface="Garet"/>
                <a:cs typeface="Garet"/>
                <a:sym typeface="Garet"/>
              </a:rPr>
              <a:t>Una de las trampas de Satanás consiste en mezclar con el error una porción suficiente de verdad para cohonestar aquel. </a:t>
            </a:r>
            <a:r>
              <a:rPr lang="en-US" sz="2808" b="1">
                <a:solidFill>
                  <a:srgbClr val="FF0000"/>
                </a:solidFill>
                <a:latin typeface="Garet Bold"/>
                <a:ea typeface="Garet Bold"/>
                <a:cs typeface="Garet Bold"/>
                <a:sym typeface="Garet Bold"/>
              </a:rPr>
              <a:t>Los jefes del movimiento en favor del domingo pueden propagar reformas que el pueblo necesita, principios que estén en armonía con la Biblia; </a:t>
            </a:r>
            <a:r>
              <a:rPr lang="en-US" sz="2808" b="1">
                <a:solidFill>
                  <a:srgbClr val="FFDE00"/>
                </a:solidFill>
                <a:latin typeface="Garet Bold"/>
                <a:ea typeface="Garet Bold"/>
                <a:cs typeface="Garet Bold"/>
                <a:sym typeface="Garet Bold"/>
              </a:rPr>
              <a:t>pero mientras mezclen con ellas algún requisito en pugna con la ley de Dios, los siervos de Dios no pueden unirse a ellos</a:t>
            </a:r>
            <a:r>
              <a:rPr lang="en-US" sz="2808">
                <a:solidFill>
                  <a:srgbClr val="FF0000"/>
                </a:solidFill>
                <a:latin typeface="Garet"/>
                <a:ea typeface="Garet"/>
                <a:cs typeface="Garet"/>
                <a:sym typeface="Garet"/>
              </a:rPr>
              <a:t>.</a:t>
            </a:r>
            <a:r>
              <a:rPr lang="en-US" sz="2808">
                <a:solidFill>
                  <a:srgbClr val="FFFFFF"/>
                </a:solidFill>
                <a:latin typeface="Garet"/>
                <a:ea typeface="Garet"/>
                <a:cs typeface="Garet"/>
                <a:sym typeface="Garet"/>
              </a:rPr>
              <a:t> Nada puede autorizarnos a rechazar los mandamientos de Dios para adoptar los preceptos de los hombres. CS 574</a:t>
            </a:r>
          </a:p>
        </p:txBody>
      </p:sp>
      <p:grpSp>
        <p:nvGrpSpPr>
          <p:cNvPr id="24" name="Group 24"/>
          <p:cNvGrpSpPr/>
          <p:nvPr/>
        </p:nvGrpSpPr>
        <p:grpSpPr>
          <a:xfrm>
            <a:off x="-54517" y="9553575"/>
            <a:ext cx="19936837" cy="733425"/>
            <a:chOff x="0" y="0"/>
            <a:chExt cx="5250854" cy="193165"/>
          </a:xfrm>
        </p:grpSpPr>
        <p:sp>
          <p:nvSpPr>
            <p:cNvPr id="25" name="Freeform 2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6" name="TextBox 2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7" name="TextBox 27"/>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8" name="Freeform 28"/>
          <p:cNvSpPr/>
          <p:nvPr/>
        </p:nvSpPr>
        <p:spPr>
          <a:xfrm>
            <a:off x="16224407" y="9682210"/>
            <a:ext cx="568543" cy="476154"/>
          </a:xfrm>
          <a:custGeom>
            <a:avLst/>
            <a:gdLst/>
            <a:ahLst/>
            <a:cxnLst/>
            <a:rect l="l" t="t" r="r" b="b"/>
            <a:pathLst>
              <a:path w="568543" h="476154">
                <a:moveTo>
                  <a:pt x="0" y="0"/>
                </a:moveTo>
                <a:lnTo>
                  <a:pt x="568543" y="0"/>
                </a:lnTo>
                <a:lnTo>
                  <a:pt x="568543" y="476155"/>
                </a:lnTo>
                <a:lnTo>
                  <a:pt x="0" y="476155"/>
                </a:lnTo>
                <a:lnTo>
                  <a:pt x="0" y="0"/>
                </a:lnTo>
                <a:close/>
              </a:path>
            </a:pathLst>
          </a:custGeom>
          <a:blipFill>
            <a:blip r:embed="rId5"/>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1448</Words>
  <Application>Microsoft Office PowerPoint</Application>
  <PresentationFormat>Personalizado</PresentationFormat>
  <Paragraphs>82</Paragraphs>
  <Slides>19</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19</vt:i4>
      </vt:variant>
    </vt:vector>
  </HeadingPairs>
  <TitlesOfParts>
    <vt:vector size="33" baseType="lpstr">
      <vt:lpstr>Arial</vt:lpstr>
      <vt:lpstr>Calibri</vt:lpstr>
      <vt:lpstr>Calibri (MS) Light</vt:lpstr>
      <vt:lpstr>Garet Bold</vt:lpstr>
      <vt:lpstr>Anton</vt:lpstr>
      <vt:lpstr>Garet Bold Italics</vt:lpstr>
      <vt:lpstr>Calibri (MS)</vt:lpstr>
      <vt:lpstr>Garet Italics</vt:lpstr>
      <vt:lpstr>Arial Bold</vt:lpstr>
      <vt:lpstr>Garet</vt:lpstr>
      <vt:lpstr>Calibri (MS) Bold</vt:lpstr>
      <vt:lpstr>Cinzel Bold</vt:lpstr>
      <vt:lpstr>Garet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José Vicente</dc:title>
  <dc:creator>TOMAS RUBIANO</dc:creator>
  <cp:lastModifiedBy>Administrador</cp:lastModifiedBy>
  <cp:revision>2</cp:revision>
  <dcterms:created xsi:type="dcterms:W3CDTF">2006-08-16T00:00:00Z</dcterms:created>
  <dcterms:modified xsi:type="dcterms:W3CDTF">2025-03-20T17:20:11Z</dcterms:modified>
  <dc:identifier>DAGh_G5BA_k</dc:identifier>
</cp:coreProperties>
</file>