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nton" pitchFamily="2" charset="0"/>
      <p:regular r:id="rId21"/>
    </p:embeddedFont>
    <p:embeddedFont>
      <p:font typeface="Cinzel Bold" panose="020B0604020202020204" charset="0"/>
      <p:regular r:id="rId22"/>
    </p:embeddedFont>
    <p:embeddedFont>
      <p:font typeface="Garet" panose="020B0604020202020204" charset="0"/>
      <p:regular r:id="rId23"/>
    </p:embeddedFont>
    <p:embeddedFont>
      <p:font typeface="Garet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flipH="1">
            <a:off x="-705004" y="0"/>
            <a:ext cx="19698008" cy="11272668"/>
          </a:xfrm>
          <a:custGeom>
            <a:avLst/>
            <a:gdLst/>
            <a:ahLst/>
            <a:cxnLst/>
            <a:rect l="l" t="t" r="r" b="b"/>
            <a:pathLst>
              <a:path w="19698008" h="11272668">
                <a:moveTo>
                  <a:pt x="19698008" y="0"/>
                </a:moveTo>
                <a:lnTo>
                  <a:pt x="0" y="0"/>
                </a:lnTo>
                <a:lnTo>
                  <a:pt x="0" y="11272668"/>
                </a:lnTo>
                <a:lnTo>
                  <a:pt x="19698008" y="11272668"/>
                </a:lnTo>
                <a:lnTo>
                  <a:pt x="19698008" y="0"/>
                </a:lnTo>
                <a:close/>
              </a:path>
            </a:pathLst>
          </a:custGeom>
          <a:blipFill>
            <a:blip r:embed="rId2"/>
            <a:stretch>
              <a:fillRect t="-3163" b="-3163"/>
            </a:stretch>
          </a:blipFill>
        </p:spPr>
        <p:txBody>
          <a:bodyPr/>
          <a:lstStyle/>
          <a:p>
            <a:endParaRPr lang="es-CO"/>
          </a:p>
        </p:txBody>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a:off x="11322143" y="2750813"/>
            <a:ext cx="6965857" cy="7611732"/>
          </a:xfrm>
          <a:custGeom>
            <a:avLst/>
            <a:gdLst/>
            <a:ahLst/>
            <a:cxnLst/>
            <a:rect l="l" t="t" r="r" b="b"/>
            <a:pathLst>
              <a:path w="6965857" h="7611732">
                <a:moveTo>
                  <a:pt x="0" y="0"/>
                </a:moveTo>
                <a:lnTo>
                  <a:pt x="6965857" y="0"/>
                </a:lnTo>
                <a:lnTo>
                  <a:pt x="6965857" y="7611732"/>
                </a:lnTo>
                <a:lnTo>
                  <a:pt x="0" y="7611732"/>
                </a:lnTo>
                <a:lnTo>
                  <a:pt x="0" y="0"/>
                </a:lnTo>
                <a:close/>
              </a:path>
            </a:pathLst>
          </a:custGeom>
          <a:blipFill>
            <a:blip r:embed="rId5">
              <a:alphaModFix amt="89000"/>
            </a:blip>
            <a:stretch>
              <a:fillRect l="-50489" r="-751"/>
            </a:stretch>
          </a:blipFill>
        </p:spPr>
        <p:txBody>
          <a:bodyPr/>
          <a:lstStyle/>
          <a:p>
            <a:endParaRPr lang="es-CO"/>
          </a:p>
        </p:txBody>
      </p:sp>
      <p:sp>
        <p:nvSpPr>
          <p:cNvPr id="5" name="Freeform 5"/>
          <p:cNvSpPr/>
          <p:nvPr/>
        </p:nvSpPr>
        <p:spPr>
          <a:xfrm rot="7600236">
            <a:off x="13634015" y="69722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6" name="Freeform 6"/>
          <p:cNvSpPr/>
          <p:nvPr/>
        </p:nvSpPr>
        <p:spPr>
          <a:xfrm>
            <a:off x="-1898058" y="-743577"/>
            <a:ext cx="11793736" cy="11372531"/>
          </a:xfrm>
          <a:custGeom>
            <a:avLst/>
            <a:gdLst/>
            <a:ahLst/>
            <a:cxnLst/>
            <a:rect l="l" t="t" r="r" b="b"/>
            <a:pathLst>
              <a:path w="11793736" h="11372531">
                <a:moveTo>
                  <a:pt x="0" y="0"/>
                </a:moveTo>
                <a:lnTo>
                  <a:pt x="11793736" y="0"/>
                </a:lnTo>
                <a:lnTo>
                  <a:pt x="11793736" y="11372531"/>
                </a:lnTo>
                <a:lnTo>
                  <a:pt x="0" y="11372531"/>
                </a:lnTo>
                <a:lnTo>
                  <a:pt x="0" y="0"/>
                </a:lnTo>
                <a:close/>
              </a:path>
            </a:pathLst>
          </a:custGeom>
          <a:blipFill>
            <a:blip r:embed="rId6">
              <a:alphaModFix amt="51000"/>
            </a:blip>
            <a:stretch>
              <a:fillRect/>
            </a:stretch>
          </a:blipFill>
        </p:spPr>
        <p:txBody>
          <a:bodyPr/>
          <a:lstStyle/>
          <a:p>
            <a:endParaRPr lang="es-CO"/>
          </a:p>
        </p:txBody>
      </p:sp>
      <p:sp>
        <p:nvSpPr>
          <p:cNvPr id="7" name="Freeform 7"/>
          <p:cNvSpPr/>
          <p:nvPr/>
        </p:nvSpPr>
        <p:spPr>
          <a:xfrm>
            <a:off x="-19050" y="0"/>
            <a:ext cx="5340293" cy="10287000"/>
          </a:xfrm>
          <a:custGeom>
            <a:avLst/>
            <a:gdLst/>
            <a:ahLst/>
            <a:cxnLst/>
            <a:rect l="l" t="t" r="r" b="b"/>
            <a:pathLst>
              <a:path w="5340293" h="10287000">
                <a:moveTo>
                  <a:pt x="0" y="0"/>
                </a:moveTo>
                <a:lnTo>
                  <a:pt x="5340293" y="0"/>
                </a:lnTo>
                <a:lnTo>
                  <a:pt x="5340293" y="10287000"/>
                </a:lnTo>
                <a:lnTo>
                  <a:pt x="0" y="10287000"/>
                </a:lnTo>
                <a:lnTo>
                  <a:pt x="0" y="0"/>
                </a:lnTo>
                <a:close/>
              </a:path>
            </a:pathLst>
          </a:custGeom>
          <a:blipFill>
            <a:blip r:embed="rId7"/>
            <a:stretch>
              <a:fillRect t="-60" r="-66725"/>
            </a:stretch>
          </a:blipFill>
        </p:spPr>
        <p:txBody>
          <a:bodyPr/>
          <a:lstStyle/>
          <a:p>
            <a:endParaRPr lang="es-CO"/>
          </a:p>
        </p:txBody>
      </p:sp>
      <p:sp>
        <p:nvSpPr>
          <p:cNvPr id="8" name="Freeform 8"/>
          <p:cNvSpPr/>
          <p:nvPr/>
        </p:nvSpPr>
        <p:spPr>
          <a:xfrm>
            <a:off x="-19050" y="3105467"/>
            <a:ext cx="5652417" cy="7181533"/>
          </a:xfrm>
          <a:custGeom>
            <a:avLst/>
            <a:gdLst/>
            <a:ahLst/>
            <a:cxnLst/>
            <a:rect l="l" t="t" r="r" b="b"/>
            <a:pathLst>
              <a:path w="5652417" h="7181533">
                <a:moveTo>
                  <a:pt x="0" y="0"/>
                </a:moveTo>
                <a:lnTo>
                  <a:pt x="5652417" y="0"/>
                </a:lnTo>
                <a:lnTo>
                  <a:pt x="5652417" y="7181533"/>
                </a:lnTo>
                <a:lnTo>
                  <a:pt x="0" y="7181533"/>
                </a:lnTo>
                <a:lnTo>
                  <a:pt x="0" y="0"/>
                </a:lnTo>
                <a:close/>
              </a:path>
            </a:pathLst>
          </a:custGeom>
          <a:blipFill>
            <a:blip r:embed="rId8"/>
            <a:stretch>
              <a:fillRect l="-4335" t="-30930" b="-15061"/>
            </a:stretch>
          </a:blipFill>
        </p:spPr>
        <p:txBody>
          <a:bodyPr/>
          <a:lstStyle/>
          <a:p>
            <a:endParaRPr lang="es-CO"/>
          </a:p>
        </p:txBody>
      </p:sp>
      <p:sp>
        <p:nvSpPr>
          <p:cNvPr id="9" name="Freeform 9"/>
          <p:cNvSpPr/>
          <p:nvPr/>
        </p:nvSpPr>
        <p:spPr>
          <a:xfrm rot="-2443237">
            <a:off x="-2872486"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10" name="Group 10"/>
          <p:cNvGrpSpPr/>
          <p:nvPr/>
        </p:nvGrpSpPr>
        <p:grpSpPr>
          <a:xfrm>
            <a:off x="5299840" y="521104"/>
            <a:ext cx="8119305" cy="997397"/>
            <a:chOff x="0" y="0"/>
            <a:chExt cx="2138418" cy="262689"/>
          </a:xfrm>
        </p:grpSpPr>
        <p:sp>
          <p:nvSpPr>
            <p:cNvPr id="11" name="Freeform 11"/>
            <p:cNvSpPr/>
            <p:nvPr/>
          </p:nvSpPr>
          <p:spPr>
            <a:xfrm>
              <a:off x="0" y="0"/>
              <a:ext cx="2138418" cy="262689"/>
            </a:xfrm>
            <a:custGeom>
              <a:avLst/>
              <a:gdLst/>
              <a:ahLst/>
              <a:cxnLst/>
              <a:rect l="l" t="t" r="r" b="b"/>
              <a:pathLst>
                <a:path w="2138418" h="262689">
                  <a:moveTo>
                    <a:pt x="0" y="0"/>
                  </a:moveTo>
                  <a:lnTo>
                    <a:pt x="2138418" y="0"/>
                  </a:lnTo>
                  <a:lnTo>
                    <a:pt x="2138418" y="262689"/>
                  </a:lnTo>
                  <a:lnTo>
                    <a:pt x="0" y="262689"/>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12" name="TextBox 12"/>
            <p:cNvSpPr txBox="1"/>
            <p:nvPr/>
          </p:nvSpPr>
          <p:spPr>
            <a:xfrm>
              <a:off x="0" y="-38100"/>
              <a:ext cx="2138418" cy="300789"/>
            </a:xfrm>
            <a:prstGeom prst="rect">
              <a:avLst/>
            </a:prstGeom>
          </p:spPr>
          <p:txBody>
            <a:bodyPr lIns="50800" tIns="50800" rIns="50800" bIns="50800" rtlCol="0" anchor="ctr"/>
            <a:lstStyle/>
            <a:p>
              <a:pPr algn="ctr">
                <a:lnSpc>
                  <a:spcPts val="2720"/>
                </a:lnSpc>
              </a:pPr>
              <a:endParaRPr/>
            </a:p>
          </p:txBody>
        </p:sp>
      </p:grpSp>
      <p:sp>
        <p:nvSpPr>
          <p:cNvPr id="13" name="TextBox 13"/>
          <p:cNvSpPr txBox="1"/>
          <p:nvPr/>
        </p:nvSpPr>
        <p:spPr>
          <a:xfrm>
            <a:off x="3998810" y="573892"/>
            <a:ext cx="10697238" cy="703866"/>
          </a:xfrm>
          <a:prstGeom prst="rect">
            <a:avLst/>
          </a:prstGeom>
        </p:spPr>
        <p:txBody>
          <a:bodyPr lIns="0" tIns="0" rIns="0" bIns="0" rtlCol="0" anchor="t">
            <a:spAutoFit/>
          </a:bodyPr>
          <a:lstStyle/>
          <a:p>
            <a:pPr algn="ctr">
              <a:lnSpc>
                <a:spcPts val="5633"/>
              </a:lnSpc>
            </a:pPr>
            <a:r>
              <a:rPr lang="en-US" sz="4510" b="1">
                <a:solidFill>
                  <a:srgbClr val="FF0000"/>
                </a:solidFill>
                <a:latin typeface="Garet Bold"/>
                <a:ea typeface="Garet Bold"/>
                <a:cs typeface="Garet Bold"/>
                <a:sym typeface="Garet Bold"/>
              </a:rPr>
              <a:t>LIBERTAD DE CONCIENCIA</a:t>
            </a:r>
          </a:p>
        </p:txBody>
      </p:sp>
      <p:sp>
        <p:nvSpPr>
          <p:cNvPr id="14" name="TextBox 14"/>
          <p:cNvSpPr txBox="1"/>
          <p:nvPr/>
        </p:nvSpPr>
        <p:spPr>
          <a:xfrm>
            <a:off x="4984181" y="1080700"/>
            <a:ext cx="8726496" cy="2024767"/>
          </a:xfrm>
          <a:prstGeom prst="rect">
            <a:avLst/>
          </a:prstGeom>
        </p:spPr>
        <p:txBody>
          <a:bodyPr lIns="0" tIns="0" rIns="0" bIns="0" rtlCol="0" anchor="t">
            <a:spAutoFit/>
          </a:bodyPr>
          <a:lstStyle/>
          <a:p>
            <a:pPr algn="ctr">
              <a:lnSpc>
                <a:spcPts val="16158"/>
              </a:lnSpc>
            </a:pPr>
            <a:r>
              <a:rPr lang="en-US" sz="12926" spc="904">
                <a:solidFill>
                  <a:srgbClr val="FFFFFF"/>
                </a:solidFill>
                <a:latin typeface="Anton"/>
                <a:ea typeface="Anton"/>
                <a:cs typeface="Anton"/>
                <a:sym typeface="Anton"/>
              </a:rPr>
              <a:t>AMENAZADA</a:t>
            </a:r>
          </a:p>
        </p:txBody>
      </p:sp>
      <p:pic>
        <p:nvPicPr>
          <p:cNvPr id="16" name="Imagen 15">
            <a:extLst>
              <a:ext uri="{FF2B5EF4-FFF2-40B4-BE49-F238E27FC236}">
                <a16:creationId xmlns:a16="http://schemas.microsoft.com/office/drawing/2014/main" id="{67BD229A-D988-854E-2659-1561D4C24B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83228" y="521104"/>
            <a:ext cx="1428601" cy="11967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1028700" y="1110059"/>
            <a:ext cx="12643021" cy="8025686"/>
          </a:xfrm>
          <a:prstGeom prst="rect">
            <a:avLst/>
          </a:prstGeom>
        </p:spPr>
        <p:txBody>
          <a:bodyPr lIns="0" tIns="0" rIns="0" bIns="0" rtlCol="0" anchor="t">
            <a:spAutoFit/>
          </a:bodyPr>
          <a:lstStyle/>
          <a:p>
            <a:pPr algn="just">
              <a:lnSpc>
                <a:spcPts val="4939"/>
              </a:lnSpc>
              <a:spcBef>
                <a:spcPct val="0"/>
              </a:spcBef>
            </a:pPr>
            <a:r>
              <a:rPr lang="en-US" sz="3528">
                <a:solidFill>
                  <a:srgbClr val="FFFFFF"/>
                </a:solidFill>
                <a:latin typeface="Garet"/>
                <a:ea typeface="Garet"/>
                <a:cs typeface="Garet"/>
                <a:sym typeface="Garet"/>
              </a:rPr>
              <a:t>Si los soldados al servicio del rey Herodes se hubieran convertido a Dios, teniendo la mente iluminada por aquellos principios de verdad y justicia, su conciencia les hubiera dicho que debían negarse a ejecutar órdenes criminales, como la que acaban de recibir del monarca, porque la ley de Dios dice: "No matarás". Habrían entendido que un "Así dice el Señor" está por encima de un "Así dice el rey", y que, como seres moralmente responsables que comparecerán ante el tribunal de Dios, deben sufrir las consecuencias de sus acciones criminales si su obediencia a los gobernantes humanos es contraria a la obediencia requerida por el Todopoderoso.</a:t>
            </a:r>
          </a:p>
        </p:txBody>
      </p:sp>
      <p:sp>
        <p:nvSpPr>
          <p:cNvPr id="3" name="Freeform 3"/>
          <p:cNvSpPr/>
          <p:nvPr/>
        </p:nvSpPr>
        <p:spPr>
          <a:xfrm>
            <a:off x="13959166" y="1054179"/>
            <a:ext cx="4514450" cy="8204121"/>
          </a:xfrm>
          <a:custGeom>
            <a:avLst/>
            <a:gdLst/>
            <a:ahLst/>
            <a:cxnLst/>
            <a:rect l="l" t="t" r="r" b="b"/>
            <a:pathLst>
              <a:path w="4514450" h="8204121">
                <a:moveTo>
                  <a:pt x="0" y="0"/>
                </a:moveTo>
                <a:lnTo>
                  <a:pt x="4514450" y="0"/>
                </a:lnTo>
                <a:lnTo>
                  <a:pt x="4514450" y="8204121"/>
                </a:lnTo>
                <a:lnTo>
                  <a:pt x="0" y="8204121"/>
                </a:lnTo>
                <a:lnTo>
                  <a:pt x="0" y="0"/>
                </a:lnTo>
                <a:close/>
              </a:path>
            </a:pathLst>
          </a:custGeom>
          <a:blipFill>
            <a:blip r:embed="rId2"/>
            <a:stretch>
              <a:fillRect l="-58349" r="-29001"/>
            </a:stretch>
          </a:blipFill>
        </p:spPr>
        <p:txBody>
          <a:bodyPr/>
          <a:lstStyle/>
          <a:p>
            <a:endParaRPr lang="es-CO"/>
          </a:p>
        </p:txBody>
      </p:sp>
      <p:sp>
        <p:nvSpPr>
          <p:cNvPr id="4" name="Freeform 4"/>
          <p:cNvSpPr/>
          <p:nvPr/>
        </p:nvSpPr>
        <p:spPr>
          <a:xfrm rot="-2443237">
            <a:off x="-2074981" y="-785198"/>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6" name="Group 6"/>
          <p:cNvGrpSpPr/>
          <p:nvPr/>
        </p:nvGrpSpPr>
        <p:grpSpPr>
          <a:xfrm>
            <a:off x="-54517" y="9553575"/>
            <a:ext cx="19936837" cy="733425"/>
            <a:chOff x="0" y="0"/>
            <a:chExt cx="5250854" cy="193165"/>
          </a:xfrm>
        </p:grpSpPr>
        <p:sp>
          <p:nvSpPr>
            <p:cNvPr id="7" name="Freeform 7"/>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8" name="TextBox 8"/>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9" name="TextBox 9"/>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0" name="Imagen 9">
            <a:extLst>
              <a:ext uri="{FF2B5EF4-FFF2-40B4-BE49-F238E27FC236}">
                <a16:creationId xmlns:a16="http://schemas.microsoft.com/office/drawing/2014/main" id="{1BD04456-C1D6-45F9-2235-B7F0EC9BD5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4" name="Group 4"/>
          <p:cNvGrpSpPr/>
          <p:nvPr/>
        </p:nvGrpSpPr>
        <p:grpSpPr>
          <a:xfrm>
            <a:off x="1771481" y="1028700"/>
            <a:ext cx="5567788" cy="832273"/>
            <a:chOff x="0" y="0"/>
            <a:chExt cx="7423718" cy="1109697"/>
          </a:xfrm>
        </p:grpSpPr>
        <p:grpSp>
          <p:nvGrpSpPr>
            <p:cNvPr id="5" name="Group 5"/>
            <p:cNvGrpSpPr/>
            <p:nvPr/>
          </p:nvGrpSpPr>
          <p:grpSpPr>
            <a:xfrm>
              <a:off x="0" y="0"/>
              <a:ext cx="7423718" cy="1109697"/>
              <a:chOff x="0" y="0"/>
              <a:chExt cx="1256492" cy="187820"/>
            </a:xfrm>
          </p:grpSpPr>
          <p:sp>
            <p:nvSpPr>
              <p:cNvPr id="6" name="Freeform 6"/>
              <p:cNvSpPr/>
              <p:nvPr/>
            </p:nvSpPr>
            <p:spPr>
              <a:xfrm>
                <a:off x="0" y="0"/>
                <a:ext cx="1256492" cy="187820"/>
              </a:xfrm>
              <a:custGeom>
                <a:avLst/>
                <a:gdLst/>
                <a:ahLst/>
                <a:cxnLst/>
                <a:rect l="l" t="t" r="r" b="b"/>
                <a:pathLst>
                  <a:path w="1256492" h="187820">
                    <a:moveTo>
                      <a:pt x="0" y="0"/>
                    </a:moveTo>
                    <a:lnTo>
                      <a:pt x="1256492" y="0"/>
                    </a:lnTo>
                    <a:lnTo>
                      <a:pt x="1256492" y="187820"/>
                    </a:lnTo>
                    <a:lnTo>
                      <a:pt x="0" y="187820"/>
                    </a:lnTo>
                    <a:close/>
                  </a:path>
                </a:pathLst>
              </a:custGeom>
              <a:solidFill>
                <a:srgbClr val="D3E8EE"/>
              </a:solidFill>
            </p:spPr>
            <p:txBody>
              <a:bodyPr/>
              <a:lstStyle/>
              <a:p>
                <a:endParaRPr lang="es-CO"/>
              </a:p>
            </p:txBody>
          </p:sp>
          <p:sp>
            <p:nvSpPr>
              <p:cNvPr id="7" name="TextBox 7"/>
              <p:cNvSpPr txBox="1"/>
              <p:nvPr/>
            </p:nvSpPr>
            <p:spPr>
              <a:xfrm>
                <a:off x="0" y="-38100"/>
                <a:ext cx="1256492" cy="225920"/>
              </a:xfrm>
              <a:prstGeom prst="rect">
                <a:avLst/>
              </a:prstGeom>
            </p:spPr>
            <p:txBody>
              <a:bodyPr lIns="52476" tIns="52476" rIns="52476" bIns="52476" rtlCol="0" anchor="ctr"/>
              <a:lstStyle/>
              <a:p>
                <a:pPr algn="ctr">
                  <a:lnSpc>
                    <a:spcPts val="2720"/>
                  </a:lnSpc>
                </a:pPr>
                <a:endParaRPr/>
              </a:p>
            </p:txBody>
          </p:sp>
        </p:grpSp>
        <p:sp>
          <p:nvSpPr>
            <p:cNvPr id="8" name="TextBox 8"/>
            <p:cNvSpPr txBox="1"/>
            <p:nvPr/>
          </p:nvSpPr>
          <p:spPr>
            <a:xfrm>
              <a:off x="0" y="23148"/>
              <a:ext cx="7423718" cy="977675"/>
            </a:xfrm>
            <a:prstGeom prst="rect">
              <a:avLst/>
            </a:prstGeom>
          </p:spPr>
          <p:txBody>
            <a:bodyPr lIns="0" tIns="0" rIns="0" bIns="0" rtlCol="0" anchor="t">
              <a:spAutoFit/>
            </a:bodyPr>
            <a:lstStyle/>
            <a:p>
              <a:pPr algn="ctr">
                <a:lnSpc>
                  <a:spcPts val="6178"/>
                </a:lnSpc>
                <a:spcBef>
                  <a:spcPct val="0"/>
                </a:spcBef>
              </a:pPr>
              <a:r>
                <a:rPr lang="en-US" sz="4412" b="1">
                  <a:solidFill>
                    <a:srgbClr val="112542"/>
                  </a:solidFill>
                  <a:latin typeface="Garet Bold"/>
                  <a:ea typeface="Garet Bold"/>
                  <a:cs typeface="Garet Bold"/>
                  <a:sym typeface="Garet Bold"/>
                </a:rPr>
                <a:t>DANIEL 3:8-12</a:t>
              </a:r>
            </a:p>
          </p:txBody>
        </p:sp>
      </p:grpSp>
      <p:grpSp>
        <p:nvGrpSpPr>
          <p:cNvPr id="9" name="Group 9"/>
          <p:cNvGrpSpPr/>
          <p:nvPr/>
        </p:nvGrpSpPr>
        <p:grpSpPr>
          <a:xfrm>
            <a:off x="1771481" y="2271787"/>
            <a:ext cx="5453207" cy="6986513"/>
            <a:chOff x="0" y="0"/>
            <a:chExt cx="7270943" cy="9315350"/>
          </a:xfrm>
        </p:grpSpPr>
        <p:grpSp>
          <p:nvGrpSpPr>
            <p:cNvPr id="10" name="Group 10"/>
            <p:cNvGrpSpPr/>
            <p:nvPr/>
          </p:nvGrpSpPr>
          <p:grpSpPr>
            <a:xfrm>
              <a:off x="0" y="0"/>
              <a:ext cx="7270943" cy="9315350"/>
              <a:chOff x="0" y="0"/>
              <a:chExt cx="1419583" cy="1818734"/>
            </a:xfrm>
          </p:grpSpPr>
          <p:sp>
            <p:nvSpPr>
              <p:cNvPr id="11" name="Freeform 11"/>
              <p:cNvSpPr/>
              <p:nvPr/>
            </p:nvSpPr>
            <p:spPr>
              <a:xfrm>
                <a:off x="0" y="0"/>
                <a:ext cx="1419583" cy="1818734"/>
              </a:xfrm>
              <a:custGeom>
                <a:avLst/>
                <a:gdLst/>
                <a:ahLst/>
                <a:cxnLst/>
                <a:rect l="l" t="t" r="r" b="b"/>
                <a:pathLst>
                  <a:path w="1419583" h="1818734">
                    <a:moveTo>
                      <a:pt x="0" y="0"/>
                    </a:moveTo>
                    <a:lnTo>
                      <a:pt x="1419583" y="0"/>
                    </a:lnTo>
                    <a:lnTo>
                      <a:pt x="1419583" y="1818734"/>
                    </a:lnTo>
                    <a:lnTo>
                      <a:pt x="0" y="1818734"/>
                    </a:lnTo>
                    <a:close/>
                  </a:path>
                </a:pathLst>
              </a:custGeom>
              <a:solidFill>
                <a:srgbClr val="73969F">
                  <a:alpha val="48627"/>
                </a:srgbClr>
              </a:solidFill>
              <a:ln w="38100" cap="sq">
                <a:solidFill>
                  <a:srgbClr val="FFFFFF">
                    <a:alpha val="48627"/>
                  </a:srgbClr>
                </a:solidFill>
                <a:prstDash val="solid"/>
                <a:miter/>
              </a:ln>
            </p:spPr>
            <p:txBody>
              <a:bodyPr/>
              <a:lstStyle/>
              <a:p>
                <a:endParaRPr lang="es-CO"/>
              </a:p>
            </p:txBody>
          </p:sp>
          <p:sp>
            <p:nvSpPr>
              <p:cNvPr id="12" name="TextBox 12"/>
              <p:cNvSpPr txBox="1"/>
              <p:nvPr/>
            </p:nvSpPr>
            <p:spPr>
              <a:xfrm>
                <a:off x="0" y="-38100"/>
                <a:ext cx="1419583" cy="1856834"/>
              </a:xfrm>
              <a:prstGeom prst="rect">
                <a:avLst/>
              </a:prstGeom>
            </p:spPr>
            <p:txBody>
              <a:bodyPr lIns="52476" tIns="52476" rIns="52476" bIns="52476" rtlCol="0" anchor="ctr"/>
              <a:lstStyle/>
              <a:p>
                <a:pPr algn="ctr">
                  <a:lnSpc>
                    <a:spcPts val="2720"/>
                  </a:lnSpc>
                </a:pPr>
                <a:endParaRPr/>
              </a:p>
            </p:txBody>
          </p:sp>
        </p:grpSp>
        <p:sp>
          <p:nvSpPr>
            <p:cNvPr id="13" name="TextBox 13"/>
            <p:cNvSpPr txBox="1"/>
            <p:nvPr/>
          </p:nvSpPr>
          <p:spPr>
            <a:xfrm>
              <a:off x="403279" y="365712"/>
              <a:ext cx="6464385" cy="8458058"/>
            </a:xfrm>
            <a:prstGeom prst="rect">
              <a:avLst/>
            </a:prstGeom>
          </p:spPr>
          <p:txBody>
            <a:bodyPr lIns="0" tIns="0" rIns="0" bIns="0" rtlCol="0" anchor="t">
              <a:spAutoFit/>
            </a:bodyPr>
            <a:lstStyle/>
            <a:p>
              <a:pPr algn="just">
                <a:lnSpc>
                  <a:spcPts val="5609"/>
                </a:lnSpc>
              </a:pPr>
              <a:r>
                <a:rPr lang="en-US" sz="4006">
                  <a:solidFill>
                    <a:srgbClr val="FFFFFF"/>
                  </a:solidFill>
                  <a:latin typeface="Garet"/>
                  <a:ea typeface="Garet"/>
                  <a:cs typeface="Garet"/>
                  <a:sym typeface="Garet"/>
                </a:rPr>
                <a:t>“Y cualquiera que no se postre y adore, inmediatamente será echado dentro de un horno de fuego  ardiendo.”</a:t>
              </a:r>
            </a:p>
            <a:p>
              <a:pPr algn="just">
                <a:lnSpc>
                  <a:spcPts val="5609"/>
                </a:lnSpc>
              </a:pPr>
              <a:r>
                <a:rPr lang="en-US" sz="4006">
                  <a:solidFill>
                    <a:srgbClr val="FFFFFF"/>
                  </a:solidFill>
                  <a:latin typeface="Garet"/>
                  <a:ea typeface="Garet"/>
                  <a:cs typeface="Garet"/>
                  <a:sym typeface="Garet"/>
                </a:rPr>
                <a:t>Daniel 3:6</a:t>
              </a:r>
            </a:p>
          </p:txBody>
        </p:sp>
      </p:grpSp>
      <p:sp>
        <p:nvSpPr>
          <p:cNvPr id="14" name="Freeform 14"/>
          <p:cNvSpPr/>
          <p:nvPr/>
        </p:nvSpPr>
        <p:spPr>
          <a:xfrm>
            <a:off x="8089749" y="927904"/>
            <a:ext cx="8466139" cy="8330396"/>
          </a:xfrm>
          <a:custGeom>
            <a:avLst/>
            <a:gdLst/>
            <a:ahLst/>
            <a:cxnLst/>
            <a:rect l="l" t="t" r="r" b="b"/>
            <a:pathLst>
              <a:path w="8466139" h="8330396">
                <a:moveTo>
                  <a:pt x="0" y="0"/>
                </a:moveTo>
                <a:lnTo>
                  <a:pt x="8466139" y="0"/>
                </a:lnTo>
                <a:lnTo>
                  <a:pt x="8466139" y="8330396"/>
                </a:lnTo>
                <a:lnTo>
                  <a:pt x="0" y="8330396"/>
                </a:lnTo>
                <a:lnTo>
                  <a:pt x="0" y="0"/>
                </a:lnTo>
                <a:close/>
              </a:path>
            </a:pathLst>
          </a:custGeom>
          <a:blipFill>
            <a:blip r:embed="rId4"/>
            <a:stretch>
              <a:fillRect b="-1629"/>
            </a:stretch>
          </a:blipFill>
        </p:spPr>
        <p:txBody>
          <a:bodyPr/>
          <a:lstStyle/>
          <a:p>
            <a:endParaRPr lang="es-CO"/>
          </a:p>
        </p:txBody>
      </p:sp>
      <p:grpSp>
        <p:nvGrpSpPr>
          <p:cNvPr id="15" name="Group 15"/>
          <p:cNvGrpSpPr/>
          <p:nvPr/>
        </p:nvGrpSpPr>
        <p:grpSpPr>
          <a:xfrm>
            <a:off x="-54517" y="9553575"/>
            <a:ext cx="19936837" cy="733425"/>
            <a:chOff x="0" y="0"/>
            <a:chExt cx="5250854" cy="193165"/>
          </a:xfrm>
        </p:grpSpPr>
        <p:sp>
          <p:nvSpPr>
            <p:cNvPr id="16" name="Freeform 1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17" name="TextBox 1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8" name="TextBox 18"/>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9" name="Imagen 18">
            <a:extLst>
              <a:ext uri="{FF2B5EF4-FFF2-40B4-BE49-F238E27FC236}">
                <a16:creationId xmlns:a16="http://schemas.microsoft.com/office/drawing/2014/main" id="{1948E885-93E7-8A3D-E2AD-B10875CF66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028700" y="10287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es-CO"/>
          </a:p>
        </p:txBody>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5" name="Group 5"/>
          <p:cNvGrpSpPr/>
          <p:nvPr/>
        </p:nvGrpSpPr>
        <p:grpSpPr>
          <a:xfrm>
            <a:off x="9962183" y="1028700"/>
            <a:ext cx="6981844" cy="1001238"/>
            <a:chOff x="0" y="0"/>
            <a:chExt cx="9309125" cy="1334984"/>
          </a:xfrm>
        </p:grpSpPr>
        <p:grpSp>
          <p:nvGrpSpPr>
            <p:cNvPr id="6" name="Group 6"/>
            <p:cNvGrpSpPr/>
            <p:nvPr/>
          </p:nvGrpSpPr>
          <p:grpSpPr>
            <a:xfrm>
              <a:off x="0" y="0"/>
              <a:ext cx="9309125" cy="1334984"/>
              <a:chOff x="0" y="0"/>
              <a:chExt cx="1327351" cy="190350"/>
            </a:xfrm>
          </p:grpSpPr>
          <p:sp>
            <p:nvSpPr>
              <p:cNvPr id="7" name="Freeform 7"/>
              <p:cNvSpPr/>
              <p:nvPr/>
            </p:nvSpPr>
            <p:spPr>
              <a:xfrm>
                <a:off x="0" y="0"/>
                <a:ext cx="1327351" cy="190350"/>
              </a:xfrm>
              <a:custGeom>
                <a:avLst/>
                <a:gdLst/>
                <a:ahLst/>
                <a:cxnLst/>
                <a:rect l="l" t="t" r="r" b="b"/>
                <a:pathLst>
                  <a:path w="1327351" h="190350">
                    <a:moveTo>
                      <a:pt x="0" y="0"/>
                    </a:moveTo>
                    <a:lnTo>
                      <a:pt x="1327351" y="0"/>
                    </a:lnTo>
                    <a:lnTo>
                      <a:pt x="1327351" y="190350"/>
                    </a:lnTo>
                    <a:lnTo>
                      <a:pt x="0" y="190350"/>
                    </a:lnTo>
                    <a:close/>
                  </a:path>
                </a:pathLst>
              </a:custGeom>
              <a:solidFill>
                <a:srgbClr val="D3E8EE"/>
              </a:solidFill>
            </p:spPr>
            <p:txBody>
              <a:bodyPr/>
              <a:lstStyle/>
              <a:p>
                <a:endParaRPr lang="es-CO"/>
              </a:p>
            </p:txBody>
          </p:sp>
          <p:sp>
            <p:nvSpPr>
              <p:cNvPr id="8" name="TextBox 8"/>
              <p:cNvSpPr txBox="1"/>
              <p:nvPr/>
            </p:nvSpPr>
            <p:spPr>
              <a:xfrm>
                <a:off x="0" y="-38100"/>
                <a:ext cx="1327351" cy="228450"/>
              </a:xfrm>
              <a:prstGeom prst="rect">
                <a:avLst/>
              </a:prstGeom>
            </p:spPr>
            <p:txBody>
              <a:bodyPr lIns="52476" tIns="52476" rIns="52476" bIns="52476" rtlCol="0" anchor="ctr"/>
              <a:lstStyle/>
              <a:p>
                <a:pPr algn="ctr">
                  <a:lnSpc>
                    <a:spcPts val="2720"/>
                  </a:lnSpc>
                </a:pPr>
                <a:endParaRPr/>
              </a:p>
            </p:txBody>
          </p:sp>
        </p:grpSp>
        <p:sp>
          <p:nvSpPr>
            <p:cNvPr id="9" name="TextBox 9"/>
            <p:cNvSpPr txBox="1"/>
            <p:nvPr/>
          </p:nvSpPr>
          <p:spPr>
            <a:xfrm>
              <a:off x="0" y="33986"/>
              <a:ext cx="9309125" cy="1171762"/>
            </a:xfrm>
            <a:prstGeom prst="rect">
              <a:avLst/>
            </a:prstGeom>
          </p:spPr>
          <p:txBody>
            <a:bodyPr lIns="0" tIns="0" rIns="0" bIns="0" rtlCol="0" anchor="t">
              <a:spAutoFit/>
            </a:bodyPr>
            <a:lstStyle/>
            <a:p>
              <a:pPr algn="ctr">
                <a:lnSpc>
                  <a:spcPts val="7473"/>
                </a:lnSpc>
                <a:spcBef>
                  <a:spcPct val="0"/>
                </a:spcBef>
              </a:pPr>
              <a:r>
                <a:rPr lang="en-US" sz="5338" b="1">
                  <a:solidFill>
                    <a:srgbClr val="112542"/>
                  </a:solidFill>
                  <a:latin typeface="Garet Bold"/>
                  <a:ea typeface="Garet Bold"/>
                  <a:cs typeface="Garet Bold"/>
                  <a:sym typeface="Garet Bold"/>
                </a:rPr>
                <a:t>DANIEL 3:18</a:t>
              </a:r>
            </a:p>
          </p:txBody>
        </p:sp>
      </p:grpSp>
      <p:grpSp>
        <p:nvGrpSpPr>
          <p:cNvPr id="10" name="Group 10"/>
          <p:cNvGrpSpPr/>
          <p:nvPr/>
        </p:nvGrpSpPr>
        <p:grpSpPr>
          <a:xfrm>
            <a:off x="9962183" y="2446563"/>
            <a:ext cx="6981844" cy="6817984"/>
            <a:chOff x="0" y="0"/>
            <a:chExt cx="9309125" cy="9090645"/>
          </a:xfrm>
        </p:grpSpPr>
        <p:grpSp>
          <p:nvGrpSpPr>
            <p:cNvPr id="11" name="Group 11"/>
            <p:cNvGrpSpPr/>
            <p:nvPr/>
          </p:nvGrpSpPr>
          <p:grpSpPr>
            <a:xfrm>
              <a:off x="0" y="0"/>
              <a:ext cx="9309125" cy="9090645"/>
              <a:chOff x="0" y="0"/>
              <a:chExt cx="1588581" cy="1551298"/>
            </a:xfrm>
          </p:grpSpPr>
          <p:sp>
            <p:nvSpPr>
              <p:cNvPr id="12" name="Freeform 12"/>
              <p:cNvSpPr/>
              <p:nvPr/>
            </p:nvSpPr>
            <p:spPr>
              <a:xfrm>
                <a:off x="0" y="0"/>
                <a:ext cx="1588581" cy="1551298"/>
              </a:xfrm>
              <a:custGeom>
                <a:avLst/>
                <a:gdLst/>
                <a:ahLst/>
                <a:cxnLst/>
                <a:rect l="l" t="t" r="r" b="b"/>
                <a:pathLst>
                  <a:path w="1588581" h="1551298">
                    <a:moveTo>
                      <a:pt x="0" y="0"/>
                    </a:moveTo>
                    <a:lnTo>
                      <a:pt x="1588581" y="0"/>
                    </a:lnTo>
                    <a:lnTo>
                      <a:pt x="1588581" y="1551298"/>
                    </a:lnTo>
                    <a:lnTo>
                      <a:pt x="0" y="1551298"/>
                    </a:lnTo>
                    <a:close/>
                  </a:path>
                </a:pathLst>
              </a:custGeom>
              <a:solidFill>
                <a:srgbClr val="73969F">
                  <a:alpha val="48627"/>
                </a:srgbClr>
              </a:solidFill>
              <a:ln w="38100" cap="sq">
                <a:solidFill>
                  <a:srgbClr val="FFFFFF">
                    <a:alpha val="48627"/>
                  </a:srgbClr>
                </a:solidFill>
                <a:prstDash val="solid"/>
                <a:miter/>
              </a:ln>
            </p:spPr>
            <p:txBody>
              <a:bodyPr/>
              <a:lstStyle/>
              <a:p>
                <a:endParaRPr lang="es-CO"/>
              </a:p>
            </p:txBody>
          </p:sp>
          <p:sp>
            <p:nvSpPr>
              <p:cNvPr id="13" name="TextBox 13"/>
              <p:cNvSpPr txBox="1"/>
              <p:nvPr/>
            </p:nvSpPr>
            <p:spPr>
              <a:xfrm>
                <a:off x="0" y="-38100"/>
                <a:ext cx="1588581" cy="1589398"/>
              </a:xfrm>
              <a:prstGeom prst="rect">
                <a:avLst/>
              </a:prstGeom>
            </p:spPr>
            <p:txBody>
              <a:bodyPr lIns="52476" tIns="52476" rIns="52476" bIns="52476" rtlCol="0" anchor="ctr"/>
              <a:lstStyle/>
              <a:p>
                <a:pPr algn="ctr">
                  <a:lnSpc>
                    <a:spcPts val="2720"/>
                  </a:lnSpc>
                </a:pPr>
                <a:endParaRPr/>
              </a:p>
            </p:txBody>
          </p:sp>
        </p:grpSp>
        <p:sp>
          <p:nvSpPr>
            <p:cNvPr id="14" name="TextBox 14"/>
            <p:cNvSpPr txBox="1"/>
            <p:nvPr/>
          </p:nvSpPr>
          <p:spPr>
            <a:xfrm>
              <a:off x="516326" y="411720"/>
              <a:ext cx="8276474" cy="8116500"/>
            </a:xfrm>
            <a:prstGeom prst="rect">
              <a:avLst/>
            </a:prstGeom>
          </p:spPr>
          <p:txBody>
            <a:bodyPr lIns="0" tIns="0" rIns="0" bIns="0" rtlCol="0" anchor="t">
              <a:spAutoFit/>
            </a:bodyPr>
            <a:lstStyle/>
            <a:p>
              <a:pPr algn="just">
                <a:lnSpc>
                  <a:spcPts val="6906"/>
                </a:lnSpc>
              </a:pPr>
              <a:r>
                <a:rPr lang="en-US" sz="4933">
                  <a:solidFill>
                    <a:srgbClr val="FFFFFF"/>
                  </a:solidFill>
                  <a:latin typeface="Garet"/>
                  <a:ea typeface="Garet"/>
                  <a:cs typeface="Garet"/>
                  <a:sym typeface="Garet"/>
                </a:rPr>
                <a:t>“Y si no, sepas, oh rey, que no serviremos a tus dioses, ni tampoco adoraremos la estatua que has levantado.” </a:t>
              </a:r>
            </a:p>
          </p:txBody>
        </p:sp>
      </p:grpSp>
      <p:grpSp>
        <p:nvGrpSpPr>
          <p:cNvPr id="15" name="Group 15"/>
          <p:cNvGrpSpPr/>
          <p:nvPr/>
        </p:nvGrpSpPr>
        <p:grpSpPr>
          <a:xfrm>
            <a:off x="-54517" y="9553575"/>
            <a:ext cx="19936837" cy="733425"/>
            <a:chOff x="0" y="0"/>
            <a:chExt cx="5250854" cy="193165"/>
          </a:xfrm>
        </p:grpSpPr>
        <p:sp>
          <p:nvSpPr>
            <p:cNvPr id="16" name="Freeform 1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17" name="TextBox 1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8" name="TextBox 18"/>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9" name="Imagen 18">
            <a:extLst>
              <a:ext uri="{FF2B5EF4-FFF2-40B4-BE49-F238E27FC236}">
                <a16:creationId xmlns:a16="http://schemas.microsoft.com/office/drawing/2014/main" id="{FB5EE8F0-3B83-DD34-64B7-945651AB82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61336"/>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alphaModFix amt="16000"/>
            </a:blip>
            <a:stretch>
              <a:fillRect/>
            </a:stretch>
          </a:blipFill>
        </p:spPr>
        <p:txBody>
          <a:bodyPr/>
          <a:lstStyle/>
          <a:p>
            <a:endParaRPr lang="es-CO"/>
          </a:p>
        </p:txBody>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5" name="Group 5"/>
          <p:cNvGrpSpPr/>
          <p:nvPr/>
        </p:nvGrpSpPr>
        <p:grpSpPr>
          <a:xfrm>
            <a:off x="1918981" y="1353687"/>
            <a:ext cx="14450038" cy="2147269"/>
            <a:chOff x="0" y="0"/>
            <a:chExt cx="4274726" cy="635222"/>
          </a:xfrm>
        </p:grpSpPr>
        <p:sp>
          <p:nvSpPr>
            <p:cNvPr id="6" name="Freeform 6"/>
            <p:cNvSpPr/>
            <p:nvPr/>
          </p:nvSpPr>
          <p:spPr>
            <a:xfrm>
              <a:off x="0" y="0"/>
              <a:ext cx="4274726" cy="635222"/>
            </a:xfrm>
            <a:custGeom>
              <a:avLst/>
              <a:gdLst/>
              <a:ahLst/>
              <a:cxnLst/>
              <a:rect l="l" t="t" r="r" b="b"/>
              <a:pathLst>
                <a:path w="4274726" h="635222">
                  <a:moveTo>
                    <a:pt x="0" y="0"/>
                  </a:moveTo>
                  <a:lnTo>
                    <a:pt x="4274726" y="0"/>
                  </a:lnTo>
                  <a:lnTo>
                    <a:pt x="4274726" y="635222"/>
                  </a:lnTo>
                  <a:lnTo>
                    <a:pt x="0" y="635222"/>
                  </a:lnTo>
                  <a:close/>
                </a:path>
              </a:pathLst>
            </a:custGeom>
            <a:solidFill>
              <a:srgbClr val="D3E8EE"/>
            </a:solidFill>
          </p:spPr>
          <p:txBody>
            <a:bodyPr/>
            <a:lstStyle/>
            <a:p>
              <a:endParaRPr lang="es-CO"/>
            </a:p>
          </p:txBody>
        </p:sp>
        <p:sp>
          <p:nvSpPr>
            <p:cNvPr id="7" name="TextBox 7"/>
            <p:cNvSpPr txBox="1"/>
            <p:nvPr/>
          </p:nvSpPr>
          <p:spPr>
            <a:xfrm>
              <a:off x="0" y="-38100"/>
              <a:ext cx="4274726" cy="673322"/>
            </a:xfrm>
            <a:prstGeom prst="rect">
              <a:avLst/>
            </a:prstGeom>
          </p:spPr>
          <p:txBody>
            <a:bodyPr lIns="45896" tIns="45896" rIns="45896" bIns="45896" rtlCol="0" anchor="ctr"/>
            <a:lstStyle/>
            <a:p>
              <a:pPr algn="ctr">
                <a:lnSpc>
                  <a:spcPts val="2720"/>
                </a:lnSpc>
              </a:pPr>
              <a:endParaRPr/>
            </a:p>
          </p:txBody>
        </p:sp>
      </p:grpSp>
      <p:grpSp>
        <p:nvGrpSpPr>
          <p:cNvPr id="8" name="Group 8"/>
          <p:cNvGrpSpPr/>
          <p:nvPr/>
        </p:nvGrpSpPr>
        <p:grpSpPr>
          <a:xfrm>
            <a:off x="1918981" y="3876072"/>
            <a:ext cx="5677557" cy="5057241"/>
            <a:chOff x="0" y="0"/>
            <a:chExt cx="1679580" cy="1496074"/>
          </a:xfrm>
        </p:grpSpPr>
        <p:sp>
          <p:nvSpPr>
            <p:cNvPr id="9" name="Freeform 9"/>
            <p:cNvSpPr/>
            <p:nvPr/>
          </p:nvSpPr>
          <p:spPr>
            <a:xfrm>
              <a:off x="0" y="0"/>
              <a:ext cx="1679580" cy="1496074"/>
            </a:xfrm>
            <a:custGeom>
              <a:avLst/>
              <a:gdLst/>
              <a:ahLst/>
              <a:cxnLst/>
              <a:rect l="l" t="t" r="r" b="b"/>
              <a:pathLst>
                <a:path w="1679580" h="1496074">
                  <a:moveTo>
                    <a:pt x="0" y="0"/>
                  </a:moveTo>
                  <a:lnTo>
                    <a:pt x="1679580" y="0"/>
                  </a:lnTo>
                  <a:lnTo>
                    <a:pt x="1679580" y="1496074"/>
                  </a:lnTo>
                  <a:lnTo>
                    <a:pt x="0" y="1496074"/>
                  </a:lnTo>
                  <a:close/>
                </a:path>
              </a:pathLst>
            </a:custGeom>
            <a:solidFill>
              <a:srgbClr val="73969F">
                <a:alpha val="48627"/>
              </a:srgbClr>
            </a:solidFill>
            <a:ln w="38100" cap="sq">
              <a:solidFill>
                <a:srgbClr val="FFFFFF">
                  <a:alpha val="48627"/>
                </a:srgbClr>
              </a:solidFill>
              <a:prstDash val="solid"/>
              <a:miter/>
            </a:ln>
          </p:spPr>
          <p:txBody>
            <a:bodyPr/>
            <a:lstStyle/>
            <a:p>
              <a:endParaRPr lang="es-CO"/>
            </a:p>
          </p:txBody>
        </p:sp>
        <p:sp>
          <p:nvSpPr>
            <p:cNvPr id="10" name="TextBox 10"/>
            <p:cNvSpPr txBox="1"/>
            <p:nvPr/>
          </p:nvSpPr>
          <p:spPr>
            <a:xfrm>
              <a:off x="0" y="-38100"/>
              <a:ext cx="1679580" cy="1534174"/>
            </a:xfrm>
            <a:prstGeom prst="rect">
              <a:avLst/>
            </a:prstGeom>
          </p:spPr>
          <p:txBody>
            <a:bodyPr lIns="45896" tIns="45896" rIns="45896" bIns="45896" rtlCol="0" anchor="ctr"/>
            <a:lstStyle/>
            <a:p>
              <a:pPr algn="ctr">
                <a:lnSpc>
                  <a:spcPts val="2720"/>
                </a:lnSpc>
              </a:pPr>
              <a:endParaRPr/>
            </a:p>
          </p:txBody>
        </p:sp>
      </p:grpSp>
      <p:sp>
        <p:nvSpPr>
          <p:cNvPr id="11" name="Freeform 11"/>
          <p:cNvSpPr/>
          <p:nvPr/>
        </p:nvSpPr>
        <p:spPr>
          <a:xfrm>
            <a:off x="9144000" y="3876072"/>
            <a:ext cx="7287975" cy="3602813"/>
          </a:xfrm>
          <a:custGeom>
            <a:avLst/>
            <a:gdLst/>
            <a:ahLst/>
            <a:cxnLst/>
            <a:rect l="l" t="t" r="r" b="b"/>
            <a:pathLst>
              <a:path w="7287975" h="3602813">
                <a:moveTo>
                  <a:pt x="0" y="0"/>
                </a:moveTo>
                <a:lnTo>
                  <a:pt x="7287975" y="0"/>
                </a:lnTo>
                <a:lnTo>
                  <a:pt x="7287975" y="3602812"/>
                </a:lnTo>
                <a:lnTo>
                  <a:pt x="0" y="3602812"/>
                </a:lnTo>
                <a:lnTo>
                  <a:pt x="0" y="0"/>
                </a:lnTo>
                <a:close/>
              </a:path>
            </a:pathLst>
          </a:custGeom>
          <a:blipFill>
            <a:blip r:embed="rId5">
              <a:alphaModFix amt="69000"/>
            </a:blip>
            <a:stretch>
              <a:fillRect/>
            </a:stretch>
          </a:blipFill>
        </p:spPr>
        <p:txBody>
          <a:bodyPr/>
          <a:lstStyle/>
          <a:p>
            <a:endParaRPr lang="es-CO"/>
          </a:p>
        </p:txBody>
      </p:sp>
      <p:sp>
        <p:nvSpPr>
          <p:cNvPr id="12" name="Freeform 12"/>
          <p:cNvSpPr/>
          <p:nvPr/>
        </p:nvSpPr>
        <p:spPr>
          <a:xfrm>
            <a:off x="8338645" y="3746540"/>
            <a:ext cx="7492108" cy="6540460"/>
          </a:xfrm>
          <a:custGeom>
            <a:avLst/>
            <a:gdLst/>
            <a:ahLst/>
            <a:cxnLst/>
            <a:rect l="l" t="t" r="r" b="b"/>
            <a:pathLst>
              <a:path w="7492108" h="6540460">
                <a:moveTo>
                  <a:pt x="0" y="0"/>
                </a:moveTo>
                <a:lnTo>
                  <a:pt x="7492108" y="0"/>
                </a:lnTo>
                <a:lnTo>
                  <a:pt x="7492108" y="6540460"/>
                </a:lnTo>
                <a:lnTo>
                  <a:pt x="0" y="6540460"/>
                </a:lnTo>
                <a:lnTo>
                  <a:pt x="0" y="0"/>
                </a:lnTo>
                <a:close/>
              </a:path>
            </a:pathLst>
          </a:custGeom>
          <a:blipFill>
            <a:blip r:embed="rId6"/>
            <a:stretch>
              <a:fillRect r="-30906"/>
            </a:stretch>
          </a:blipFill>
        </p:spPr>
        <p:txBody>
          <a:bodyPr/>
          <a:lstStyle/>
          <a:p>
            <a:endParaRPr lang="es-CO"/>
          </a:p>
        </p:txBody>
      </p:sp>
      <p:sp>
        <p:nvSpPr>
          <p:cNvPr id="13" name="TextBox 13"/>
          <p:cNvSpPr txBox="1"/>
          <p:nvPr/>
        </p:nvSpPr>
        <p:spPr>
          <a:xfrm>
            <a:off x="2457247" y="1599959"/>
            <a:ext cx="13373506" cy="1563332"/>
          </a:xfrm>
          <a:prstGeom prst="rect">
            <a:avLst/>
          </a:prstGeom>
        </p:spPr>
        <p:txBody>
          <a:bodyPr lIns="0" tIns="0" rIns="0" bIns="0" rtlCol="0" anchor="t">
            <a:spAutoFit/>
          </a:bodyPr>
          <a:lstStyle/>
          <a:p>
            <a:pPr algn="ctr">
              <a:lnSpc>
                <a:spcPts val="6232"/>
              </a:lnSpc>
              <a:spcBef>
                <a:spcPct val="0"/>
              </a:spcBef>
            </a:pPr>
            <a:r>
              <a:rPr lang="en-US" sz="4451" b="1">
                <a:solidFill>
                  <a:srgbClr val="112542"/>
                </a:solidFill>
                <a:latin typeface="Garet Bold"/>
                <a:ea typeface="Garet Bold"/>
                <a:cs typeface="Garet Bold"/>
                <a:sym typeface="Garet Bold"/>
              </a:rPr>
              <a:t>"DAD, PUES, A CÉSAR LO QUE ES DE CÉSAR, Y A DIOS LO QUE ES DE DIOS". MATEO 22:21</a:t>
            </a:r>
          </a:p>
        </p:txBody>
      </p:sp>
      <p:sp>
        <p:nvSpPr>
          <p:cNvPr id="14" name="TextBox 14"/>
          <p:cNvSpPr txBox="1"/>
          <p:nvPr/>
        </p:nvSpPr>
        <p:spPr>
          <a:xfrm>
            <a:off x="2173246" y="4004686"/>
            <a:ext cx="5137471" cy="4581078"/>
          </a:xfrm>
          <a:prstGeom prst="rect">
            <a:avLst/>
          </a:prstGeom>
        </p:spPr>
        <p:txBody>
          <a:bodyPr lIns="0" tIns="0" rIns="0" bIns="0" rtlCol="0" anchor="t">
            <a:spAutoFit/>
          </a:bodyPr>
          <a:lstStyle/>
          <a:p>
            <a:pPr algn="just">
              <a:lnSpc>
                <a:spcPts val="6141"/>
              </a:lnSpc>
            </a:pPr>
            <a:r>
              <a:rPr lang="en-US" sz="3677">
                <a:solidFill>
                  <a:srgbClr val="FFFFFF"/>
                </a:solidFill>
                <a:latin typeface="Garet"/>
                <a:ea typeface="Garet"/>
                <a:cs typeface="Garet"/>
                <a:sym typeface="Garet"/>
              </a:rPr>
              <a:t>Respondiendo Pedro y los apóstoles, dijeron: Es necesario obedecer a Dios antes que a los hombres.</a:t>
            </a:r>
          </a:p>
        </p:txBody>
      </p:sp>
      <p:grpSp>
        <p:nvGrpSpPr>
          <p:cNvPr id="15" name="Group 15"/>
          <p:cNvGrpSpPr/>
          <p:nvPr/>
        </p:nvGrpSpPr>
        <p:grpSpPr>
          <a:xfrm>
            <a:off x="-54517" y="9553575"/>
            <a:ext cx="19936837" cy="733425"/>
            <a:chOff x="0" y="0"/>
            <a:chExt cx="5250854" cy="193165"/>
          </a:xfrm>
        </p:grpSpPr>
        <p:sp>
          <p:nvSpPr>
            <p:cNvPr id="16" name="Freeform 1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17" name="TextBox 1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8" name="TextBox 18"/>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9" name="Imagen 18">
            <a:extLst>
              <a:ext uri="{FF2B5EF4-FFF2-40B4-BE49-F238E27FC236}">
                <a16:creationId xmlns:a16="http://schemas.microsoft.com/office/drawing/2014/main" id="{A8107A6A-DD48-8D90-8C9A-226AAB1A91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alphaModFix amt="5000"/>
            </a:blip>
            <a:stretch>
              <a:fillRect/>
            </a:stretch>
          </a:blipFill>
        </p:spPr>
        <p:txBody>
          <a:bodyPr/>
          <a:lstStyle/>
          <a:p>
            <a:endParaRPr lang="es-CO"/>
          </a:p>
        </p:txBody>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5" name="Group 5"/>
          <p:cNvGrpSpPr/>
          <p:nvPr/>
        </p:nvGrpSpPr>
        <p:grpSpPr>
          <a:xfrm>
            <a:off x="1918981" y="1353687"/>
            <a:ext cx="14450038" cy="2147269"/>
            <a:chOff x="0" y="0"/>
            <a:chExt cx="4274726" cy="635222"/>
          </a:xfrm>
        </p:grpSpPr>
        <p:sp>
          <p:nvSpPr>
            <p:cNvPr id="6" name="Freeform 6"/>
            <p:cNvSpPr/>
            <p:nvPr/>
          </p:nvSpPr>
          <p:spPr>
            <a:xfrm>
              <a:off x="0" y="0"/>
              <a:ext cx="4274726" cy="635222"/>
            </a:xfrm>
            <a:custGeom>
              <a:avLst/>
              <a:gdLst/>
              <a:ahLst/>
              <a:cxnLst/>
              <a:rect l="l" t="t" r="r" b="b"/>
              <a:pathLst>
                <a:path w="4274726" h="635222">
                  <a:moveTo>
                    <a:pt x="0" y="0"/>
                  </a:moveTo>
                  <a:lnTo>
                    <a:pt x="4274726" y="0"/>
                  </a:lnTo>
                  <a:lnTo>
                    <a:pt x="4274726" y="635222"/>
                  </a:lnTo>
                  <a:lnTo>
                    <a:pt x="0" y="635222"/>
                  </a:lnTo>
                  <a:close/>
                </a:path>
              </a:pathLst>
            </a:custGeom>
            <a:solidFill>
              <a:srgbClr val="D3E8EE"/>
            </a:solidFill>
          </p:spPr>
          <p:txBody>
            <a:bodyPr/>
            <a:lstStyle/>
            <a:p>
              <a:endParaRPr lang="es-CO"/>
            </a:p>
          </p:txBody>
        </p:sp>
        <p:sp>
          <p:nvSpPr>
            <p:cNvPr id="7" name="TextBox 7"/>
            <p:cNvSpPr txBox="1"/>
            <p:nvPr/>
          </p:nvSpPr>
          <p:spPr>
            <a:xfrm>
              <a:off x="0" y="-38100"/>
              <a:ext cx="4274726" cy="673322"/>
            </a:xfrm>
            <a:prstGeom prst="rect">
              <a:avLst/>
            </a:prstGeom>
          </p:spPr>
          <p:txBody>
            <a:bodyPr lIns="45896" tIns="45896" rIns="45896" bIns="45896" rtlCol="0" anchor="ctr"/>
            <a:lstStyle/>
            <a:p>
              <a:pPr algn="ctr">
                <a:lnSpc>
                  <a:spcPts val="2720"/>
                </a:lnSpc>
              </a:pPr>
              <a:endParaRPr/>
            </a:p>
          </p:txBody>
        </p:sp>
      </p:grpSp>
      <p:grpSp>
        <p:nvGrpSpPr>
          <p:cNvPr id="8" name="Group 8"/>
          <p:cNvGrpSpPr/>
          <p:nvPr/>
        </p:nvGrpSpPr>
        <p:grpSpPr>
          <a:xfrm>
            <a:off x="1918981" y="4128517"/>
            <a:ext cx="14450038" cy="4804796"/>
            <a:chOff x="0" y="0"/>
            <a:chExt cx="4274726" cy="1421393"/>
          </a:xfrm>
        </p:grpSpPr>
        <p:sp>
          <p:nvSpPr>
            <p:cNvPr id="9" name="Freeform 9"/>
            <p:cNvSpPr/>
            <p:nvPr/>
          </p:nvSpPr>
          <p:spPr>
            <a:xfrm>
              <a:off x="0" y="0"/>
              <a:ext cx="4274726" cy="1421393"/>
            </a:xfrm>
            <a:custGeom>
              <a:avLst/>
              <a:gdLst/>
              <a:ahLst/>
              <a:cxnLst/>
              <a:rect l="l" t="t" r="r" b="b"/>
              <a:pathLst>
                <a:path w="4274726" h="1421393">
                  <a:moveTo>
                    <a:pt x="0" y="0"/>
                  </a:moveTo>
                  <a:lnTo>
                    <a:pt x="4274726" y="0"/>
                  </a:lnTo>
                  <a:lnTo>
                    <a:pt x="4274726" y="1421393"/>
                  </a:lnTo>
                  <a:lnTo>
                    <a:pt x="0" y="1421393"/>
                  </a:lnTo>
                  <a:close/>
                </a:path>
              </a:pathLst>
            </a:custGeom>
            <a:solidFill>
              <a:srgbClr val="73969F">
                <a:alpha val="48627"/>
              </a:srgbClr>
            </a:solidFill>
            <a:ln w="38100" cap="sq">
              <a:solidFill>
                <a:srgbClr val="FFFFFF">
                  <a:alpha val="48627"/>
                </a:srgbClr>
              </a:solidFill>
              <a:prstDash val="solid"/>
              <a:miter/>
            </a:ln>
          </p:spPr>
          <p:txBody>
            <a:bodyPr/>
            <a:lstStyle/>
            <a:p>
              <a:endParaRPr lang="es-CO"/>
            </a:p>
          </p:txBody>
        </p:sp>
        <p:sp>
          <p:nvSpPr>
            <p:cNvPr id="10" name="TextBox 10"/>
            <p:cNvSpPr txBox="1"/>
            <p:nvPr/>
          </p:nvSpPr>
          <p:spPr>
            <a:xfrm>
              <a:off x="0" y="-38100"/>
              <a:ext cx="4274726" cy="1459493"/>
            </a:xfrm>
            <a:prstGeom prst="rect">
              <a:avLst/>
            </a:prstGeom>
          </p:spPr>
          <p:txBody>
            <a:bodyPr lIns="45896" tIns="45896" rIns="45896" bIns="45896" rtlCol="0" anchor="ctr"/>
            <a:lstStyle/>
            <a:p>
              <a:pPr algn="ctr">
                <a:lnSpc>
                  <a:spcPts val="2720"/>
                </a:lnSpc>
              </a:pPr>
              <a:endParaRPr/>
            </a:p>
          </p:txBody>
        </p:sp>
      </p:grpSp>
      <p:sp>
        <p:nvSpPr>
          <p:cNvPr id="11" name="TextBox 11"/>
          <p:cNvSpPr txBox="1"/>
          <p:nvPr/>
        </p:nvSpPr>
        <p:spPr>
          <a:xfrm>
            <a:off x="2457247" y="1609484"/>
            <a:ext cx="13373506" cy="1553083"/>
          </a:xfrm>
          <a:prstGeom prst="rect">
            <a:avLst/>
          </a:prstGeom>
        </p:spPr>
        <p:txBody>
          <a:bodyPr lIns="0" tIns="0" rIns="0" bIns="0" rtlCol="0" anchor="t">
            <a:spAutoFit/>
          </a:bodyPr>
          <a:lstStyle/>
          <a:p>
            <a:pPr algn="ctr">
              <a:lnSpc>
                <a:spcPts val="6271"/>
              </a:lnSpc>
              <a:spcBef>
                <a:spcPct val="0"/>
              </a:spcBef>
            </a:pPr>
            <a:r>
              <a:rPr lang="en-US" sz="4479" b="1">
                <a:solidFill>
                  <a:srgbClr val="112542"/>
                </a:solidFill>
                <a:latin typeface="Garet Bold"/>
                <a:ea typeface="Garet Bold"/>
                <a:cs typeface="Garet Bold"/>
                <a:sym typeface="Garet Bold"/>
              </a:rPr>
              <a:t>"DAD, PUES, A CÉSAR LO QUE ES DE CÉSAR, Y A DIOS LO QUE ES DE DIOS". MATEO 22:21</a:t>
            </a:r>
          </a:p>
        </p:txBody>
      </p:sp>
      <p:sp>
        <p:nvSpPr>
          <p:cNvPr id="12" name="TextBox 12"/>
          <p:cNvSpPr txBox="1"/>
          <p:nvPr/>
        </p:nvSpPr>
        <p:spPr>
          <a:xfrm>
            <a:off x="2457247" y="4342345"/>
            <a:ext cx="13373506" cy="4237035"/>
          </a:xfrm>
          <a:prstGeom prst="rect">
            <a:avLst/>
          </a:prstGeom>
        </p:spPr>
        <p:txBody>
          <a:bodyPr lIns="0" tIns="0" rIns="0" bIns="0" rtlCol="0" anchor="t">
            <a:spAutoFit/>
          </a:bodyPr>
          <a:lstStyle/>
          <a:p>
            <a:pPr algn="just">
              <a:lnSpc>
                <a:spcPts val="5640"/>
              </a:lnSpc>
            </a:pPr>
            <a:r>
              <a:rPr lang="en-US" sz="3377">
                <a:solidFill>
                  <a:srgbClr val="FFFFFF"/>
                </a:solidFill>
                <a:latin typeface="Garet"/>
                <a:ea typeface="Garet"/>
                <a:cs typeface="Garet"/>
                <a:sym typeface="Garet"/>
              </a:rPr>
              <a:t>“ Jesús declaró que, puesto que ellos [los judíos] vivían bajo la protección del poder romano, debían dar a ese poder el apoyo que reclamaba, siempre que esto no entrara en conflicto con un deber superior… Pero mientras se sometieran pacíficamente a las leyes del país, en todo momento debían dar su primera lealtad a Dios”. DTG 602.</a:t>
            </a:r>
          </a:p>
        </p:txBody>
      </p:sp>
      <p:grpSp>
        <p:nvGrpSpPr>
          <p:cNvPr id="13" name="Group 13"/>
          <p:cNvGrpSpPr/>
          <p:nvPr/>
        </p:nvGrpSpPr>
        <p:grpSpPr>
          <a:xfrm>
            <a:off x="-54517" y="9553575"/>
            <a:ext cx="19936837" cy="733425"/>
            <a:chOff x="0" y="0"/>
            <a:chExt cx="5250854" cy="193165"/>
          </a:xfrm>
        </p:grpSpPr>
        <p:sp>
          <p:nvSpPr>
            <p:cNvPr id="14" name="Freeform 14"/>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15" name="TextBox 15"/>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6" name="TextBox 16"/>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7" name="Imagen 16">
            <a:extLst>
              <a:ext uri="{FF2B5EF4-FFF2-40B4-BE49-F238E27FC236}">
                <a16:creationId xmlns:a16="http://schemas.microsoft.com/office/drawing/2014/main" id="{AB7448C1-1FC2-58B8-AA39-884AF0DF52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4" name="Group 4"/>
          <p:cNvGrpSpPr/>
          <p:nvPr/>
        </p:nvGrpSpPr>
        <p:grpSpPr>
          <a:xfrm>
            <a:off x="1918981" y="1353687"/>
            <a:ext cx="14450038" cy="2147269"/>
            <a:chOff x="0" y="0"/>
            <a:chExt cx="4274726" cy="635222"/>
          </a:xfrm>
        </p:grpSpPr>
        <p:sp>
          <p:nvSpPr>
            <p:cNvPr id="5" name="Freeform 5"/>
            <p:cNvSpPr/>
            <p:nvPr/>
          </p:nvSpPr>
          <p:spPr>
            <a:xfrm>
              <a:off x="0" y="0"/>
              <a:ext cx="4274726" cy="635222"/>
            </a:xfrm>
            <a:custGeom>
              <a:avLst/>
              <a:gdLst/>
              <a:ahLst/>
              <a:cxnLst/>
              <a:rect l="l" t="t" r="r" b="b"/>
              <a:pathLst>
                <a:path w="4274726" h="635222">
                  <a:moveTo>
                    <a:pt x="0" y="0"/>
                  </a:moveTo>
                  <a:lnTo>
                    <a:pt x="4274726" y="0"/>
                  </a:lnTo>
                  <a:lnTo>
                    <a:pt x="4274726" y="635222"/>
                  </a:lnTo>
                  <a:lnTo>
                    <a:pt x="0" y="635222"/>
                  </a:lnTo>
                  <a:close/>
                </a:path>
              </a:pathLst>
            </a:custGeom>
            <a:solidFill>
              <a:srgbClr val="D3E8EE"/>
            </a:solidFill>
          </p:spPr>
          <p:txBody>
            <a:bodyPr/>
            <a:lstStyle/>
            <a:p>
              <a:endParaRPr lang="es-CO"/>
            </a:p>
          </p:txBody>
        </p:sp>
        <p:sp>
          <p:nvSpPr>
            <p:cNvPr id="6" name="TextBox 6"/>
            <p:cNvSpPr txBox="1"/>
            <p:nvPr/>
          </p:nvSpPr>
          <p:spPr>
            <a:xfrm>
              <a:off x="0" y="-38100"/>
              <a:ext cx="4274726" cy="673322"/>
            </a:xfrm>
            <a:prstGeom prst="rect">
              <a:avLst/>
            </a:prstGeom>
          </p:spPr>
          <p:txBody>
            <a:bodyPr lIns="45896" tIns="45896" rIns="45896" bIns="45896" rtlCol="0" anchor="ctr"/>
            <a:lstStyle/>
            <a:p>
              <a:pPr algn="ctr">
                <a:lnSpc>
                  <a:spcPts val="2720"/>
                </a:lnSpc>
              </a:pPr>
              <a:endParaRPr/>
            </a:p>
          </p:txBody>
        </p:sp>
      </p:grpSp>
      <p:grpSp>
        <p:nvGrpSpPr>
          <p:cNvPr id="7" name="Group 7"/>
          <p:cNvGrpSpPr/>
          <p:nvPr/>
        </p:nvGrpSpPr>
        <p:grpSpPr>
          <a:xfrm>
            <a:off x="1918981" y="4015789"/>
            <a:ext cx="14450038" cy="4861438"/>
            <a:chOff x="0" y="0"/>
            <a:chExt cx="4559053" cy="1533806"/>
          </a:xfrm>
        </p:grpSpPr>
        <p:sp>
          <p:nvSpPr>
            <p:cNvPr id="8" name="Freeform 8"/>
            <p:cNvSpPr/>
            <p:nvPr/>
          </p:nvSpPr>
          <p:spPr>
            <a:xfrm>
              <a:off x="0" y="0"/>
              <a:ext cx="4559053" cy="1533806"/>
            </a:xfrm>
            <a:custGeom>
              <a:avLst/>
              <a:gdLst/>
              <a:ahLst/>
              <a:cxnLst/>
              <a:rect l="l" t="t" r="r" b="b"/>
              <a:pathLst>
                <a:path w="4559053" h="1533806">
                  <a:moveTo>
                    <a:pt x="0" y="0"/>
                  </a:moveTo>
                  <a:lnTo>
                    <a:pt x="4559053" y="0"/>
                  </a:lnTo>
                  <a:lnTo>
                    <a:pt x="4559053" y="1533806"/>
                  </a:lnTo>
                  <a:lnTo>
                    <a:pt x="0" y="1533806"/>
                  </a:lnTo>
                  <a:close/>
                </a:path>
              </a:pathLst>
            </a:custGeom>
            <a:solidFill>
              <a:srgbClr val="73969F">
                <a:alpha val="48627"/>
              </a:srgbClr>
            </a:solidFill>
            <a:ln w="38100" cap="sq">
              <a:solidFill>
                <a:srgbClr val="FFFFFF">
                  <a:alpha val="48627"/>
                </a:srgbClr>
              </a:solidFill>
              <a:prstDash val="solid"/>
              <a:miter/>
            </a:ln>
          </p:spPr>
          <p:txBody>
            <a:bodyPr/>
            <a:lstStyle/>
            <a:p>
              <a:endParaRPr lang="es-CO"/>
            </a:p>
          </p:txBody>
        </p:sp>
        <p:sp>
          <p:nvSpPr>
            <p:cNvPr id="9" name="TextBox 9"/>
            <p:cNvSpPr txBox="1"/>
            <p:nvPr/>
          </p:nvSpPr>
          <p:spPr>
            <a:xfrm>
              <a:off x="0" y="-38100"/>
              <a:ext cx="4559053" cy="1571906"/>
            </a:xfrm>
            <a:prstGeom prst="rect">
              <a:avLst/>
            </a:prstGeom>
          </p:spPr>
          <p:txBody>
            <a:bodyPr lIns="45896" tIns="45896" rIns="45896" bIns="45896" rtlCol="0" anchor="ctr"/>
            <a:lstStyle/>
            <a:p>
              <a:pPr algn="ctr">
                <a:lnSpc>
                  <a:spcPts val="2720"/>
                </a:lnSpc>
              </a:pPr>
              <a:endParaRPr/>
            </a:p>
          </p:txBody>
        </p:sp>
      </p:grpSp>
      <p:sp>
        <p:nvSpPr>
          <p:cNvPr id="10" name="Freeform 10"/>
          <p:cNvSpPr/>
          <p:nvPr/>
        </p:nvSpPr>
        <p:spPr>
          <a:xfrm>
            <a:off x="10874229" y="4015789"/>
            <a:ext cx="5456690" cy="4823338"/>
          </a:xfrm>
          <a:custGeom>
            <a:avLst/>
            <a:gdLst/>
            <a:ahLst/>
            <a:cxnLst/>
            <a:rect l="l" t="t" r="r" b="b"/>
            <a:pathLst>
              <a:path w="5456690" h="4823338">
                <a:moveTo>
                  <a:pt x="0" y="0"/>
                </a:moveTo>
                <a:lnTo>
                  <a:pt x="5456690" y="0"/>
                </a:lnTo>
                <a:lnTo>
                  <a:pt x="5456690" y="4823338"/>
                </a:lnTo>
                <a:lnTo>
                  <a:pt x="0" y="4823338"/>
                </a:lnTo>
                <a:lnTo>
                  <a:pt x="0" y="0"/>
                </a:lnTo>
                <a:close/>
              </a:path>
            </a:pathLst>
          </a:custGeom>
          <a:blipFill>
            <a:blip r:embed="rId4"/>
            <a:stretch>
              <a:fillRect l="-77382" t="-12956" r="-5346" b="-3325"/>
            </a:stretch>
          </a:blipFill>
        </p:spPr>
        <p:txBody>
          <a:bodyPr/>
          <a:lstStyle/>
          <a:p>
            <a:endParaRPr lang="es-CO"/>
          </a:p>
        </p:txBody>
      </p:sp>
      <p:sp>
        <p:nvSpPr>
          <p:cNvPr id="11" name="TextBox 11"/>
          <p:cNvSpPr txBox="1"/>
          <p:nvPr/>
        </p:nvSpPr>
        <p:spPr>
          <a:xfrm>
            <a:off x="2457247" y="1599959"/>
            <a:ext cx="13373506" cy="1563332"/>
          </a:xfrm>
          <a:prstGeom prst="rect">
            <a:avLst/>
          </a:prstGeom>
        </p:spPr>
        <p:txBody>
          <a:bodyPr lIns="0" tIns="0" rIns="0" bIns="0" rtlCol="0" anchor="t">
            <a:spAutoFit/>
          </a:bodyPr>
          <a:lstStyle/>
          <a:p>
            <a:pPr algn="ctr">
              <a:lnSpc>
                <a:spcPts val="6232"/>
              </a:lnSpc>
              <a:spcBef>
                <a:spcPct val="0"/>
              </a:spcBef>
            </a:pPr>
            <a:r>
              <a:rPr lang="en-US" sz="4451" b="1">
                <a:solidFill>
                  <a:srgbClr val="112542"/>
                </a:solidFill>
                <a:latin typeface="Garet Bold"/>
                <a:ea typeface="Garet Bold"/>
                <a:cs typeface="Garet Bold"/>
                <a:sym typeface="Garet Bold"/>
              </a:rPr>
              <a:t>"DAD, PUES, A CÉSAR LO QUE ES DE CÉSAR, Y A DIOS LO QUE ES DE DIOS". MATEO 22:21</a:t>
            </a:r>
          </a:p>
        </p:txBody>
      </p:sp>
      <p:sp>
        <p:nvSpPr>
          <p:cNvPr id="12" name="TextBox 12"/>
          <p:cNvSpPr txBox="1"/>
          <p:nvPr/>
        </p:nvSpPr>
        <p:spPr>
          <a:xfrm>
            <a:off x="2173246" y="4098981"/>
            <a:ext cx="8654355" cy="4504553"/>
          </a:xfrm>
          <a:prstGeom prst="rect">
            <a:avLst/>
          </a:prstGeom>
        </p:spPr>
        <p:txBody>
          <a:bodyPr lIns="0" tIns="0" rIns="0" bIns="0" rtlCol="0" anchor="t">
            <a:spAutoFit/>
          </a:bodyPr>
          <a:lstStyle/>
          <a:p>
            <a:pPr algn="just">
              <a:lnSpc>
                <a:spcPts val="7216"/>
              </a:lnSpc>
            </a:pPr>
            <a:r>
              <a:rPr lang="en-US" sz="4321">
                <a:solidFill>
                  <a:srgbClr val="FFFFFF"/>
                </a:solidFill>
                <a:latin typeface="Garet"/>
                <a:ea typeface="Garet"/>
                <a:cs typeface="Garet"/>
                <a:sym typeface="Garet"/>
              </a:rPr>
              <a:t>“Proteger la libertad de conciencia es deber del Estado, y éste es el límite de su autoridad en materia de religión.”  CS, página 201.</a:t>
            </a:r>
          </a:p>
        </p:txBody>
      </p:sp>
      <p:grpSp>
        <p:nvGrpSpPr>
          <p:cNvPr id="13" name="Group 13"/>
          <p:cNvGrpSpPr/>
          <p:nvPr/>
        </p:nvGrpSpPr>
        <p:grpSpPr>
          <a:xfrm>
            <a:off x="-54517" y="9553575"/>
            <a:ext cx="19936837" cy="733425"/>
            <a:chOff x="0" y="0"/>
            <a:chExt cx="5250854" cy="193165"/>
          </a:xfrm>
        </p:grpSpPr>
        <p:sp>
          <p:nvSpPr>
            <p:cNvPr id="14" name="Freeform 14"/>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15" name="TextBox 15"/>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6" name="TextBox 16"/>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7" name="Imagen 16">
            <a:extLst>
              <a:ext uri="{FF2B5EF4-FFF2-40B4-BE49-F238E27FC236}">
                <a16:creationId xmlns:a16="http://schemas.microsoft.com/office/drawing/2014/main" id="{DD4265AA-DDBB-DD5C-DEDC-472A69B6E8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a:off x="11848338" y="1028700"/>
            <a:ext cx="5410962" cy="8229600"/>
          </a:xfrm>
          <a:custGeom>
            <a:avLst/>
            <a:gdLst/>
            <a:ahLst/>
            <a:cxnLst/>
            <a:rect l="l" t="t" r="r" b="b"/>
            <a:pathLst>
              <a:path w="5410962" h="8229600">
                <a:moveTo>
                  <a:pt x="0" y="0"/>
                </a:moveTo>
                <a:lnTo>
                  <a:pt x="5410962" y="0"/>
                </a:lnTo>
                <a:lnTo>
                  <a:pt x="5410962" y="8229600"/>
                </a:lnTo>
                <a:lnTo>
                  <a:pt x="0" y="8229600"/>
                </a:lnTo>
                <a:lnTo>
                  <a:pt x="0" y="0"/>
                </a:lnTo>
                <a:close/>
              </a:path>
            </a:pathLst>
          </a:custGeom>
          <a:blipFill>
            <a:blip r:embed="rId4"/>
            <a:stretch>
              <a:fillRect/>
            </a:stretch>
          </a:blipFill>
        </p:spPr>
        <p:txBody>
          <a:bodyPr/>
          <a:lstStyle/>
          <a:p>
            <a:endParaRPr lang="es-CO"/>
          </a:p>
        </p:txBody>
      </p:sp>
      <p:sp>
        <p:nvSpPr>
          <p:cNvPr id="5" name="TextBox 5"/>
          <p:cNvSpPr txBox="1"/>
          <p:nvPr/>
        </p:nvSpPr>
        <p:spPr>
          <a:xfrm>
            <a:off x="1028700" y="952500"/>
            <a:ext cx="10312186" cy="8305800"/>
          </a:xfrm>
          <a:prstGeom prst="rect">
            <a:avLst/>
          </a:prstGeom>
        </p:spPr>
        <p:txBody>
          <a:bodyPr lIns="0" tIns="0" rIns="0" bIns="0" rtlCol="0" anchor="t">
            <a:spAutoFit/>
          </a:bodyPr>
          <a:lstStyle/>
          <a:p>
            <a:pPr algn="just">
              <a:lnSpc>
                <a:spcPts val="4711"/>
              </a:lnSpc>
            </a:pPr>
            <a:r>
              <a:rPr lang="en-US" sz="3365">
                <a:solidFill>
                  <a:srgbClr val="FFFFFF"/>
                </a:solidFill>
                <a:latin typeface="Garet"/>
                <a:ea typeface="Garet"/>
                <a:cs typeface="Garet"/>
                <a:sym typeface="Garet"/>
              </a:rPr>
              <a:t>“La Constitución de los Estados Unidos garantiza la libertad de conciencia. Nada hay más precioso ni de importancia tan fundamental. El papa Pío IX, ensu encíclica del 15 de agosto de 1854, dice: 'Las doctrinas o extravagancias absurdas y errores en favor de la libertad de conciencia, son unos de los errores más pestilentes: una de las pestes que más se debe temer en un estado'. El mismo papa, ensu encíclica del 8 de diciembre de 1864, anatematizó'a los que sostienen la libertad de conciencia y de cultos' como también 'a cuantos aseveran que la iglesia no puede emplear la fuerza'. {CS 552.6}</a:t>
            </a:r>
          </a:p>
        </p:txBody>
      </p:sp>
      <p:grpSp>
        <p:nvGrpSpPr>
          <p:cNvPr id="6" name="Group 6"/>
          <p:cNvGrpSpPr/>
          <p:nvPr/>
        </p:nvGrpSpPr>
        <p:grpSpPr>
          <a:xfrm>
            <a:off x="-54517" y="9553575"/>
            <a:ext cx="19936837" cy="733425"/>
            <a:chOff x="0" y="0"/>
            <a:chExt cx="5250854" cy="193165"/>
          </a:xfrm>
        </p:grpSpPr>
        <p:sp>
          <p:nvSpPr>
            <p:cNvPr id="7" name="Freeform 7"/>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8" name="TextBox 8"/>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9" name="TextBox 9"/>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0" name="Imagen 9">
            <a:extLst>
              <a:ext uri="{FF2B5EF4-FFF2-40B4-BE49-F238E27FC236}">
                <a16:creationId xmlns:a16="http://schemas.microsoft.com/office/drawing/2014/main" id="{65969F84-A84A-18AD-E110-EC179319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495998"/>
          </a:xfrm>
          <a:custGeom>
            <a:avLst/>
            <a:gdLst/>
            <a:ahLst/>
            <a:cxnLst/>
            <a:rect l="l" t="t" r="r" b="b"/>
            <a:pathLst>
              <a:path w="18288000" h="10495998">
                <a:moveTo>
                  <a:pt x="0" y="0"/>
                </a:moveTo>
                <a:lnTo>
                  <a:pt x="18288000" y="0"/>
                </a:lnTo>
                <a:lnTo>
                  <a:pt x="18288000" y="10495998"/>
                </a:lnTo>
                <a:lnTo>
                  <a:pt x="0" y="10495998"/>
                </a:lnTo>
                <a:lnTo>
                  <a:pt x="0" y="0"/>
                </a:lnTo>
                <a:close/>
              </a:path>
            </a:pathLst>
          </a:custGeom>
          <a:blipFill>
            <a:blip r:embed="rId2"/>
            <a:stretch>
              <a:fillRect r="-2031"/>
            </a:stretch>
          </a:blipFill>
        </p:spPr>
        <p:txBody>
          <a:bodyPr/>
          <a:lstStyle/>
          <a:p>
            <a:endParaRPr lang="es-CO"/>
          </a:p>
        </p:txBody>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TextBox 5"/>
          <p:cNvSpPr txBox="1"/>
          <p:nvPr/>
        </p:nvSpPr>
        <p:spPr>
          <a:xfrm>
            <a:off x="5370379" y="407835"/>
            <a:ext cx="7547242" cy="8828058"/>
          </a:xfrm>
          <a:prstGeom prst="rect">
            <a:avLst/>
          </a:prstGeom>
        </p:spPr>
        <p:txBody>
          <a:bodyPr lIns="0" tIns="0" rIns="0" bIns="0" rtlCol="0" anchor="t">
            <a:spAutoFit/>
          </a:bodyPr>
          <a:lstStyle/>
          <a:p>
            <a:pPr algn="ctr">
              <a:lnSpc>
                <a:spcPts val="4619"/>
              </a:lnSpc>
            </a:pP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“No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debemos</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preguntarnos</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Cuál</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es la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práctica</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de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los</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hombres?,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ni</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cuál</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es la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costumbre</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del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mundo</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ni</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cómo</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debo</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actuar</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para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tener</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la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aprobación</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de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los</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hombres?,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ni</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qué</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tolerará</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el</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mundo</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La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pregunta</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de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intenso</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interés</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para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cada</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alma es: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qué</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ha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dicho</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Dios?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Debemos</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leer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su</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Palabra y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obedecerla</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sin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desviarnos</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ni</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un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ápice</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de sus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requisitos</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sino</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actuando</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sin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tener</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en</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cuenta</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las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tradiciones</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y la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jurisdicción</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a:t>
            </a:r>
            <a:r>
              <a:rPr lang="en-US" sz="3299" b="1" dirty="0" err="1">
                <a:solidFill>
                  <a:srgbClr val="FFFFFF"/>
                </a:solidFill>
                <a:effectLst>
                  <a:outerShdw blurRad="38100" dist="38100" dir="2700000" algn="tl">
                    <a:srgbClr val="000000">
                      <a:alpha val="43137"/>
                    </a:srgbClr>
                  </a:outerShdw>
                </a:effectLst>
                <a:latin typeface="Garet Bold"/>
                <a:ea typeface="Garet Bold"/>
                <a:cs typeface="Garet Bold"/>
                <a:sym typeface="Garet Bold"/>
              </a:rPr>
              <a:t>humanas</a:t>
            </a:r>
            <a:r>
              <a:rPr lang="en-US" sz="3299" b="1" dirty="0">
                <a:solidFill>
                  <a:srgbClr val="FFFFFF"/>
                </a:solidFill>
                <a:effectLst>
                  <a:outerShdw blurRad="38100" dist="38100" dir="2700000" algn="tl">
                    <a:srgbClr val="000000">
                      <a:alpha val="43137"/>
                    </a:srgbClr>
                  </a:outerShdw>
                </a:effectLst>
                <a:latin typeface="Garet Bold"/>
                <a:ea typeface="Garet Bold"/>
                <a:cs typeface="Garet Bold"/>
                <a:sym typeface="Garet Bold"/>
              </a:rPr>
              <a:t>”. 6BC 1056.</a:t>
            </a:r>
          </a:p>
        </p:txBody>
      </p:sp>
      <p:grpSp>
        <p:nvGrpSpPr>
          <p:cNvPr id="6" name="Group 6"/>
          <p:cNvGrpSpPr/>
          <p:nvPr/>
        </p:nvGrpSpPr>
        <p:grpSpPr>
          <a:xfrm>
            <a:off x="-54517" y="9553575"/>
            <a:ext cx="19936837" cy="733425"/>
            <a:chOff x="0" y="0"/>
            <a:chExt cx="5250854" cy="193165"/>
          </a:xfrm>
        </p:grpSpPr>
        <p:sp>
          <p:nvSpPr>
            <p:cNvPr id="7" name="Freeform 7"/>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8" name="TextBox 8"/>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9" name="TextBox 9"/>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0" name="Imagen 9">
            <a:extLst>
              <a:ext uri="{FF2B5EF4-FFF2-40B4-BE49-F238E27FC236}">
                <a16:creationId xmlns:a16="http://schemas.microsoft.com/office/drawing/2014/main" id="{5D464DCE-8896-0509-1E9A-462200CB3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1886533"/>
            <a:ext cx="18288000" cy="12173533"/>
          </a:xfrm>
          <a:custGeom>
            <a:avLst/>
            <a:gdLst/>
            <a:ahLst/>
            <a:cxnLst/>
            <a:rect l="l" t="t" r="r" b="b"/>
            <a:pathLst>
              <a:path w="18288000" h="12173533">
                <a:moveTo>
                  <a:pt x="0" y="0"/>
                </a:moveTo>
                <a:lnTo>
                  <a:pt x="18288000" y="0"/>
                </a:lnTo>
                <a:lnTo>
                  <a:pt x="18288000" y="12173533"/>
                </a:lnTo>
                <a:lnTo>
                  <a:pt x="0" y="12173533"/>
                </a:lnTo>
                <a:lnTo>
                  <a:pt x="0" y="0"/>
                </a:lnTo>
                <a:close/>
              </a:path>
            </a:pathLst>
          </a:custGeom>
          <a:blipFill>
            <a:blip r:embed="rId2">
              <a:alphaModFix amt="8999"/>
            </a:blip>
            <a:stretch>
              <a:fillRect r="-18635" b="-18815"/>
            </a:stretch>
          </a:blipFill>
        </p:spPr>
        <p:txBody>
          <a:bodyPr/>
          <a:lstStyle/>
          <a:p>
            <a:endParaRPr lang="es-CO"/>
          </a:p>
        </p:txBody>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a:off x="11098637" y="-601735"/>
            <a:ext cx="7189363" cy="10784045"/>
          </a:xfrm>
          <a:custGeom>
            <a:avLst/>
            <a:gdLst/>
            <a:ahLst/>
            <a:cxnLst/>
            <a:rect l="l" t="t" r="r" b="b"/>
            <a:pathLst>
              <a:path w="7189363" h="10784045">
                <a:moveTo>
                  <a:pt x="0" y="0"/>
                </a:moveTo>
                <a:lnTo>
                  <a:pt x="7189363" y="0"/>
                </a:lnTo>
                <a:lnTo>
                  <a:pt x="7189363" y="10784046"/>
                </a:lnTo>
                <a:lnTo>
                  <a:pt x="0" y="10784046"/>
                </a:lnTo>
                <a:lnTo>
                  <a:pt x="0" y="0"/>
                </a:lnTo>
                <a:close/>
              </a:path>
            </a:pathLst>
          </a:custGeom>
          <a:blipFill>
            <a:blip r:embed="rId5"/>
            <a:stretch>
              <a:fillRect/>
            </a:stretch>
          </a:blipFill>
        </p:spPr>
        <p:txBody>
          <a:bodyPr/>
          <a:lstStyle/>
          <a:p>
            <a:endParaRPr lang="es-CO"/>
          </a:p>
        </p:txBody>
      </p:sp>
      <p:sp>
        <p:nvSpPr>
          <p:cNvPr id="6" name="TextBox 6"/>
          <p:cNvSpPr txBox="1"/>
          <p:nvPr/>
        </p:nvSpPr>
        <p:spPr>
          <a:xfrm>
            <a:off x="1028700" y="1009519"/>
            <a:ext cx="9427871" cy="8248781"/>
          </a:xfrm>
          <a:prstGeom prst="rect">
            <a:avLst/>
          </a:prstGeom>
        </p:spPr>
        <p:txBody>
          <a:bodyPr lIns="0" tIns="0" rIns="0" bIns="0" rtlCol="0" anchor="t">
            <a:spAutoFit/>
          </a:bodyPr>
          <a:lstStyle/>
          <a:p>
            <a:pPr algn="just">
              <a:lnSpc>
                <a:spcPts val="4717"/>
              </a:lnSpc>
            </a:pPr>
            <a:r>
              <a:rPr lang="en-US" sz="3369" b="1">
                <a:solidFill>
                  <a:srgbClr val="FFFFFF"/>
                </a:solidFill>
                <a:latin typeface="Garet Bold"/>
                <a:ea typeface="Garet Bold"/>
                <a:cs typeface="Garet Bold"/>
                <a:sym typeface="Garet Bold"/>
              </a:rPr>
              <a:t>•“Interponiendo la protesta más eficaz contra las medidas que restringen la libertad de conciencia" (5T 452)</a:t>
            </a:r>
          </a:p>
          <a:p>
            <a:pPr algn="just">
              <a:lnSpc>
                <a:spcPts val="4717"/>
              </a:lnSpc>
            </a:pPr>
            <a:r>
              <a:rPr lang="en-US" sz="3369" b="1">
                <a:solidFill>
                  <a:srgbClr val="FFFFFF"/>
                </a:solidFill>
                <a:latin typeface="Garet Bold"/>
                <a:ea typeface="Garet Bold"/>
                <a:cs typeface="Garet Bold"/>
                <a:sym typeface="Garet Bold"/>
              </a:rPr>
              <a:t>•“Las autoridades harán leyes para restringir la libertad religiosa. Se arrogarán el derecho que sólo pertenece a Dios. Pensarán que pueden forzar la conciencia, que sólo Dios debe controlar. Aun ahora están dando el primer paso; continuarán llevando adelante esta obra hasta que lleguen a un límite que no puedan traspasar. Dios intervendrá en favor de su pueblo leal y observador de los mandamientos.” DTG 630.</a:t>
            </a:r>
          </a:p>
        </p:txBody>
      </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1" name="Imagen 10">
            <a:extLst>
              <a:ext uri="{FF2B5EF4-FFF2-40B4-BE49-F238E27FC236}">
                <a16:creationId xmlns:a16="http://schemas.microsoft.com/office/drawing/2014/main" id="{621C1D55-BB20-634F-C9DD-AAD65276B9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7600236">
            <a:off x="13634015" y="69722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rot="-2443237">
            <a:off x="-2872486"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5" name="TextBox 5"/>
          <p:cNvSpPr txBox="1"/>
          <p:nvPr/>
        </p:nvSpPr>
        <p:spPr>
          <a:xfrm>
            <a:off x="5695138" y="1076325"/>
            <a:ext cx="11564162" cy="8079037"/>
          </a:xfrm>
          <a:prstGeom prst="rect">
            <a:avLst/>
          </a:prstGeom>
        </p:spPr>
        <p:txBody>
          <a:bodyPr lIns="0" tIns="0" rIns="0" bIns="0" rtlCol="0" anchor="t">
            <a:spAutoFit/>
          </a:bodyPr>
          <a:lstStyle/>
          <a:p>
            <a:pPr algn="just">
              <a:lnSpc>
                <a:spcPts val="3531"/>
              </a:lnSpc>
            </a:pPr>
            <a:r>
              <a:rPr lang="en-US" sz="3392" spc="23">
                <a:solidFill>
                  <a:srgbClr val="FFFFFF"/>
                </a:solidFill>
                <a:latin typeface="Garet"/>
                <a:ea typeface="Garet"/>
                <a:cs typeface="Garet"/>
                <a:sym typeface="Garet"/>
              </a:rPr>
              <a:t>No estamos haciendo la voluntad de Dios si permanecemos quietos sin hacer nada para preservar la libertad de conciencia. Deben ascender a Dios oraciones fervientes y eficaces para que esta calamidad sea diferida hasta que podamos realizar la obra que durante tanto tiempo ha sido descuidada. Elévense oraciones muy fervientes; y luego trabajemos en armonía con nuestras oraciones. Puede parecer que Satanás triunfa y que la verdad está abrumada por la mentira y el error. Pero Dios quiere que recordemos cómo en lo pasado él salvó a su pueblo de sus enemigos. Siempre eligió para manifestar su poder los momentos de extrema necesidad, cuando no parecían tener posibilidad de verse librados de la acción de Satanás. La necesidad del hombre es la oportunidad de Dios. </a:t>
            </a:r>
          </a:p>
          <a:p>
            <a:pPr algn="just">
              <a:lnSpc>
                <a:spcPts val="3531"/>
              </a:lnSpc>
            </a:pPr>
            <a:r>
              <a:rPr lang="en-US" sz="3392" spc="23">
                <a:solidFill>
                  <a:srgbClr val="FFFFFF"/>
                </a:solidFill>
                <a:latin typeface="Garet"/>
                <a:ea typeface="Garet"/>
                <a:cs typeface="Garet"/>
                <a:sym typeface="Garet"/>
              </a:rPr>
              <a:t>- {CPI 611.2}</a:t>
            </a:r>
          </a:p>
        </p:txBody>
      </p:sp>
      <p:sp>
        <p:nvSpPr>
          <p:cNvPr id="6" name="Freeform 6"/>
          <p:cNvSpPr/>
          <p:nvPr/>
        </p:nvSpPr>
        <p:spPr>
          <a:xfrm flipH="1">
            <a:off x="-4304324" y="-117014"/>
            <a:ext cx="15781543" cy="10521028"/>
          </a:xfrm>
          <a:custGeom>
            <a:avLst/>
            <a:gdLst/>
            <a:ahLst/>
            <a:cxnLst/>
            <a:rect l="l" t="t" r="r" b="b"/>
            <a:pathLst>
              <a:path w="15781543" h="10521028">
                <a:moveTo>
                  <a:pt x="15781543" y="0"/>
                </a:moveTo>
                <a:lnTo>
                  <a:pt x="0" y="0"/>
                </a:lnTo>
                <a:lnTo>
                  <a:pt x="0" y="10521028"/>
                </a:lnTo>
                <a:lnTo>
                  <a:pt x="15781543" y="10521028"/>
                </a:lnTo>
                <a:lnTo>
                  <a:pt x="15781543" y="0"/>
                </a:lnTo>
                <a:close/>
              </a:path>
            </a:pathLst>
          </a:custGeom>
          <a:blipFill>
            <a:blip r:embed="rId4"/>
            <a:stretch>
              <a:fillRect/>
            </a:stretch>
          </a:blipFill>
        </p:spPr>
        <p:txBody>
          <a:bodyPr/>
          <a:lstStyle/>
          <a:p>
            <a:endParaRPr lang="es-CO"/>
          </a:p>
        </p:txBody>
      </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1" name="Imagen 10">
            <a:extLst>
              <a:ext uri="{FF2B5EF4-FFF2-40B4-BE49-F238E27FC236}">
                <a16:creationId xmlns:a16="http://schemas.microsoft.com/office/drawing/2014/main" id="{A940F643-EB56-AEBF-70AB-CA1E7BAF8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7600236">
            <a:off x="14059358" y="6529698"/>
            <a:ext cx="6108199" cy="3526577"/>
          </a:xfrm>
          <a:custGeom>
            <a:avLst/>
            <a:gdLst/>
            <a:ahLst/>
            <a:cxnLst/>
            <a:rect l="l" t="t" r="r" b="b"/>
            <a:pathLst>
              <a:path w="6108199" h="3526577">
                <a:moveTo>
                  <a:pt x="0" y="0"/>
                </a:moveTo>
                <a:lnTo>
                  <a:pt x="6108199" y="0"/>
                </a:lnTo>
                <a:lnTo>
                  <a:pt x="6108199" y="3526577"/>
                </a:lnTo>
                <a:lnTo>
                  <a:pt x="0" y="3526577"/>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4" name="Group 4"/>
          <p:cNvGrpSpPr/>
          <p:nvPr/>
        </p:nvGrpSpPr>
        <p:grpSpPr>
          <a:xfrm>
            <a:off x="1930313" y="1028700"/>
            <a:ext cx="5567788" cy="809674"/>
            <a:chOff x="0" y="0"/>
            <a:chExt cx="1256492" cy="182720"/>
          </a:xfrm>
        </p:grpSpPr>
        <p:sp>
          <p:nvSpPr>
            <p:cNvPr id="5" name="Freeform 5"/>
            <p:cNvSpPr/>
            <p:nvPr/>
          </p:nvSpPr>
          <p:spPr>
            <a:xfrm>
              <a:off x="0" y="0"/>
              <a:ext cx="1256492" cy="182720"/>
            </a:xfrm>
            <a:custGeom>
              <a:avLst/>
              <a:gdLst/>
              <a:ahLst/>
              <a:cxnLst/>
              <a:rect l="l" t="t" r="r" b="b"/>
              <a:pathLst>
                <a:path w="1256492" h="182720">
                  <a:moveTo>
                    <a:pt x="0" y="0"/>
                  </a:moveTo>
                  <a:lnTo>
                    <a:pt x="1256492" y="0"/>
                  </a:lnTo>
                  <a:lnTo>
                    <a:pt x="1256492" y="182720"/>
                  </a:lnTo>
                  <a:lnTo>
                    <a:pt x="0" y="182720"/>
                  </a:lnTo>
                  <a:close/>
                </a:path>
              </a:pathLst>
            </a:custGeom>
            <a:solidFill>
              <a:srgbClr val="D3E8EE"/>
            </a:solidFill>
          </p:spPr>
          <p:txBody>
            <a:bodyPr/>
            <a:lstStyle/>
            <a:p>
              <a:endParaRPr lang="es-CO"/>
            </a:p>
          </p:txBody>
        </p:sp>
        <p:sp>
          <p:nvSpPr>
            <p:cNvPr id="6" name="TextBox 6"/>
            <p:cNvSpPr txBox="1"/>
            <p:nvPr/>
          </p:nvSpPr>
          <p:spPr>
            <a:xfrm>
              <a:off x="0" y="-38100"/>
              <a:ext cx="1256492" cy="220820"/>
            </a:xfrm>
            <a:prstGeom prst="rect">
              <a:avLst/>
            </a:prstGeom>
          </p:spPr>
          <p:txBody>
            <a:bodyPr lIns="52476" tIns="52476" rIns="52476" bIns="52476" rtlCol="0" anchor="ctr"/>
            <a:lstStyle/>
            <a:p>
              <a:pPr algn="ctr">
                <a:lnSpc>
                  <a:spcPts val="2720"/>
                </a:lnSpc>
              </a:pPr>
              <a:endParaRPr/>
            </a:p>
          </p:txBody>
        </p:sp>
      </p:grpSp>
      <p:sp>
        <p:nvSpPr>
          <p:cNvPr id="7" name="Freeform 7"/>
          <p:cNvSpPr/>
          <p:nvPr/>
        </p:nvSpPr>
        <p:spPr>
          <a:xfrm>
            <a:off x="8286550" y="1028700"/>
            <a:ext cx="8150553" cy="8229600"/>
          </a:xfrm>
          <a:custGeom>
            <a:avLst/>
            <a:gdLst/>
            <a:ahLst/>
            <a:cxnLst/>
            <a:rect l="l" t="t" r="r" b="b"/>
            <a:pathLst>
              <a:path w="8150553" h="8229600">
                <a:moveTo>
                  <a:pt x="0" y="0"/>
                </a:moveTo>
                <a:lnTo>
                  <a:pt x="8150553" y="0"/>
                </a:lnTo>
                <a:lnTo>
                  <a:pt x="8150553" y="8229600"/>
                </a:lnTo>
                <a:lnTo>
                  <a:pt x="0" y="8229600"/>
                </a:lnTo>
                <a:lnTo>
                  <a:pt x="0" y="0"/>
                </a:lnTo>
                <a:close/>
              </a:path>
            </a:pathLst>
          </a:custGeom>
          <a:blipFill>
            <a:blip r:embed="rId4"/>
            <a:stretch>
              <a:fillRect l="-484" r="-484"/>
            </a:stretch>
          </a:blipFill>
        </p:spPr>
        <p:txBody>
          <a:bodyPr/>
          <a:lstStyle/>
          <a:p>
            <a:endParaRPr lang="es-CO"/>
          </a:p>
        </p:txBody>
      </p:sp>
      <p:grpSp>
        <p:nvGrpSpPr>
          <p:cNvPr id="8" name="Group 8"/>
          <p:cNvGrpSpPr/>
          <p:nvPr/>
        </p:nvGrpSpPr>
        <p:grpSpPr>
          <a:xfrm>
            <a:off x="1850897" y="2136044"/>
            <a:ext cx="5567788" cy="7122256"/>
            <a:chOff x="0" y="0"/>
            <a:chExt cx="1419583" cy="1815915"/>
          </a:xfrm>
        </p:grpSpPr>
        <p:sp>
          <p:nvSpPr>
            <p:cNvPr id="9" name="Freeform 9"/>
            <p:cNvSpPr/>
            <p:nvPr/>
          </p:nvSpPr>
          <p:spPr>
            <a:xfrm>
              <a:off x="0" y="0"/>
              <a:ext cx="1419583" cy="1815915"/>
            </a:xfrm>
            <a:custGeom>
              <a:avLst/>
              <a:gdLst/>
              <a:ahLst/>
              <a:cxnLst/>
              <a:rect l="l" t="t" r="r" b="b"/>
              <a:pathLst>
                <a:path w="1419583" h="1815915">
                  <a:moveTo>
                    <a:pt x="0" y="0"/>
                  </a:moveTo>
                  <a:lnTo>
                    <a:pt x="1419583" y="0"/>
                  </a:lnTo>
                  <a:lnTo>
                    <a:pt x="1419583" y="1815915"/>
                  </a:lnTo>
                  <a:lnTo>
                    <a:pt x="0" y="1815915"/>
                  </a:lnTo>
                  <a:close/>
                </a:path>
              </a:pathLst>
            </a:custGeom>
            <a:solidFill>
              <a:srgbClr val="73969F">
                <a:alpha val="48627"/>
              </a:srgbClr>
            </a:solidFill>
            <a:ln w="38100" cap="sq">
              <a:solidFill>
                <a:srgbClr val="FFFFFF">
                  <a:alpha val="48627"/>
                </a:srgbClr>
              </a:solidFill>
              <a:prstDash val="solid"/>
              <a:miter/>
            </a:ln>
          </p:spPr>
          <p:txBody>
            <a:bodyPr/>
            <a:lstStyle/>
            <a:p>
              <a:endParaRPr lang="es-CO"/>
            </a:p>
          </p:txBody>
        </p:sp>
        <p:sp>
          <p:nvSpPr>
            <p:cNvPr id="10" name="TextBox 10"/>
            <p:cNvSpPr txBox="1"/>
            <p:nvPr/>
          </p:nvSpPr>
          <p:spPr>
            <a:xfrm>
              <a:off x="0" y="-38100"/>
              <a:ext cx="1419583" cy="1854015"/>
            </a:xfrm>
            <a:prstGeom prst="rect">
              <a:avLst/>
            </a:prstGeom>
          </p:spPr>
          <p:txBody>
            <a:bodyPr lIns="52476" tIns="52476" rIns="52476" bIns="52476" rtlCol="0" anchor="ctr"/>
            <a:lstStyle/>
            <a:p>
              <a:pPr algn="ctr">
                <a:lnSpc>
                  <a:spcPts val="2720"/>
                </a:lnSpc>
              </a:pPr>
              <a:endParaRPr/>
            </a:p>
          </p:txBody>
        </p:sp>
      </p:grpSp>
      <p:grpSp>
        <p:nvGrpSpPr>
          <p:cNvPr id="11" name="Group 11"/>
          <p:cNvGrpSpPr/>
          <p:nvPr/>
        </p:nvGrpSpPr>
        <p:grpSpPr>
          <a:xfrm>
            <a:off x="-54517" y="9553575"/>
            <a:ext cx="19936837" cy="733425"/>
            <a:chOff x="0" y="0"/>
            <a:chExt cx="5250854" cy="193165"/>
          </a:xfrm>
        </p:grpSpPr>
        <p:sp>
          <p:nvSpPr>
            <p:cNvPr id="12" name="Freeform 12"/>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13" name="TextBox 13"/>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4" name="TextBox 14"/>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5" name="TextBox 15"/>
          <p:cNvSpPr txBox="1"/>
          <p:nvPr/>
        </p:nvSpPr>
        <p:spPr>
          <a:xfrm>
            <a:off x="1930313" y="1024630"/>
            <a:ext cx="5488372" cy="787708"/>
          </a:xfrm>
          <a:prstGeom prst="rect">
            <a:avLst/>
          </a:prstGeom>
        </p:spPr>
        <p:txBody>
          <a:bodyPr lIns="0" tIns="0" rIns="0" bIns="0" rtlCol="0" anchor="t">
            <a:spAutoFit/>
          </a:bodyPr>
          <a:lstStyle/>
          <a:p>
            <a:pPr algn="ctr">
              <a:lnSpc>
                <a:spcPts val="6458"/>
              </a:lnSpc>
              <a:spcBef>
                <a:spcPct val="0"/>
              </a:spcBef>
            </a:pPr>
            <a:r>
              <a:rPr lang="en-US" sz="4612" b="1">
                <a:solidFill>
                  <a:srgbClr val="112542"/>
                </a:solidFill>
                <a:latin typeface="Garet Bold"/>
                <a:ea typeface="Garet Bold"/>
                <a:cs typeface="Garet Bold"/>
                <a:sym typeface="Garet Bold"/>
              </a:rPr>
              <a:t>Gálatas 5:13</a:t>
            </a:r>
          </a:p>
        </p:txBody>
      </p:sp>
      <p:sp>
        <p:nvSpPr>
          <p:cNvPr id="16" name="TextBox 16"/>
          <p:cNvSpPr txBox="1"/>
          <p:nvPr/>
        </p:nvSpPr>
        <p:spPr>
          <a:xfrm>
            <a:off x="2084720" y="2241389"/>
            <a:ext cx="5179558" cy="6835367"/>
          </a:xfrm>
          <a:prstGeom prst="rect">
            <a:avLst/>
          </a:prstGeom>
        </p:spPr>
        <p:txBody>
          <a:bodyPr lIns="0" tIns="0" rIns="0" bIns="0" rtlCol="0" anchor="t">
            <a:spAutoFit/>
          </a:bodyPr>
          <a:lstStyle/>
          <a:p>
            <a:pPr algn="just">
              <a:lnSpc>
                <a:spcPts val="5447"/>
              </a:lnSpc>
            </a:pPr>
            <a:r>
              <a:rPr lang="en-US" sz="3891">
                <a:solidFill>
                  <a:srgbClr val="FFFFFF"/>
                </a:solidFill>
                <a:latin typeface="Garet"/>
                <a:ea typeface="Garet"/>
                <a:cs typeface="Garet"/>
                <a:sym typeface="Garet"/>
              </a:rPr>
              <a:t>“Porque vosotros, hermanos, a libertad fuisteis llamados; solamente que no uséis la libertad como ocasión para la carne, sino servíos por amor los unos a los otros.”</a:t>
            </a:r>
          </a:p>
        </p:txBody>
      </p:sp>
      <p:pic>
        <p:nvPicPr>
          <p:cNvPr id="17" name="Imagen 16">
            <a:extLst>
              <a:ext uri="{FF2B5EF4-FFF2-40B4-BE49-F238E27FC236}">
                <a16:creationId xmlns:a16="http://schemas.microsoft.com/office/drawing/2014/main" id="{D8A9D824-21CD-E066-E788-92FBA86AE2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2148338" y="1520818"/>
            <a:ext cx="13486433" cy="8766182"/>
          </a:xfrm>
          <a:custGeom>
            <a:avLst/>
            <a:gdLst/>
            <a:ahLst/>
            <a:cxnLst/>
            <a:rect l="l" t="t" r="r" b="b"/>
            <a:pathLst>
              <a:path w="13486433" h="8766182">
                <a:moveTo>
                  <a:pt x="0" y="0"/>
                </a:moveTo>
                <a:lnTo>
                  <a:pt x="13486433" y="0"/>
                </a:lnTo>
                <a:lnTo>
                  <a:pt x="13486433" y="8766182"/>
                </a:lnTo>
                <a:lnTo>
                  <a:pt x="0" y="8766182"/>
                </a:lnTo>
                <a:lnTo>
                  <a:pt x="0" y="0"/>
                </a:lnTo>
                <a:close/>
              </a:path>
            </a:pathLst>
          </a:custGeom>
          <a:blipFill>
            <a:blip r:embed="rId2">
              <a:alphaModFix amt="37000"/>
            </a:blip>
            <a:stretch>
              <a:fillRect/>
            </a:stretch>
          </a:blipFill>
        </p:spPr>
        <p:txBody>
          <a:bodyPr/>
          <a:lstStyle/>
          <a:p>
            <a:endParaRPr lang="es-CO"/>
          </a:p>
        </p:txBody>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TextBox 5"/>
          <p:cNvSpPr txBox="1"/>
          <p:nvPr/>
        </p:nvSpPr>
        <p:spPr>
          <a:xfrm>
            <a:off x="1501770" y="992558"/>
            <a:ext cx="15284460" cy="8123024"/>
          </a:xfrm>
          <a:prstGeom prst="rect">
            <a:avLst/>
          </a:prstGeom>
        </p:spPr>
        <p:txBody>
          <a:bodyPr lIns="0" tIns="0" rIns="0" bIns="0" rtlCol="0" anchor="t">
            <a:spAutoFit/>
          </a:bodyPr>
          <a:lstStyle/>
          <a:p>
            <a:pPr algn="just">
              <a:lnSpc>
                <a:spcPts val="5913"/>
              </a:lnSpc>
            </a:pPr>
            <a:r>
              <a:rPr lang="en-US" sz="3540" dirty="0">
                <a:solidFill>
                  <a:srgbClr val="FFFFFF"/>
                </a:solidFill>
                <a:latin typeface="Garet"/>
                <a:ea typeface="Garet"/>
                <a:cs typeface="Garet"/>
                <a:sym typeface="Garet"/>
              </a:rPr>
              <a:t>“</a:t>
            </a:r>
            <a:r>
              <a:rPr lang="en-US" sz="3540" dirty="0" err="1">
                <a:solidFill>
                  <a:srgbClr val="FFFFFF"/>
                </a:solidFill>
                <a:latin typeface="Garet"/>
                <a:ea typeface="Garet"/>
                <a:cs typeface="Garet"/>
                <a:sym typeface="Garet"/>
              </a:rPr>
              <a:t>Expulsado</a:t>
            </a:r>
            <a:r>
              <a:rPr lang="en-US" sz="3540" dirty="0">
                <a:solidFill>
                  <a:srgbClr val="FFFFFF"/>
                </a:solidFill>
                <a:latin typeface="Garet"/>
                <a:ea typeface="Garet"/>
                <a:cs typeface="Garet"/>
                <a:sym typeface="Garet"/>
              </a:rPr>
              <a:t> del </a:t>
            </a:r>
            <a:r>
              <a:rPr lang="en-US" sz="3540" dirty="0" err="1">
                <a:solidFill>
                  <a:srgbClr val="FFFFFF"/>
                </a:solidFill>
                <a:latin typeface="Garet"/>
                <a:ea typeface="Garet"/>
                <a:cs typeface="Garet"/>
                <a:sym typeface="Garet"/>
              </a:rPr>
              <a:t>cielo</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Satanás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estableció</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su</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reino</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en</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este</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mundo</a:t>
            </a:r>
            <a:r>
              <a:rPr lang="en-US" sz="3540" dirty="0">
                <a:solidFill>
                  <a:srgbClr val="FFFFFF"/>
                </a:solidFill>
                <a:latin typeface="Garet"/>
                <a:ea typeface="Garet"/>
                <a:cs typeface="Garet"/>
                <a:sym typeface="Garet"/>
              </a:rPr>
              <a:t>, y </a:t>
            </a:r>
            <a:r>
              <a:rPr lang="en-US" sz="3540" dirty="0" err="1">
                <a:solidFill>
                  <a:srgbClr val="FFFFFF"/>
                </a:solidFill>
                <a:latin typeface="Garet"/>
                <a:ea typeface="Garet"/>
                <a:cs typeface="Garet"/>
                <a:sym typeface="Garet"/>
              </a:rPr>
              <a:t>desde</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entonces</a:t>
            </a:r>
            <a:r>
              <a:rPr lang="en-US" sz="3540" dirty="0">
                <a:solidFill>
                  <a:srgbClr val="FFFFFF"/>
                </a:solidFill>
                <a:latin typeface="Garet"/>
                <a:ea typeface="Garet"/>
                <a:cs typeface="Garet"/>
                <a:sym typeface="Garet"/>
              </a:rPr>
              <a:t> ha </a:t>
            </a:r>
            <a:r>
              <a:rPr lang="en-US" sz="3540" dirty="0" err="1">
                <a:solidFill>
                  <a:srgbClr val="FFFFFF"/>
                </a:solidFill>
                <a:latin typeface="Garet"/>
                <a:ea typeface="Garet"/>
                <a:cs typeface="Garet"/>
                <a:sym typeface="Garet"/>
              </a:rPr>
              <a:t>estado</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esforzándose</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incansablemente</a:t>
            </a:r>
            <a:r>
              <a:rPr lang="en-US" sz="3540" dirty="0">
                <a:solidFill>
                  <a:srgbClr val="FFFFFF"/>
                </a:solidFill>
                <a:latin typeface="Garet"/>
                <a:ea typeface="Garet"/>
                <a:cs typeface="Garet"/>
                <a:sym typeface="Garet"/>
              </a:rPr>
              <a:t> para </a:t>
            </a:r>
            <a:r>
              <a:rPr lang="en-US" sz="3540" dirty="0" err="1">
                <a:solidFill>
                  <a:srgbClr val="FFFFFF"/>
                </a:solidFill>
                <a:latin typeface="Garet"/>
                <a:ea typeface="Garet"/>
                <a:cs typeface="Garet"/>
                <a:sym typeface="Garet"/>
              </a:rPr>
              <a:t>seducir</a:t>
            </a:r>
            <a:r>
              <a:rPr lang="en-US" sz="3540" dirty="0">
                <a:solidFill>
                  <a:srgbClr val="FFFFFF"/>
                </a:solidFill>
                <a:latin typeface="Garet"/>
                <a:ea typeface="Garet"/>
                <a:cs typeface="Garet"/>
                <a:sym typeface="Garet"/>
              </a:rPr>
              <a:t> a </a:t>
            </a:r>
            <a:r>
              <a:rPr lang="en-US" sz="3540" dirty="0" err="1">
                <a:solidFill>
                  <a:srgbClr val="FFFFFF"/>
                </a:solidFill>
                <a:latin typeface="Garet"/>
                <a:ea typeface="Garet"/>
                <a:cs typeface="Garet"/>
                <a:sym typeface="Garet"/>
              </a:rPr>
              <a:t>los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seres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humanos</a:t>
            </a:r>
            <a:r>
              <a:rPr lang="en-US" sz="3540" dirty="0">
                <a:solidFill>
                  <a:srgbClr val="FFFFFF"/>
                </a:solidFill>
                <a:latin typeface="Garet"/>
                <a:ea typeface="Garet"/>
                <a:cs typeface="Garet"/>
                <a:sym typeface="Garet"/>
              </a:rPr>
              <a:t> y </a:t>
            </a:r>
            <a:r>
              <a:rPr lang="en-US" sz="3540" dirty="0" err="1">
                <a:solidFill>
                  <a:srgbClr val="FFFFFF"/>
                </a:solidFill>
                <a:latin typeface="Garet"/>
                <a:ea typeface="Garet"/>
                <a:cs typeface="Garet"/>
                <a:sym typeface="Garet"/>
              </a:rPr>
              <a:t>apartarlos</a:t>
            </a:r>
            <a:r>
              <a:rPr lang="en-US" sz="3540" dirty="0">
                <a:solidFill>
                  <a:srgbClr val="FFFFFF"/>
                </a:solidFill>
                <a:latin typeface="Garet"/>
                <a:ea typeface="Garet"/>
                <a:cs typeface="Garet"/>
                <a:sym typeface="Garet"/>
              </a:rPr>
              <a:t> de </a:t>
            </a:r>
            <a:r>
              <a:rPr lang="en-US" sz="3540" dirty="0" err="1">
                <a:solidFill>
                  <a:srgbClr val="FFFFFF"/>
                </a:solidFill>
                <a:latin typeface="Garet"/>
                <a:ea typeface="Garet"/>
                <a:cs typeface="Garet"/>
                <a:sym typeface="Garet"/>
              </a:rPr>
              <a:t>su</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lealtad</a:t>
            </a:r>
            <a:r>
              <a:rPr lang="en-US" sz="3540" dirty="0">
                <a:solidFill>
                  <a:srgbClr val="FFFFFF"/>
                </a:solidFill>
                <a:latin typeface="Garet"/>
                <a:ea typeface="Garet"/>
                <a:cs typeface="Garet"/>
                <a:sym typeface="Garet"/>
              </a:rPr>
              <a:t> a Dios. Usa </a:t>
            </a:r>
            <a:r>
              <a:rPr lang="en-US" sz="3540" dirty="0" err="1">
                <a:solidFill>
                  <a:srgbClr val="FFFFFF"/>
                </a:solidFill>
                <a:latin typeface="Garet"/>
                <a:ea typeface="Garet"/>
                <a:cs typeface="Garet"/>
                <a:sym typeface="Garet"/>
              </a:rPr>
              <a:t>el</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mismo</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poder</a:t>
            </a:r>
            <a:r>
              <a:rPr lang="en-US" sz="3540" dirty="0">
                <a:solidFill>
                  <a:srgbClr val="FFFFFF"/>
                </a:solidFill>
                <a:latin typeface="Garet"/>
                <a:ea typeface="Garet"/>
                <a:cs typeface="Garet"/>
                <a:sym typeface="Garet"/>
              </a:rPr>
              <a:t> que </a:t>
            </a:r>
            <a:r>
              <a:rPr lang="en-US" sz="3540" dirty="0" err="1">
                <a:solidFill>
                  <a:srgbClr val="FFFFFF"/>
                </a:solidFill>
                <a:latin typeface="Garet"/>
                <a:ea typeface="Garet"/>
                <a:cs typeface="Garet"/>
                <a:sym typeface="Garet"/>
              </a:rPr>
              <a:t>usó</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en</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el</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cielo</a:t>
            </a:r>
            <a:r>
              <a:rPr lang="en-US" sz="3540" dirty="0">
                <a:solidFill>
                  <a:srgbClr val="FFFFFF"/>
                </a:solidFill>
                <a:latin typeface="Garet"/>
                <a:ea typeface="Garet"/>
                <a:cs typeface="Garet"/>
                <a:sym typeface="Garet"/>
              </a:rPr>
              <a:t>: </a:t>
            </a:r>
            <a:r>
              <a:rPr lang="en-US" sz="3540" b="1" u="sng" dirty="0">
                <a:solidFill>
                  <a:srgbClr val="FFFFFF"/>
                </a:solidFill>
                <a:latin typeface="Garet Bold"/>
                <a:ea typeface="Garet Bold"/>
                <a:cs typeface="Garet Bold"/>
                <a:sym typeface="Garet Bold"/>
              </a:rPr>
              <a:t>la </a:t>
            </a:r>
            <a:r>
              <a:rPr lang="en-US" sz="3540" b="1" u="sng" dirty="0" err="1">
                <a:solidFill>
                  <a:srgbClr val="FFFFFF"/>
                </a:solidFill>
                <a:latin typeface="Garet Bold"/>
                <a:ea typeface="Garet Bold"/>
                <a:cs typeface="Garet Bold"/>
                <a:sym typeface="Garet Bold"/>
              </a:rPr>
              <a:t>influencia</a:t>
            </a:r>
            <a:r>
              <a:rPr lang="en-US" sz="3540" b="1" u="sng" dirty="0">
                <a:solidFill>
                  <a:srgbClr val="FFFFFF"/>
                </a:solidFill>
                <a:latin typeface="Garet Bold"/>
                <a:ea typeface="Garet Bold"/>
                <a:cs typeface="Garet Bold"/>
                <a:sym typeface="Garet Bold"/>
              </a:rPr>
              <a:t> de la </a:t>
            </a:r>
            <a:r>
              <a:rPr lang="en-US" sz="3540" b="1" u="sng" dirty="0" err="1">
                <a:solidFill>
                  <a:srgbClr val="FFFFFF"/>
                </a:solidFill>
                <a:latin typeface="Garet Bold"/>
                <a:ea typeface="Garet Bold"/>
                <a:cs typeface="Garet Bold"/>
                <a:sym typeface="Garet Bold"/>
              </a:rPr>
              <a:t>mente</a:t>
            </a:r>
            <a:r>
              <a:rPr lang="en-US" sz="3540" b="1" u="sng" dirty="0">
                <a:solidFill>
                  <a:srgbClr val="FFFFFF"/>
                </a:solidFill>
                <a:latin typeface="Garet Bold"/>
                <a:ea typeface="Garet Bold"/>
                <a:cs typeface="Garet Bold"/>
                <a:sym typeface="Garet Bold"/>
              </a:rPr>
              <a:t> </a:t>
            </a:r>
            <a:r>
              <a:rPr lang="en-US" sz="3540" b="1" u="sng" dirty="0" err="1">
                <a:solidFill>
                  <a:srgbClr val="FFFFFF"/>
                </a:solidFill>
                <a:latin typeface="Garet Bold"/>
                <a:ea typeface="Garet Bold"/>
                <a:cs typeface="Garet Bold"/>
                <a:sym typeface="Garet Bold"/>
              </a:rPr>
              <a:t>sobre</a:t>
            </a:r>
            <a:r>
              <a:rPr lang="en-US" sz="3540" b="1" u="sng" dirty="0">
                <a:solidFill>
                  <a:srgbClr val="FFFFFF"/>
                </a:solidFill>
                <a:latin typeface="Garet Bold"/>
                <a:ea typeface="Garet Bold"/>
                <a:cs typeface="Garet Bold"/>
                <a:sym typeface="Garet Bold"/>
              </a:rPr>
              <a:t> la </a:t>
            </a:r>
            <a:r>
              <a:rPr lang="en-US" sz="3540" b="1" u="sng" dirty="0" err="1">
                <a:solidFill>
                  <a:srgbClr val="FFFFFF"/>
                </a:solidFill>
                <a:latin typeface="Garet Bold"/>
                <a:ea typeface="Garet Bold"/>
                <a:cs typeface="Garet Bold"/>
                <a:sym typeface="Garet Bold"/>
              </a:rPr>
              <a:t>mente</a:t>
            </a:r>
            <a:r>
              <a:rPr lang="en-US" sz="3540" dirty="0">
                <a:solidFill>
                  <a:srgbClr val="FFFFFF"/>
                </a:solidFill>
                <a:latin typeface="Garet"/>
                <a:ea typeface="Garet"/>
                <a:cs typeface="Garet"/>
                <a:sym typeface="Garet"/>
              </a:rPr>
              <a:t>. Los hombres </a:t>
            </a:r>
            <a:r>
              <a:rPr lang="en-US" sz="3540" dirty="0" err="1">
                <a:solidFill>
                  <a:srgbClr val="FFFFFF"/>
                </a:solidFill>
                <a:latin typeface="Garet"/>
                <a:ea typeface="Garet"/>
                <a:cs typeface="Garet"/>
                <a:sym typeface="Garet"/>
              </a:rPr>
              <a:t>llegan</a:t>
            </a:r>
            <a:r>
              <a:rPr lang="en-US" sz="3540" dirty="0">
                <a:solidFill>
                  <a:srgbClr val="FFFFFF"/>
                </a:solidFill>
                <a:latin typeface="Garet"/>
                <a:ea typeface="Garet"/>
                <a:cs typeface="Garet"/>
                <a:sym typeface="Garet"/>
              </a:rPr>
              <a:t> a ser </a:t>
            </a:r>
            <a:r>
              <a:rPr lang="en-US" sz="3540" dirty="0" err="1">
                <a:solidFill>
                  <a:srgbClr val="FFFFFF"/>
                </a:solidFill>
                <a:latin typeface="Garet"/>
                <a:ea typeface="Garet"/>
                <a:cs typeface="Garet"/>
                <a:sym typeface="Garet"/>
              </a:rPr>
              <a:t>tentadores</a:t>
            </a:r>
            <a:r>
              <a:rPr lang="en-US" sz="3540" dirty="0">
                <a:solidFill>
                  <a:srgbClr val="FFFFFF"/>
                </a:solidFill>
                <a:latin typeface="Garet"/>
                <a:ea typeface="Garet"/>
                <a:cs typeface="Garet"/>
                <a:sym typeface="Garet"/>
              </a:rPr>
              <a:t> de sus </a:t>
            </a:r>
            <a:r>
              <a:rPr lang="en-US" sz="3540" dirty="0" err="1">
                <a:solidFill>
                  <a:srgbClr val="FFFFFF"/>
                </a:solidFill>
                <a:latin typeface="Garet"/>
                <a:ea typeface="Garet"/>
                <a:cs typeface="Garet"/>
                <a:sym typeface="Garet"/>
              </a:rPr>
              <a:t>semejantes</a:t>
            </a:r>
            <a:r>
              <a:rPr lang="en-US" sz="3540" dirty="0">
                <a:solidFill>
                  <a:srgbClr val="FFFFFF"/>
                </a:solidFill>
                <a:latin typeface="Garet"/>
                <a:ea typeface="Garet"/>
                <a:cs typeface="Garet"/>
                <a:sym typeface="Garet"/>
              </a:rPr>
              <a:t>. Se </a:t>
            </a:r>
            <a:r>
              <a:rPr lang="en-US" sz="3540" dirty="0" err="1">
                <a:solidFill>
                  <a:srgbClr val="FFFFFF"/>
                </a:solidFill>
                <a:latin typeface="Garet"/>
                <a:ea typeface="Garet"/>
                <a:cs typeface="Garet"/>
                <a:sym typeface="Garet"/>
              </a:rPr>
              <a:t>acarician</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los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fuertes</a:t>
            </a:r>
            <a:r>
              <a:rPr lang="en-US" sz="3540" dirty="0">
                <a:solidFill>
                  <a:srgbClr val="FFFFFF"/>
                </a:solidFill>
                <a:latin typeface="Garet"/>
                <a:ea typeface="Garet"/>
                <a:cs typeface="Garet"/>
                <a:sym typeface="Garet"/>
              </a:rPr>
              <a:t> y </a:t>
            </a:r>
            <a:r>
              <a:rPr lang="en-US" sz="3540" dirty="0" err="1">
                <a:solidFill>
                  <a:srgbClr val="FFFFFF"/>
                </a:solidFill>
                <a:latin typeface="Garet"/>
                <a:ea typeface="Garet"/>
                <a:cs typeface="Garet"/>
                <a:sym typeface="Garet"/>
              </a:rPr>
              <a:t>corrompidos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sentimientos</a:t>
            </a:r>
            <a:r>
              <a:rPr lang="en-US" sz="3540" dirty="0">
                <a:solidFill>
                  <a:srgbClr val="FFFFFF"/>
                </a:solidFill>
                <a:latin typeface="Garet"/>
                <a:ea typeface="Garet"/>
                <a:cs typeface="Garet"/>
                <a:sym typeface="Garet"/>
              </a:rPr>
              <a:t> de </a:t>
            </a:r>
            <a:r>
              <a:rPr lang="en-US" sz="3540" dirty="0" err="1">
                <a:solidFill>
                  <a:srgbClr val="FFFFFF"/>
                </a:solidFill>
                <a:latin typeface="Garet"/>
                <a:ea typeface="Garet"/>
                <a:cs typeface="Garet"/>
                <a:sym typeface="Garet"/>
              </a:rPr>
              <a:t>Satanás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los</a:t>
            </a:r>
            <a:r>
              <a:rPr lang="en-US" sz="3540" dirty="0">
                <a:solidFill>
                  <a:srgbClr val="FFFFFF"/>
                </a:solidFill>
                <a:latin typeface="Garet"/>
                <a:ea typeface="Garet"/>
                <a:cs typeface="Garet"/>
                <a:sym typeface="Garet"/>
              </a:rPr>
              <a:t> que </a:t>
            </a:r>
            <a:r>
              <a:rPr lang="en-US" sz="3540" dirty="0" err="1">
                <a:solidFill>
                  <a:srgbClr val="FFFFFF"/>
                </a:solidFill>
                <a:latin typeface="Garet"/>
                <a:ea typeface="Garet"/>
                <a:cs typeface="Garet"/>
                <a:sym typeface="Garet"/>
              </a:rPr>
              <a:t>ejercen</a:t>
            </a:r>
            <a:r>
              <a:rPr lang="en-US" sz="3540" dirty="0">
                <a:solidFill>
                  <a:srgbClr val="FFFFFF"/>
                </a:solidFill>
                <a:latin typeface="Garet"/>
                <a:ea typeface="Garet"/>
                <a:cs typeface="Garet"/>
                <a:sym typeface="Garet"/>
              </a:rPr>
              <a:t> un </a:t>
            </a:r>
            <a:r>
              <a:rPr lang="en-US" sz="3540" dirty="0" err="1">
                <a:solidFill>
                  <a:srgbClr val="FFFFFF"/>
                </a:solidFill>
                <a:latin typeface="Garet"/>
                <a:ea typeface="Garet"/>
                <a:cs typeface="Garet"/>
                <a:sym typeface="Garet"/>
              </a:rPr>
              <a:t>poder</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persuasivo</a:t>
            </a:r>
            <a:r>
              <a:rPr lang="en-US" sz="3540" dirty="0">
                <a:solidFill>
                  <a:srgbClr val="FFFFFF"/>
                </a:solidFill>
                <a:latin typeface="Garet"/>
                <a:ea typeface="Garet"/>
                <a:cs typeface="Garet"/>
                <a:sym typeface="Garet"/>
              </a:rPr>
              <a:t> y </a:t>
            </a:r>
            <a:r>
              <a:rPr lang="en-US" sz="3540" dirty="0" err="1">
                <a:solidFill>
                  <a:srgbClr val="FFFFFF"/>
                </a:solidFill>
                <a:latin typeface="Garet"/>
                <a:ea typeface="Garet"/>
                <a:cs typeface="Garet"/>
                <a:sym typeface="Garet"/>
              </a:rPr>
              <a:t>poderoso</a:t>
            </a:r>
            <a:r>
              <a:rPr lang="en-US" sz="3540" dirty="0">
                <a:solidFill>
                  <a:srgbClr val="FFFFFF"/>
                </a:solidFill>
                <a:latin typeface="Garet"/>
                <a:ea typeface="Garet"/>
                <a:cs typeface="Garet"/>
                <a:sym typeface="Garet"/>
              </a:rPr>
              <a:t>. Bajo la </a:t>
            </a:r>
            <a:r>
              <a:rPr lang="en-US" sz="3540" dirty="0" err="1">
                <a:solidFill>
                  <a:srgbClr val="FFFFFF"/>
                </a:solidFill>
                <a:latin typeface="Garet"/>
                <a:ea typeface="Garet"/>
                <a:cs typeface="Garet"/>
                <a:sym typeface="Garet"/>
              </a:rPr>
              <a:t>influencia</a:t>
            </a:r>
            <a:r>
              <a:rPr lang="en-US" sz="3540" dirty="0">
                <a:solidFill>
                  <a:srgbClr val="FFFFFF"/>
                </a:solidFill>
                <a:latin typeface="Garet"/>
                <a:ea typeface="Garet"/>
                <a:cs typeface="Garet"/>
                <a:sym typeface="Garet"/>
              </a:rPr>
              <a:t> de </a:t>
            </a:r>
            <a:r>
              <a:rPr lang="en-US" sz="3540" dirty="0" err="1">
                <a:solidFill>
                  <a:srgbClr val="FFFFFF"/>
                </a:solidFill>
                <a:latin typeface="Garet"/>
                <a:ea typeface="Garet"/>
                <a:cs typeface="Garet"/>
                <a:sym typeface="Garet"/>
              </a:rPr>
              <a:t>estos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sentimientos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los</a:t>
            </a:r>
            <a:r>
              <a:rPr lang="en-US" sz="3540" dirty="0">
                <a:solidFill>
                  <a:srgbClr val="FFFFFF"/>
                </a:solidFill>
                <a:latin typeface="Garet"/>
                <a:ea typeface="Garet"/>
                <a:cs typeface="Garet"/>
                <a:sym typeface="Garet"/>
              </a:rPr>
              <a:t> hombres se </a:t>
            </a:r>
            <a:r>
              <a:rPr lang="en-US" sz="3540" dirty="0" err="1">
                <a:solidFill>
                  <a:srgbClr val="FFFFFF"/>
                </a:solidFill>
                <a:latin typeface="Garet"/>
                <a:ea typeface="Garet"/>
                <a:cs typeface="Garet"/>
                <a:sym typeface="Garet"/>
              </a:rPr>
              <a:t>unen</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en</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confederaciones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en</a:t>
            </a:r>
            <a:r>
              <a:rPr lang="en-US" sz="3540" dirty="0">
                <a:solidFill>
                  <a:srgbClr val="FFFFFF"/>
                </a:solidFill>
                <a:latin typeface="Garet"/>
                <a:ea typeface="Garet"/>
                <a:cs typeface="Garet"/>
                <a:sym typeface="Garet"/>
              </a:rPr>
              <a:t> gremios, y </a:t>
            </a:r>
            <a:r>
              <a:rPr lang="en-US" sz="3540" dirty="0" err="1">
                <a:solidFill>
                  <a:srgbClr val="FFFFFF"/>
                </a:solidFill>
                <a:latin typeface="Garet"/>
                <a:ea typeface="Garet"/>
                <a:cs typeface="Garet"/>
                <a:sym typeface="Garet"/>
              </a:rPr>
              <a:t>en</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sociedades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secretas</a:t>
            </a:r>
            <a:r>
              <a:rPr lang="en-US" sz="3540" dirty="0">
                <a:solidFill>
                  <a:srgbClr val="FFFFFF"/>
                </a:solidFill>
                <a:latin typeface="Garet"/>
                <a:ea typeface="Garet"/>
                <a:cs typeface="Garet"/>
                <a:sym typeface="Garet"/>
              </a:rPr>
              <a:t>. Hay </a:t>
            </a:r>
            <a:r>
              <a:rPr lang="en-US" sz="3540" dirty="0" err="1">
                <a:solidFill>
                  <a:srgbClr val="FFFFFF"/>
                </a:solidFill>
                <a:latin typeface="Garet"/>
                <a:ea typeface="Garet"/>
                <a:cs typeface="Garet"/>
                <a:sym typeface="Garet"/>
              </a:rPr>
              <a:t>en</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operación</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en</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el</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mundo</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agencias</a:t>
            </a:r>
            <a:r>
              <a:rPr lang="en-US" sz="3540" dirty="0">
                <a:solidFill>
                  <a:srgbClr val="FFFFFF"/>
                </a:solidFill>
                <a:latin typeface="Garet"/>
                <a:ea typeface="Garet"/>
                <a:cs typeface="Garet"/>
                <a:sym typeface="Garet"/>
              </a:rPr>
              <a:t> que Dios no </a:t>
            </a:r>
            <a:r>
              <a:rPr lang="en-US" sz="3540" dirty="0" err="1">
                <a:solidFill>
                  <a:srgbClr val="FFFFFF"/>
                </a:solidFill>
                <a:latin typeface="Garet"/>
                <a:ea typeface="Garet"/>
                <a:cs typeface="Garet"/>
                <a:sym typeface="Garet"/>
              </a:rPr>
              <a:t>tolerará</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por</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mucho</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más</a:t>
            </a:r>
            <a:r>
              <a:rPr lang="en-US" sz="3540" dirty="0">
                <a:solidFill>
                  <a:srgbClr val="FFFFFF"/>
                </a:solidFill>
                <a:latin typeface="Garet"/>
                <a:ea typeface="Garet"/>
                <a:cs typeface="Garet"/>
                <a:sym typeface="Garet"/>
              </a:rPr>
              <a:t> </a:t>
            </a:r>
            <a:r>
              <a:rPr lang="en-US" sz="3540" dirty="0" err="1">
                <a:solidFill>
                  <a:srgbClr val="FFFFFF"/>
                </a:solidFill>
                <a:latin typeface="Garet"/>
                <a:ea typeface="Garet"/>
                <a:cs typeface="Garet"/>
                <a:sym typeface="Garet"/>
              </a:rPr>
              <a:t>tiempo</a:t>
            </a:r>
            <a:r>
              <a:rPr lang="en-US" sz="3540" dirty="0">
                <a:solidFill>
                  <a:srgbClr val="FFFFFF"/>
                </a:solidFill>
                <a:latin typeface="Garet"/>
                <a:ea typeface="Garet"/>
                <a:cs typeface="Garet"/>
                <a:sym typeface="Garet"/>
              </a:rPr>
              <a:t>”. Carta 114, 1903. {1MCP89 28.3}</a:t>
            </a:r>
          </a:p>
        </p:txBody>
      </p:sp>
      <p:grpSp>
        <p:nvGrpSpPr>
          <p:cNvPr id="6" name="Group 6"/>
          <p:cNvGrpSpPr/>
          <p:nvPr/>
        </p:nvGrpSpPr>
        <p:grpSpPr>
          <a:xfrm>
            <a:off x="-54517" y="9563100"/>
            <a:ext cx="19936837" cy="733425"/>
            <a:chOff x="0" y="0"/>
            <a:chExt cx="5250854" cy="193165"/>
          </a:xfrm>
        </p:grpSpPr>
        <p:sp>
          <p:nvSpPr>
            <p:cNvPr id="7" name="Freeform 7"/>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8" name="TextBox 8"/>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9" name="TextBox 9"/>
          <p:cNvSpPr txBox="1"/>
          <p:nvPr/>
        </p:nvSpPr>
        <p:spPr>
          <a:xfrm>
            <a:off x="0" y="9650891"/>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0" name="Imagen 9">
            <a:extLst>
              <a:ext uri="{FF2B5EF4-FFF2-40B4-BE49-F238E27FC236}">
                <a16:creationId xmlns:a16="http://schemas.microsoft.com/office/drawing/2014/main" id="{0368945A-BA54-2113-7F6C-D4647604F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091430" y="1259463"/>
            <a:ext cx="9946583" cy="1157393"/>
            <a:chOff x="0" y="0"/>
            <a:chExt cx="2619676" cy="304828"/>
          </a:xfrm>
        </p:grpSpPr>
        <p:sp>
          <p:nvSpPr>
            <p:cNvPr id="3" name="Freeform 3"/>
            <p:cNvSpPr/>
            <p:nvPr/>
          </p:nvSpPr>
          <p:spPr>
            <a:xfrm>
              <a:off x="0" y="0"/>
              <a:ext cx="2619676" cy="304828"/>
            </a:xfrm>
            <a:custGeom>
              <a:avLst/>
              <a:gdLst/>
              <a:ahLst/>
              <a:cxnLst/>
              <a:rect l="l" t="t" r="r" b="b"/>
              <a:pathLst>
                <a:path w="2619676" h="304828">
                  <a:moveTo>
                    <a:pt x="0" y="0"/>
                  </a:moveTo>
                  <a:lnTo>
                    <a:pt x="2619676" y="0"/>
                  </a:lnTo>
                  <a:lnTo>
                    <a:pt x="2619676" y="304828"/>
                  </a:lnTo>
                  <a:lnTo>
                    <a:pt x="0" y="304828"/>
                  </a:lnTo>
                  <a:close/>
                </a:path>
              </a:pathLst>
            </a:custGeom>
            <a:solidFill>
              <a:srgbClr val="D3E8EE"/>
            </a:solidFill>
          </p:spPr>
          <p:txBody>
            <a:bodyPr/>
            <a:lstStyle/>
            <a:p>
              <a:endParaRPr lang="es-CO"/>
            </a:p>
          </p:txBody>
        </p:sp>
        <p:sp>
          <p:nvSpPr>
            <p:cNvPr id="4" name="TextBox 4"/>
            <p:cNvSpPr txBox="1"/>
            <p:nvPr/>
          </p:nvSpPr>
          <p:spPr>
            <a:xfrm>
              <a:off x="0" y="-38100"/>
              <a:ext cx="2619676" cy="342928"/>
            </a:xfrm>
            <a:prstGeom prst="rect">
              <a:avLst/>
            </a:prstGeom>
          </p:spPr>
          <p:txBody>
            <a:bodyPr lIns="50800" tIns="50800" rIns="50800" bIns="50800" rtlCol="0" anchor="ctr"/>
            <a:lstStyle/>
            <a:p>
              <a:pPr algn="ctr">
                <a:lnSpc>
                  <a:spcPts val="2720"/>
                </a:lnSpc>
              </a:pPr>
              <a:endParaRPr/>
            </a:p>
          </p:txBody>
        </p:sp>
      </p:grpSp>
      <p:grpSp>
        <p:nvGrpSpPr>
          <p:cNvPr id="5" name="Group 5"/>
          <p:cNvGrpSpPr/>
          <p:nvPr/>
        </p:nvGrpSpPr>
        <p:grpSpPr>
          <a:xfrm>
            <a:off x="1091430" y="2789213"/>
            <a:ext cx="9946583" cy="6469087"/>
            <a:chOff x="0" y="0"/>
            <a:chExt cx="2619676" cy="1703792"/>
          </a:xfrm>
        </p:grpSpPr>
        <p:sp>
          <p:nvSpPr>
            <p:cNvPr id="6" name="Freeform 6"/>
            <p:cNvSpPr/>
            <p:nvPr/>
          </p:nvSpPr>
          <p:spPr>
            <a:xfrm>
              <a:off x="0" y="0"/>
              <a:ext cx="2619676" cy="1703793"/>
            </a:xfrm>
            <a:custGeom>
              <a:avLst/>
              <a:gdLst/>
              <a:ahLst/>
              <a:cxnLst/>
              <a:rect l="l" t="t" r="r" b="b"/>
              <a:pathLst>
                <a:path w="2619676" h="1703793">
                  <a:moveTo>
                    <a:pt x="0" y="0"/>
                  </a:moveTo>
                  <a:lnTo>
                    <a:pt x="2619676" y="0"/>
                  </a:lnTo>
                  <a:lnTo>
                    <a:pt x="2619676" y="1703793"/>
                  </a:lnTo>
                  <a:lnTo>
                    <a:pt x="0" y="1703793"/>
                  </a:lnTo>
                  <a:close/>
                </a:path>
              </a:pathLst>
            </a:custGeom>
            <a:solidFill>
              <a:srgbClr val="73969F">
                <a:alpha val="48627"/>
              </a:srgbClr>
            </a:solidFill>
            <a:ln w="38100" cap="sq">
              <a:solidFill>
                <a:srgbClr val="FFFFFF">
                  <a:alpha val="48627"/>
                </a:srgbClr>
              </a:solidFill>
              <a:prstDash val="solid"/>
              <a:miter/>
            </a:ln>
          </p:spPr>
          <p:txBody>
            <a:bodyPr/>
            <a:lstStyle/>
            <a:p>
              <a:endParaRPr lang="es-CO"/>
            </a:p>
          </p:txBody>
        </p:sp>
        <p:sp>
          <p:nvSpPr>
            <p:cNvPr id="7" name="TextBox 7"/>
            <p:cNvSpPr txBox="1"/>
            <p:nvPr/>
          </p:nvSpPr>
          <p:spPr>
            <a:xfrm>
              <a:off x="0" y="-38100"/>
              <a:ext cx="2619676" cy="1741892"/>
            </a:xfrm>
            <a:prstGeom prst="rect">
              <a:avLst/>
            </a:prstGeom>
          </p:spPr>
          <p:txBody>
            <a:bodyPr lIns="50800" tIns="50800" rIns="50800" bIns="50800" rtlCol="0" anchor="ctr"/>
            <a:lstStyle/>
            <a:p>
              <a:pPr algn="ctr">
                <a:lnSpc>
                  <a:spcPts val="2720"/>
                </a:lnSpc>
              </a:pPr>
              <a:endParaRPr/>
            </a:p>
          </p:txBody>
        </p:sp>
      </p:grpSp>
      <p:sp>
        <p:nvSpPr>
          <p:cNvPr id="8" name="Freeform 8"/>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9" name="Freeform 9"/>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10" name="Freeform 10"/>
          <p:cNvSpPr/>
          <p:nvPr/>
        </p:nvSpPr>
        <p:spPr>
          <a:xfrm>
            <a:off x="11248471" y="1259463"/>
            <a:ext cx="6010829" cy="7998837"/>
          </a:xfrm>
          <a:custGeom>
            <a:avLst/>
            <a:gdLst/>
            <a:ahLst/>
            <a:cxnLst/>
            <a:rect l="l" t="t" r="r" b="b"/>
            <a:pathLst>
              <a:path w="6010829" h="7998837">
                <a:moveTo>
                  <a:pt x="0" y="0"/>
                </a:moveTo>
                <a:lnTo>
                  <a:pt x="6010829" y="0"/>
                </a:lnTo>
                <a:lnTo>
                  <a:pt x="6010829" y="7998837"/>
                </a:lnTo>
                <a:lnTo>
                  <a:pt x="0" y="7998837"/>
                </a:lnTo>
                <a:lnTo>
                  <a:pt x="0" y="0"/>
                </a:lnTo>
                <a:close/>
              </a:path>
            </a:pathLst>
          </a:custGeom>
          <a:blipFill>
            <a:blip r:embed="rId4"/>
            <a:stretch>
              <a:fillRect l="-12074" r="-20999"/>
            </a:stretch>
          </a:blipFill>
        </p:spPr>
        <p:txBody>
          <a:bodyPr/>
          <a:lstStyle/>
          <a:p>
            <a:endParaRPr lang="es-CO"/>
          </a:p>
        </p:txBody>
      </p:sp>
      <p:sp>
        <p:nvSpPr>
          <p:cNvPr id="11" name="TextBox 11"/>
          <p:cNvSpPr txBox="1"/>
          <p:nvPr/>
        </p:nvSpPr>
        <p:spPr>
          <a:xfrm>
            <a:off x="1091430" y="1353539"/>
            <a:ext cx="9946583" cy="920442"/>
          </a:xfrm>
          <a:prstGeom prst="rect">
            <a:avLst/>
          </a:prstGeom>
        </p:spPr>
        <p:txBody>
          <a:bodyPr lIns="0" tIns="0" rIns="0" bIns="0" rtlCol="0" anchor="t">
            <a:spAutoFit/>
          </a:bodyPr>
          <a:lstStyle/>
          <a:p>
            <a:pPr algn="ctr">
              <a:lnSpc>
                <a:spcPts val="7541"/>
              </a:lnSpc>
            </a:pPr>
            <a:r>
              <a:rPr lang="en-US" sz="5387" b="1">
                <a:solidFill>
                  <a:srgbClr val="112542"/>
                </a:solidFill>
                <a:latin typeface="Garet Bold"/>
                <a:ea typeface="Garet Bold"/>
                <a:cs typeface="Garet Bold"/>
                <a:sym typeface="Garet Bold"/>
              </a:rPr>
              <a:t>Satanás estudia la mente</a:t>
            </a:r>
          </a:p>
        </p:txBody>
      </p:sp>
      <p:sp>
        <p:nvSpPr>
          <p:cNvPr id="12" name="TextBox 12"/>
          <p:cNvSpPr txBox="1"/>
          <p:nvPr/>
        </p:nvSpPr>
        <p:spPr>
          <a:xfrm>
            <a:off x="1432423" y="2847794"/>
            <a:ext cx="9264598" cy="6237625"/>
          </a:xfrm>
          <a:prstGeom prst="rect">
            <a:avLst/>
          </a:prstGeom>
        </p:spPr>
        <p:txBody>
          <a:bodyPr lIns="0" tIns="0" rIns="0" bIns="0" rtlCol="0" anchor="t">
            <a:spAutoFit/>
          </a:bodyPr>
          <a:lstStyle/>
          <a:p>
            <a:pPr algn="just">
              <a:lnSpc>
                <a:spcPts val="4565"/>
              </a:lnSpc>
            </a:pPr>
            <a:r>
              <a:rPr lang="en-US" sz="2733">
                <a:solidFill>
                  <a:srgbClr val="FFFFFF"/>
                </a:solidFill>
                <a:latin typeface="Garet"/>
                <a:ea typeface="Garet"/>
                <a:cs typeface="Garet"/>
                <a:sym typeface="Garet"/>
              </a:rPr>
              <a:t>“Por miles de años Satanás ha estado experimentando con las propiedades de la mente humana, y ha llegado a conocerla bien. Por sus sutiles operaciones en estos últimos día está ligando la mente humana con la de él, imbuyéndola con sus pensamientos; y está haciendo esta obra en forma tan engañosa que los que aceptan su conducción no saben que él los dirige a su antojo. El gran engañador espera confundir tanto las mentes de los hombres y mujeres que sólo oigan su voz”.- MENTE, CARACTER Y PERSONALIDAD TOMO 1 PAG.18</a:t>
            </a:r>
          </a:p>
        </p:txBody>
      </p:sp>
      <p:grpSp>
        <p:nvGrpSpPr>
          <p:cNvPr id="13" name="Group 13"/>
          <p:cNvGrpSpPr/>
          <p:nvPr/>
        </p:nvGrpSpPr>
        <p:grpSpPr>
          <a:xfrm>
            <a:off x="-54517" y="9553575"/>
            <a:ext cx="19936837" cy="733425"/>
            <a:chOff x="0" y="0"/>
            <a:chExt cx="5250854" cy="193165"/>
          </a:xfrm>
        </p:grpSpPr>
        <p:sp>
          <p:nvSpPr>
            <p:cNvPr id="14" name="Freeform 14"/>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15" name="TextBox 15"/>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6" name="TextBox 16"/>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7" name="Imagen 16">
            <a:extLst>
              <a:ext uri="{FF2B5EF4-FFF2-40B4-BE49-F238E27FC236}">
                <a16:creationId xmlns:a16="http://schemas.microsoft.com/office/drawing/2014/main" id="{ACC715B3-4348-276E-78CC-5F1D767AF4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a:off x="1028700" y="1028700"/>
            <a:ext cx="6253514" cy="8229600"/>
          </a:xfrm>
          <a:custGeom>
            <a:avLst/>
            <a:gdLst/>
            <a:ahLst/>
            <a:cxnLst/>
            <a:rect l="l" t="t" r="r" b="b"/>
            <a:pathLst>
              <a:path w="6253514" h="8229600">
                <a:moveTo>
                  <a:pt x="0" y="0"/>
                </a:moveTo>
                <a:lnTo>
                  <a:pt x="6253514" y="0"/>
                </a:lnTo>
                <a:lnTo>
                  <a:pt x="6253514" y="8229600"/>
                </a:lnTo>
                <a:lnTo>
                  <a:pt x="0" y="8229600"/>
                </a:lnTo>
                <a:lnTo>
                  <a:pt x="0" y="0"/>
                </a:lnTo>
                <a:close/>
              </a:path>
            </a:pathLst>
          </a:custGeom>
          <a:blipFill>
            <a:blip r:embed="rId4"/>
            <a:stretch>
              <a:fillRect l="-15543" r="-16055"/>
            </a:stretch>
          </a:blipFill>
        </p:spPr>
        <p:txBody>
          <a:bodyPr/>
          <a:lstStyle/>
          <a:p>
            <a:endParaRPr lang="es-CO"/>
          </a:p>
        </p:txBody>
      </p:sp>
      <p:sp>
        <p:nvSpPr>
          <p:cNvPr id="5" name="TextBox 5"/>
          <p:cNvSpPr txBox="1"/>
          <p:nvPr/>
        </p:nvSpPr>
        <p:spPr>
          <a:xfrm>
            <a:off x="7692438" y="914400"/>
            <a:ext cx="9521968" cy="8347350"/>
          </a:xfrm>
          <a:prstGeom prst="rect">
            <a:avLst/>
          </a:prstGeom>
        </p:spPr>
        <p:txBody>
          <a:bodyPr lIns="0" tIns="0" rIns="0" bIns="0" rtlCol="0" anchor="t">
            <a:spAutoFit/>
          </a:bodyPr>
          <a:lstStyle/>
          <a:p>
            <a:pPr algn="just">
              <a:lnSpc>
                <a:spcPts val="4167"/>
              </a:lnSpc>
            </a:pPr>
            <a:r>
              <a:rPr lang="en-US" sz="2495">
                <a:solidFill>
                  <a:srgbClr val="FFFFFF"/>
                </a:solidFill>
                <a:latin typeface="Garet"/>
                <a:ea typeface="Garet"/>
                <a:cs typeface="Garet"/>
                <a:sym typeface="Garet"/>
              </a:rPr>
              <a:t>“Dios los hizo entes morales libres, capaces de apreciar y comprender la sabiduría y benevolencia de su carácter y la justicia de sus exigencias, y les dejó plena libertad para prestarle o negarle obediencia. Debían gozar de la comunión de Dios y de los santos ángeles; pero antes de darles seguridad eterna, era menester que su lealtad se pusiese a prueba. … El árbol del conocimiento, que estaba cerca del árbol de la vida, en el centro del huerto, había de probar la obediencia, la fe y el amor de nuestros primeros padres. Aunque se les permitía comer libremente del fruto de todo otro árbol del huerto, se les prohibía comer de éste, so pena de muerte. También iban a estar expuestos a las tentaciones de Satanás; pero si soportaban con éxito la prueba, serían colocado finalmente fuera del alcance de su poder, para gozar del perpetuo favor de Dios.”</a:t>
            </a:r>
          </a:p>
        </p:txBody>
      </p:sp>
      <p:grpSp>
        <p:nvGrpSpPr>
          <p:cNvPr id="6" name="Group 6"/>
          <p:cNvGrpSpPr/>
          <p:nvPr/>
        </p:nvGrpSpPr>
        <p:grpSpPr>
          <a:xfrm>
            <a:off x="-54517" y="9553575"/>
            <a:ext cx="19936837" cy="733425"/>
            <a:chOff x="0" y="0"/>
            <a:chExt cx="5250854" cy="193165"/>
          </a:xfrm>
        </p:grpSpPr>
        <p:sp>
          <p:nvSpPr>
            <p:cNvPr id="7" name="Freeform 7"/>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8" name="TextBox 8"/>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9" name="TextBox 9"/>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0" name="Imagen 9">
            <a:extLst>
              <a:ext uri="{FF2B5EF4-FFF2-40B4-BE49-F238E27FC236}">
                <a16:creationId xmlns:a16="http://schemas.microsoft.com/office/drawing/2014/main" id="{F95273C9-8503-0EDE-BF2C-936F3ED0E7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72479"/>
            <a:chOff x="0" y="0"/>
            <a:chExt cx="3913880" cy="1994842"/>
          </a:xfrm>
        </p:grpSpPr>
        <p:sp>
          <p:nvSpPr>
            <p:cNvPr id="3" name="Freeform 3"/>
            <p:cNvSpPr/>
            <p:nvPr/>
          </p:nvSpPr>
          <p:spPr>
            <a:xfrm>
              <a:off x="0" y="0"/>
              <a:ext cx="3913880" cy="1994842"/>
            </a:xfrm>
            <a:custGeom>
              <a:avLst/>
              <a:gdLst/>
              <a:ahLst/>
              <a:cxnLst/>
              <a:rect l="l" t="t" r="r" b="b"/>
              <a:pathLst>
                <a:path w="3913880" h="1994842">
                  <a:moveTo>
                    <a:pt x="0" y="0"/>
                  </a:moveTo>
                  <a:lnTo>
                    <a:pt x="3913880" y="0"/>
                  </a:lnTo>
                  <a:lnTo>
                    <a:pt x="3913880" y="1994842"/>
                  </a:lnTo>
                  <a:lnTo>
                    <a:pt x="0" y="1994842"/>
                  </a:lnTo>
                  <a:close/>
                </a:path>
              </a:pathLst>
            </a:custGeom>
            <a:solidFill>
              <a:srgbClr val="D3E8EE"/>
            </a:solidFill>
          </p:spPr>
          <p:txBody>
            <a:bodyPr/>
            <a:lstStyle/>
            <a:p>
              <a:endParaRPr lang="es-CO"/>
            </a:p>
          </p:txBody>
        </p:sp>
        <p:sp>
          <p:nvSpPr>
            <p:cNvPr id="4" name="TextBox 4"/>
            <p:cNvSpPr txBox="1"/>
            <p:nvPr/>
          </p:nvSpPr>
          <p:spPr>
            <a:xfrm>
              <a:off x="0" y="-38100"/>
              <a:ext cx="3913880" cy="2032942"/>
            </a:xfrm>
            <a:prstGeom prst="rect">
              <a:avLst/>
            </a:prstGeom>
          </p:spPr>
          <p:txBody>
            <a:bodyPr lIns="50800" tIns="50800" rIns="50800" bIns="50800" rtlCol="0" anchor="ctr"/>
            <a:lstStyle/>
            <a:p>
              <a:pPr algn="ctr">
                <a:lnSpc>
                  <a:spcPts val="2720"/>
                </a:lnSpc>
              </a:pPr>
              <a:endParaRPr/>
            </a:p>
          </p:txBody>
        </p:sp>
      </p:grpSp>
      <p:sp>
        <p:nvSpPr>
          <p:cNvPr id="5" name="Freeform 5"/>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6" name="Freeform 6"/>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7" name="TextBox 7"/>
          <p:cNvSpPr txBox="1"/>
          <p:nvPr/>
        </p:nvSpPr>
        <p:spPr>
          <a:xfrm>
            <a:off x="1387311" y="1069417"/>
            <a:ext cx="15513379" cy="8057695"/>
          </a:xfrm>
          <a:prstGeom prst="rect">
            <a:avLst/>
          </a:prstGeom>
        </p:spPr>
        <p:txBody>
          <a:bodyPr lIns="0" tIns="0" rIns="0" bIns="0" rtlCol="0" anchor="t">
            <a:spAutoFit/>
          </a:bodyPr>
          <a:lstStyle/>
          <a:p>
            <a:pPr algn="just">
              <a:lnSpc>
                <a:spcPts val="5342"/>
              </a:lnSpc>
            </a:pPr>
            <a:r>
              <a:rPr lang="en-US" sz="3199" b="1">
                <a:solidFill>
                  <a:srgbClr val="000000"/>
                </a:solidFill>
                <a:latin typeface="Garet Bold"/>
                <a:ea typeface="Garet Bold"/>
                <a:cs typeface="Garet Bold"/>
                <a:sym typeface="Garet Bold"/>
              </a:rPr>
              <a:t>“Dios puso al hombre bajo una ley, como condición indispensable para su propia existencia. Era súbdito del gobierno divino, y no puede existir gobierno sin ley. Dios pudo haber creado al hombre incapaz de violar su ley; pudo haber detenido la mano de Adán para que no tocara el fruto prohibido, pero en ese caso el hombre hubiese sido, no un ente moral libre, sino un mero autómata. Sin libre albedrío, su obediencia no habría sido voluntaria, sino forzada. No habría sido posible el desarrollo de su carácter. Semejante procedimiento habría sido contrario al plan que Dios seguía en su relación con los habitantes de los otros mundos. Hubiese sido indigno del hombre como ser inteligente, y hubiese dado base a las acusaciones de Satanás, de que el gobierno de Dios era arbitrario.” PP 29, 30.</a:t>
            </a:r>
          </a:p>
        </p:txBody>
      </p:sp>
      <p:grpSp>
        <p:nvGrpSpPr>
          <p:cNvPr id="8" name="Group 8"/>
          <p:cNvGrpSpPr/>
          <p:nvPr/>
        </p:nvGrpSpPr>
        <p:grpSpPr>
          <a:xfrm>
            <a:off x="-54517" y="9553575"/>
            <a:ext cx="19936837" cy="733425"/>
            <a:chOff x="0" y="0"/>
            <a:chExt cx="5250854" cy="193165"/>
          </a:xfrm>
        </p:grpSpPr>
        <p:sp>
          <p:nvSpPr>
            <p:cNvPr id="9" name="Freeform 9"/>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10" name="TextBox 10"/>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1" name="TextBox 11"/>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2" name="Imagen 11">
            <a:extLst>
              <a:ext uri="{FF2B5EF4-FFF2-40B4-BE49-F238E27FC236}">
                <a16:creationId xmlns:a16="http://schemas.microsoft.com/office/drawing/2014/main" id="{94E5E281-DC5C-1C5B-BC21-89DFB8721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a:off x="1436926" y="4921470"/>
            <a:ext cx="15414148" cy="4243256"/>
          </a:xfrm>
          <a:custGeom>
            <a:avLst/>
            <a:gdLst/>
            <a:ahLst/>
            <a:cxnLst/>
            <a:rect l="l" t="t" r="r" b="b"/>
            <a:pathLst>
              <a:path w="15414148" h="4243256">
                <a:moveTo>
                  <a:pt x="0" y="0"/>
                </a:moveTo>
                <a:lnTo>
                  <a:pt x="15414148" y="0"/>
                </a:lnTo>
                <a:lnTo>
                  <a:pt x="15414148" y="4243257"/>
                </a:lnTo>
                <a:lnTo>
                  <a:pt x="0" y="4243257"/>
                </a:lnTo>
                <a:lnTo>
                  <a:pt x="0" y="0"/>
                </a:lnTo>
                <a:close/>
              </a:path>
            </a:pathLst>
          </a:custGeom>
          <a:blipFill>
            <a:blip r:embed="rId4"/>
            <a:stretch>
              <a:fillRect t="-53759" b="-49922"/>
            </a:stretch>
          </a:blipFill>
        </p:spPr>
        <p:txBody>
          <a:bodyPr/>
          <a:lstStyle/>
          <a:p>
            <a:endParaRPr lang="es-CO"/>
          </a:p>
        </p:txBody>
      </p:sp>
      <p:sp>
        <p:nvSpPr>
          <p:cNvPr id="5" name="Freeform 5"/>
          <p:cNvSpPr/>
          <p:nvPr/>
        </p:nvSpPr>
        <p:spPr>
          <a:xfrm>
            <a:off x="4658142" y="6076603"/>
            <a:ext cx="4188184" cy="785520"/>
          </a:xfrm>
          <a:custGeom>
            <a:avLst/>
            <a:gdLst/>
            <a:ahLst/>
            <a:cxnLst/>
            <a:rect l="l" t="t" r="r" b="b"/>
            <a:pathLst>
              <a:path w="4188184" h="785520">
                <a:moveTo>
                  <a:pt x="0" y="0"/>
                </a:moveTo>
                <a:lnTo>
                  <a:pt x="4188183" y="0"/>
                </a:lnTo>
                <a:lnTo>
                  <a:pt x="4188183" y="785521"/>
                </a:lnTo>
                <a:lnTo>
                  <a:pt x="0" y="785521"/>
                </a:lnTo>
                <a:lnTo>
                  <a:pt x="0" y="0"/>
                </a:lnTo>
                <a:close/>
              </a:path>
            </a:pathLst>
          </a:custGeom>
          <a:blipFill>
            <a:blip r:embed="rId5">
              <a:alphaModFix amt="57000"/>
              <a:extLst>
                <a:ext uri="{96DAC541-7B7A-43D3-8B79-37D633B846F1}">
                  <asvg:svgBlip xmlns:asvg="http://schemas.microsoft.com/office/drawing/2016/SVG/main" r:embed="rId6"/>
                </a:ext>
              </a:extLst>
            </a:blip>
            <a:stretch>
              <a:fillRect l="-2126" r="-95" b="-7641"/>
            </a:stretch>
          </a:blipFill>
        </p:spPr>
        <p:txBody>
          <a:bodyPr/>
          <a:lstStyle/>
          <a:p>
            <a:endParaRPr lang="es-CO"/>
          </a:p>
        </p:txBody>
      </p:sp>
      <p:sp>
        <p:nvSpPr>
          <p:cNvPr id="6" name="TextBox 6"/>
          <p:cNvSpPr txBox="1"/>
          <p:nvPr/>
        </p:nvSpPr>
        <p:spPr>
          <a:xfrm>
            <a:off x="1436926" y="1173738"/>
            <a:ext cx="15414148" cy="3370392"/>
          </a:xfrm>
          <a:prstGeom prst="rect">
            <a:avLst/>
          </a:prstGeom>
        </p:spPr>
        <p:txBody>
          <a:bodyPr lIns="0" tIns="0" rIns="0" bIns="0" rtlCol="0" anchor="t">
            <a:spAutoFit/>
          </a:bodyPr>
          <a:lstStyle/>
          <a:p>
            <a:pPr algn="just">
              <a:lnSpc>
                <a:spcPts val="3867"/>
              </a:lnSpc>
            </a:pPr>
            <a:r>
              <a:rPr lang="en-US" sz="2463" b="1" spc="-7">
                <a:solidFill>
                  <a:srgbClr val="FFFFFF"/>
                </a:solidFill>
                <a:latin typeface="Garet Bold"/>
                <a:ea typeface="Garet Bold"/>
                <a:cs typeface="Garet Bold"/>
                <a:sym typeface="Garet Bold"/>
              </a:rPr>
              <a:t>“En los reinos del mundo, la posición significaba engrandecimiento propio. Se obligaba al pueblo a existir para beneficio de las clases gobernantes. La influencia, la riqueza y la educación eran otros tantos medios de dominar al vulgo para que sirviera a los dirigentes. Las clases superiores debían pensar, decidir, gozar y gobernar; las inferiores debían obedecer y servir. La religión, como todas las demás cosas, era asunto de autoridad. Se esperaba que el pueblo creyera y practicara lo que indicaran sus superiores. Se desconocía totalmente el derecho del hombre como hombre, de pensar y obrar por sí mismo.” {DTG 504.3}</a:t>
            </a:r>
          </a:p>
        </p:txBody>
      </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1" name="Imagen 10">
            <a:extLst>
              <a:ext uri="{FF2B5EF4-FFF2-40B4-BE49-F238E27FC236}">
                <a16:creationId xmlns:a16="http://schemas.microsoft.com/office/drawing/2014/main" id="{54E39233-2C0F-7F31-1A67-A8629604F2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0999"/>
            </a:blip>
            <a:stretch>
              <a:fillRect b="-18518"/>
            </a:stretch>
          </a:blipFill>
        </p:spPr>
        <p:txBody>
          <a:bodyPr/>
          <a:lstStyle/>
          <a:p>
            <a:endParaRPr lang="es-CO"/>
          </a:p>
        </p:txBody>
      </p:sp>
      <p:sp>
        <p:nvSpPr>
          <p:cNvPr id="3" name="Freeform 3"/>
          <p:cNvSpPr/>
          <p:nvPr/>
        </p:nvSpPr>
        <p:spPr>
          <a:xfrm>
            <a:off x="9041274" y="1050546"/>
            <a:ext cx="8218026" cy="8207754"/>
          </a:xfrm>
          <a:custGeom>
            <a:avLst/>
            <a:gdLst/>
            <a:ahLst/>
            <a:cxnLst/>
            <a:rect l="l" t="t" r="r" b="b"/>
            <a:pathLst>
              <a:path w="8218026" h="8207754">
                <a:moveTo>
                  <a:pt x="0" y="0"/>
                </a:moveTo>
                <a:lnTo>
                  <a:pt x="8218026" y="0"/>
                </a:lnTo>
                <a:lnTo>
                  <a:pt x="8218026" y="8207754"/>
                </a:lnTo>
                <a:lnTo>
                  <a:pt x="0" y="8207754"/>
                </a:lnTo>
                <a:lnTo>
                  <a:pt x="0" y="0"/>
                </a:lnTo>
                <a:close/>
              </a:path>
            </a:pathLst>
          </a:custGeom>
          <a:blipFill>
            <a:blip r:embed="rId3"/>
            <a:stretch>
              <a:fillRect/>
            </a:stretch>
          </a:blipFill>
        </p:spPr>
        <p:txBody>
          <a:bodyPr/>
          <a:lstStyle/>
          <a:p>
            <a:endParaRPr lang="es-CO"/>
          </a:p>
        </p:txBody>
      </p:sp>
      <p:sp>
        <p:nvSpPr>
          <p:cNvPr id="4" name="TextBox 4"/>
          <p:cNvSpPr txBox="1"/>
          <p:nvPr/>
        </p:nvSpPr>
        <p:spPr>
          <a:xfrm>
            <a:off x="1028700" y="971550"/>
            <a:ext cx="7768187" cy="8264904"/>
          </a:xfrm>
          <a:prstGeom prst="rect">
            <a:avLst/>
          </a:prstGeom>
        </p:spPr>
        <p:txBody>
          <a:bodyPr lIns="0" tIns="0" rIns="0" bIns="0" rtlCol="0" anchor="t">
            <a:spAutoFit/>
          </a:bodyPr>
          <a:lstStyle/>
          <a:p>
            <a:pPr algn="just">
              <a:lnSpc>
                <a:spcPts val="4354"/>
              </a:lnSpc>
              <a:spcBef>
                <a:spcPct val="0"/>
              </a:spcBef>
            </a:pPr>
            <a:r>
              <a:rPr lang="en-US" sz="3110">
                <a:solidFill>
                  <a:srgbClr val="FFFFFF"/>
                </a:solidFill>
                <a:latin typeface="Garet"/>
                <a:ea typeface="Garet"/>
                <a:cs typeface="Garet"/>
                <a:sym typeface="Garet"/>
              </a:rPr>
              <a:t>El imperio romano en el tiempo de Jesús entendía que la religión afecta a la sociedad, por lo tanto es el rol del gobierno regular la religión de una manera que beneficie a la sociedad en su conjunto. Si no la regula podría la religión destrozar a la sociedad. Los gobernantes romanos, emperadores, entendieron que para mantener al imperio junto que era un imperio increíblemente diverso de AFrica, Asia, y Europa tenían que tener algo que los uniera. Una de las cosas que hizo esa ligación fue el culto de roma o la adoración del emperador. </a:t>
            </a:r>
          </a:p>
        </p:txBody>
      </p:sp>
      <p:grpSp>
        <p:nvGrpSpPr>
          <p:cNvPr id="5" name="Group 5"/>
          <p:cNvGrpSpPr/>
          <p:nvPr/>
        </p:nvGrpSpPr>
        <p:grpSpPr>
          <a:xfrm>
            <a:off x="-54517" y="9553575"/>
            <a:ext cx="19936837" cy="733425"/>
            <a:chOff x="0" y="0"/>
            <a:chExt cx="5250854" cy="193165"/>
          </a:xfrm>
        </p:grpSpPr>
        <p:sp>
          <p:nvSpPr>
            <p:cNvPr id="6" name="Freeform 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7" name="TextBox 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8" name="TextBox 8"/>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9" name="Imagen 8">
            <a:extLst>
              <a:ext uri="{FF2B5EF4-FFF2-40B4-BE49-F238E27FC236}">
                <a16:creationId xmlns:a16="http://schemas.microsoft.com/office/drawing/2014/main" id="{C7F6996D-5804-F306-EA50-CAFBCDA9E9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99"/>
            </a:blip>
            <a:stretch>
              <a:fillRect t="-3987" r="-1127" b="-15005"/>
            </a:stretch>
          </a:blipFill>
        </p:spPr>
        <p:txBody>
          <a:bodyPr/>
          <a:lstStyle/>
          <a:p>
            <a:endParaRPr lang="es-CO"/>
          </a:p>
        </p:txBody>
      </p:sp>
      <p:sp>
        <p:nvSpPr>
          <p:cNvPr id="3" name="Freeform 3"/>
          <p:cNvSpPr/>
          <p:nvPr/>
        </p:nvSpPr>
        <p:spPr>
          <a:xfrm>
            <a:off x="6854483" y="3733573"/>
            <a:ext cx="12922857" cy="6553427"/>
          </a:xfrm>
          <a:custGeom>
            <a:avLst/>
            <a:gdLst/>
            <a:ahLst/>
            <a:cxnLst/>
            <a:rect l="l" t="t" r="r" b="b"/>
            <a:pathLst>
              <a:path w="12922857" h="6553427">
                <a:moveTo>
                  <a:pt x="0" y="0"/>
                </a:moveTo>
                <a:lnTo>
                  <a:pt x="12922857" y="0"/>
                </a:lnTo>
                <a:lnTo>
                  <a:pt x="12922857" y="6553427"/>
                </a:lnTo>
                <a:lnTo>
                  <a:pt x="0" y="6553427"/>
                </a:lnTo>
                <a:lnTo>
                  <a:pt x="0" y="0"/>
                </a:lnTo>
                <a:close/>
              </a:path>
            </a:pathLst>
          </a:custGeom>
          <a:blipFill>
            <a:blip r:embed="rId3"/>
            <a:stretch>
              <a:fillRect r="-19909"/>
            </a:stretch>
          </a:blipFill>
        </p:spPr>
        <p:txBody>
          <a:bodyPr/>
          <a:lstStyle/>
          <a:p>
            <a:endParaRPr lang="es-CO"/>
          </a:p>
        </p:txBody>
      </p:sp>
      <p:sp>
        <p:nvSpPr>
          <p:cNvPr id="4" name="Freeform 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s-CO"/>
          </a:p>
        </p:txBody>
      </p:sp>
      <p:sp>
        <p:nvSpPr>
          <p:cNvPr id="5" name="Freeform 5"/>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s-CO"/>
          </a:p>
        </p:txBody>
      </p:sp>
      <p:sp>
        <p:nvSpPr>
          <p:cNvPr id="6" name="TextBox 6"/>
          <p:cNvSpPr txBox="1"/>
          <p:nvPr/>
        </p:nvSpPr>
        <p:spPr>
          <a:xfrm>
            <a:off x="1028700" y="1126113"/>
            <a:ext cx="16016430" cy="4354883"/>
          </a:xfrm>
          <a:prstGeom prst="rect">
            <a:avLst/>
          </a:prstGeom>
        </p:spPr>
        <p:txBody>
          <a:bodyPr lIns="0" tIns="0" rIns="0" bIns="0" rtlCol="0" anchor="t">
            <a:spAutoFit/>
          </a:bodyPr>
          <a:lstStyle/>
          <a:p>
            <a:pPr algn="l">
              <a:lnSpc>
                <a:spcPts val="5008"/>
              </a:lnSpc>
            </a:pPr>
            <a:r>
              <a:rPr lang="en-US" sz="2999">
                <a:solidFill>
                  <a:srgbClr val="FFFFFF"/>
                </a:solidFill>
                <a:latin typeface="Garet"/>
                <a:ea typeface="Garet"/>
                <a:cs typeface="Garet"/>
                <a:sym typeface="Garet"/>
              </a:rPr>
              <a:t>En el mundo antiguo, la sociedad no sabía nada acerca de la soberanía de la conciencia moral individual: la voz de Dios dentro del alma humana que le permite al hombre ver por sí mismo lo que está bien y lo que está mal. La conciencia individual fue totalmente absorbida por la conciencia cívica. Las creencias religiosas y las normas éticas del individuo eran las de la ciudad y/o reino al que pertenecía. </a:t>
            </a:r>
          </a:p>
          <a:p>
            <a:pPr algn="l">
              <a:lnSpc>
                <a:spcPts val="5008"/>
              </a:lnSpc>
            </a:pPr>
            <a:endParaRPr lang="en-US" sz="2999">
              <a:solidFill>
                <a:srgbClr val="FFFFFF"/>
              </a:solidFill>
              <a:latin typeface="Garet"/>
              <a:ea typeface="Garet"/>
              <a:cs typeface="Garet"/>
              <a:sym typeface="Garet"/>
            </a:endParaRPr>
          </a:p>
        </p:txBody>
      </p:sp>
      <p:sp>
        <p:nvSpPr>
          <p:cNvPr id="7" name="TextBox 7"/>
          <p:cNvSpPr txBox="1"/>
          <p:nvPr/>
        </p:nvSpPr>
        <p:spPr>
          <a:xfrm>
            <a:off x="1028700" y="5040375"/>
            <a:ext cx="5636449" cy="4217925"/>
          </a:xfrm>
          <a:prstGeom prst="rect">
            <a:avLst/>
          </a:prstGeom>
        </p:spPr>
        <p:txBody>
          <a:bodyPr lIns="0" tIns="0" rIns="0" bIns="0" rtlCol="0" anchor="t">
            <a:spAutoFit/>
          </a:bodyPr>
          <a:lstStyle/>
          <a:p>
            <a:pPr algn="just">
              <a:lnSpc>
                <a:spcPts val="4842"/>
              </a:lnSpc>
            </a:pPr>
            <a:r>
              <a:rPr lang="en-US" sz="2899">
                <a:solidFill>
                  <a:srgbClr val="FFFFFF"/>
                </a:solidFill>
                <a:latin typeface="Garet"/>
                <a:ea typeface="Garet"/>
                <a:cs typeface="Garet"/>
                <a:sym typeface="Garet"/>
              </a:rPr>
              <a:t>Y la palabra del rey era la ley suprema. Que un individuo entrara en conflicto con el Estado por sus convicciones personales de conciencia, eso era algo totalmente impensable.</a:t>
            </a:r>
          </a:p>
        </p:txBody>
      </p:sp>
      <p:grpSp>
        <p:nvGrpSpPr>
          <p:cNvPr id="8" name="Group 8"/>
          <p:cNvGrpSpPr/>
          <p:nvPr/>
        </p:nvGrpSpPr>
        <p:grpSpPr>
          <a:xfrm>
            <a:off x="-54517" y="9553575"/>
            <a:ext cx="19936837" cy="733425"/>
            <a:chOff x="0" y="0"/>
            <a:chExt cx="5250854" cy="193165"/>
          </a:xfrm>
        </p:grpSpPr>
        <p:sp>
          <p:nvSpPr>
            <p:cNvPr id="9" name="Freeform 9"/>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txBody>
            <a:bodyPr/>
            <a:lstStyle/>
            <a:p>
              <a:endParaRPr lang="es-CO"/>
            </a:p>
          </p:txBody>
        </p:sp>
        <p:sp>
          <p:nvSpPr>
            <p:cNvPr id="10" name="TextBox 10"/>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1" name="TextBox 11"/>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pic>
        <p:nvPicPr>
          <p:cNvPr id="12" name="Imagen 11">
            <a:extLst>
              <a:ext uri="{FF2B5EF4-FFF2-40B4-BE49-F238E27FC236}">
                <a16:creationId xmlns:a16="http://schemas.microsoft.com/office/drawing/2014/main" id="{EDCAE045-823F-9F7A-518E-1450F315C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24662" y="9641366"/>
            <a:ext cx="509372" cy="42670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1882</Words>
  <Application>Microsoft Office PowerPoint</Application>
  <PresentationFormat>Personalizado</PresentationFormat>
  <Paragraphs>49</Paragraphs>
  <Slides>19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Garet Bold</vt:lpstr>
      <vt:lpstr>Cinzel Bold</vt:lpstr>
      <vt:lpstr>Garet</vt:lpstr>
      <vt:lpstr>Anton</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Cesar</dc:title>
  <dc:creator>Administrador</dc:creator>
  <cp:lastModifiedBy>Asosur Tesorería</cp:lastModifiedBy>
  <cp:revision>4</cp:revision>
  <dcterms:created xsi:type="dcterms:W3CDTF">2006-08-16T00:00:00Z</dcterms:created>
  <dcterms:modified xsi:type="dcterms:W3CDTF">2025-03-21T15:31:10Z</dcterms:modified>
  <dc:identifier>DAGhhh5-UDM</dc:identifier>
</cp:coreProperties>
</file>