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3" r:id="rId17"/>
    <p:sldId id="274" r:id="rId18"/>
    <p:sldId id="275" r:id="rId19"/>
    <p:sldId id="276" r:id="rId20"/>
    <p:sldId id="278" r:id="rId21"/>
    <p:sldId id="279" r:id="rId22"/>
    <p:sldId id="280" r:id="rId23"/>
    <p:sldId id="281" r:id="rId24"/>
    <p:sldId id="282" r:id="rId25"/>
  </p:sldIdLst>
  <p:sldSz cx="18288000" cy="10287000"/>
  <p:notesSz cx="6858000" cy="9144000"/>
  <p:embeddedFontLst>
    <p:embeddedFont>
      <p:font typeface="Anton" panose="020B0604020202020204" charset="0"/>
      <p:regular r:id="rId26"/>
    </p:embeddedFont>
    <p:embeddedFont>
      <p:font typeface="Calibri" panose="020F0502020204030204" pitchFamily="34" charset="0"/>
      <p:regular r:id="rId27"/>
      <p:bold r:id="rId28"/>
      <p:italic r:id="rId29"/>
      <p:boldItalic r:id="rId30"/>
    </p:embeddedFont>
    <p:embeddedFont>
      <p:font typeface="Cinzel Bold" panose="020B0604020202020204" charset="0"/>
      <p:regular r:id="rId31"/>
    </p:embeddedFont>
    <p:embeddedFont>
      <p:font typeface="Garet" panose="020B0604020202020204" charset="0"/>
      <p:regular r:id="rId32"/>
    </p:embeddedFont>
    <p:embeddedFont>
      <p:font typeface="Garet Bold" panose="020B0604020202020204" charset="0"/>
      <p:regular r:id="rId33"/>
    </p:embeddedFont>
    <p:embeddedFont>
      <p:font typeface="Garet Bold Italics" panose="020B0604020202020204" charset="0"/>
      <p:regular r:id="rId34"/>
    </p:embeddedFont>
    <p:embeddedFont>
      <p:font typeface="Garet Italics"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2554441" y="-2878824"/>
            <a:ext cx="22810361" cy="15995390"/>
          </a:xfrm>
          <a:custGeom>
            <a:avLst/>
            <a:gdLst/>
            <a:ahLst/>
            <a:cxnLst/>
            <a:rect l="l" t="t" r="r" b="b"/>
            <a:pathLst>
              <a:path w="22810361" h="15995390">
                <a:moveTo>
                  <a:pt x="0" y="0"/>
                </a:moveTo>
                <a:lnTo>
                  <a:pt x="22810361" y="0"/>
                </a:lnTo>
                <a:lnTo>
                  <a:pt x="22810361" y="15995390"/>
                </a:lnTo>
                <a:lnTo>
                  <a:pt x="0" y="15995390"/>
                </a:lnTo>
                <a:lnTo>
                  <a:pt x="0" y="0"/>
                </a:lnTo>
                <a:close/>
              </a:path>
            </a:pathLst>
          </a:custGeom>
          <a:blipFill>
            <a:blip r:embed="rId2">
              <a:alphaModFix amt="82000"/>
            </a:blip>
            <a:stretch>
              <a:fillRect l="-149" r="-24513"/>
            </a:stretch>
          </a:blipFill>
        </p:spPr>
      </p:sp>
      <p:sp>
        <p:nvSpPr>
          <p:cNvPr id="3" name="Freeform 3"/>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4" name="Freeform 4"/>
          <p:cNvSpPr/>
          <p:nvPr/>
        </p:nvSpPr>
        <p:spPr>
          <a:xfrm rot="7600236">
            <a:off x="13634015" y="69722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5" name="Freeform 5"/>
          <p:cNvSpPr/>
          <p:nvPr/>
        </p:nvSpPr>
        <p:spPr>
          <a:xfrm rot="-2443237">
            <a:off x="-2872486"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rot="-502272">
            <a:off x="-1734899" y="2424777"/>
            <a:ext cx="6763084" cy="7409390"/>
            <a:chOff x="0" y="0"/>
            <a:chExt cx="441535" cy="483730"/>
          </a:xfrm>
        </p:grpSpPr>
        <p:sp>
          <p:nvSpPr>
            <p:cNvPr id="7" name="Freeform 7"/>
            <p:cNvSpPr/>
            <p:nvPr/>
          </p:nvSpPr>
          <p:spPr>
            <a:xfrm>
              <a:off x="0" y="0"/>
              <a:ext cx="441535" cy="483730"/>
            </a:xfrm>
            <a:custGeom>
              <a:avLst/>
              <a:gdLst/>
              <a:ahLst/>
              <a:cxnLst/>
              <a:rect l="l" t="t" r="r" b="b"/>
              <a:pathLst>
                <a:path w="441535" h="483730">
                  <a:moveTo>
                    <a:pt x="220768" y="0"/>
                  </a:moveTo>
                  <a:cubicBezTo>
                    <a:pt x="98841" y="0"/>
                    <a:pt x="0" y="108287"/>
                    <a:pt x="0" y="241865"/>
                  </a:cubicBezTo>
                  <a:cubicBezTo>
                    <a:pt x="0" y="375443"/>
                    <a:pt x="98841" y="483730"/>
                    <a:pt x="220768" y="483730"/>
                  </a:cubicBezTo>
                  <a:cubicBezTo>
                    <a:pt x="342694" y="483730"/>
                    <a:pt x="441535" y="375443"/>
                    <a:pt x="441535" y="241865"/>
                  </a:cubicBezTo>
                  <a:cubicBezTo>
                    <a:pt x="441535" y="108287"/>
                    <a:pt x="342694" y="0"/>
                    <a:pt x="220768" y="0"/>
                  </a:cubicBezTo>
                  <a:close/>
                </a:path>
              </a:pathLst>
            </a:custGeom>
            <a:blipFill>
              <a:blip r:embed="rId5">
                <a:alphaModFix amt="82000"/>
              </a:blip>
              <a:stretch>
                <a:fillRect l="-16768" r="-8262" b="-14124"/>
              </a:stretch>
            </a:blipFill>
          </p:spPr>
        </p:sp>
      </p:grpSp>
      <p:grpSp>
        <p:nvGrpSpPr>
          <p:cNvPr id="8" name="Group 8"/>
          <p:cNvGrpSpPr/>
          <p:nvPr/>
        </p:nvGrpSpPr>
        <p:grpSpPr>
          <a:xfrm>
            <a:off x="318482" y="277280"/>
            <a:ext cx="17651036" cy="2576497"/>
            <a:chOff x="0" y="0"/>
            <a:chExt cx="23534714" cy="3435329"/>
          </a:xfrm>
        </p:grpSpPr>
        <p:grpSp>
          <p:nvGrpSpPr>
            <p:cNvPr id="9" name="Group 9"/>
            <p:cNvGrpSpPr/>
            <p:nvPr/>
          </p:nvGrpSpPr>
          <p:grpSpPr>
            <a:xfrm>
              <a:off x="7385934" y="76528"/>
              <a:ext cx="8762845" cy="1506645"/>
              <a:chOff x="0" y="0"/>
              <a:chExt cx="1049015" cy="180363"/>
            </a:xfrm>
          </p:grpSpPr>
          <p:sp>
            <p:nvSpPr>
              <p:cNvPr id="10" name="Freeform 10"/>
              <p:cNvSpPr/>
              <p:nvPr/>
            </p:nvSpPr>
            <p:spPr>
              <a:xfrm>
                <a:off x="0" y="0"/>
                <a:ext cx="1049015" cy="180363"/>
              </a:xfrm>
              <a:custGeom>
                <a:avLst/>
                <a:gdLst/>
                <a:ahLst/>
                <a:cxnLst/>
                <a:rect l="l" t="t" r="r" b="b"/>
                <a:pathLst>
                  <a:path w="1049015" h="180363">
                    <a:moveTo>
                      <a:pt x="0" y="0"/>
                    </a:moveTo>
                    <a:lnTo>
                      <a:pt x="1049015" y="0"/>
                    </a:lnTo>
                    <a:lnTo>
                      <a:pt x="1049015" y="180363"/>
                    </a:lnTo>
                    <a:lnTo>
                      <a:pt x="0" y="180363"/>
                    </a:lnTo>
                    <a:close/>
                  </a:path>
                </a:pathLst>
              </a:custGeom>
              <a:gradFill rotWithShape="1">
                <a:gsLst>
                  <a:gs pos="0">
                    <a:srgbClr val="000000">
                      <a:alpha val="100000"/>
                    </a:srgbClr>
                  </a:gs>
                  <a:gs pos="100000">
                    <a:srgbClr val="284686">
                      <a:alpha val="100000"/>
                    </a:srgbClr>
                  </a:gs>
                </a:gsLst>
                <a:lin ang="2700000"/>
              </a:gradFill>
            </p:spPr>
          </p:sp>
          <p:sp>
            <p:nvSpPr>
              <p:cNvPr id="11" name="TextBox 11"/>
              <p:cNvSpPr txBox="1"/>
              <p:nvPr/>
            </p:nvSpPr>
            <p:spPr>
              <a:xfrm>
                <a:off x="0" y="-38100"/>
                <a:ext cx="1049015" cy="218463"/>
              </a:xfrm>
              <a:prstGeom prst="rect">
                <a:avLst/>
              </a:prstGeom>
            </p:spPr>
            <p:txBody>
              <a:bodyPr lIns="57485" tIns="57485" rIns="57485" bIns="57485" rtlCol="0" anchor="ctr"/>
              <a:lstStyle/>
              <a:p>
                <a:pPr algn="ctr">
                  <a:lnSpc>
                    <a:spcPts val="2720"/>
                  </a:lnSpc>
                </a:pPr>
                <a:endParaRPr/>
              </a:p>
            </p:txBody>
          </p:sp>
        </p:grpSp>
        <p:sp>
          <p:nvSpPr>
            <p:cNvPr id="12" name="TextBox 12"/>
            <p:cNvSpPr txBox="1"/>
            <p:nvPr/>
          </p:nvSpPr>
          <p:spPr>
            <a:xfrm>
              <a:off x="0" y="-28575"/>
              <a:ext cx="23534714" cy="1528926"/>
            </a:xfrm>
            <a:prstGeom prst="rect">
              <a:avLst/>
            </a:prstGeom>
          </p:spPr>
          <p:txBody>
            <a:bodyPr lIns="0" tIns="0" rIns="0" bIns="0" rtlCol="0" anchor="t">
              <a:spAutoFit/>
            </a:bodyPr>
            <a:lstStyle/>
            <a:p>
              <a:pPr algn="ctr">
                <a:lnSpc>
                  <a:spcPts val="9295"/>
                </a:lnSpc>
              </a:pPr>
              <a:r>
                <a:rPr lang="en-US" sz="7442" b="1">
                  <a:solidFill>
                    <a:srgbClr val="FF0000"/>
                  </a:solidFill>
                  <a:latin typeface="Garet Bold"/>
                  <a:ea typeface="Garet Bold"/>
                  <a:cs typeface="Garet Bold"/>
                  <a:sym typeface="Garet Bold"/>
                </a:rPr>
                <a:t>LA IMAGEN</a:t>
              </a:r>
            </a:p>
          </p:txBody>
        </p:sp>
        <p:sp>
          <p:nvSpPr>
            <p:cNvPr id="13" name="TextBox 13"/>
            <p:cNvSpPr txBox="1"/>
            <p:nvPr/>
          </p:nvSpPr>
          <p:spPr>
            <a:xfrm>
              <a:off x="1768254" y="1194654"/>
              <a:ext cx="19564440" cy="2240676"/>
            </a:xfrm>
            <a:prstGeom prst="rect">
              <a:avLst/>
            </a:prstGeom>
          </p:spPr>
          <p:txBody>
            <a:bodyPr lIns="0" tIns="0" rIns="0" bIns="0" rtlCol="0" anchor="t">
              <a:spAutoFit/>
            </a:bodyPr>
            <a:lstStyle/>
            <a:p>
              <a:pPr algn="ctr">
                <a:lnSpc>
                  <a:spcPts val="13577"/>
                </a:lnSpc>
              </a:pPr>
              <a:r>
                <a:rPr lang="en-US" sz="10862" spc="760">
                  <a:solidFill>
                    <a:srgbClr val="FFFFFF"/>
                  </a:solidFill>
                  <a:latin typeface="Anton"/>
                  <a:ea typeface="Anton"/>
                  <a:cs typeface="Anton"/>
                  <a:sym typeface="Anton"/>
                </a:rPr>
                <a:t> DE LA BESTIA</a:t>
              </a:r>
            </a:p>
          </p:txBody>
        </p:sp>
        <p:sp>
          <p:nvSpPr>
            <p:cNvPr id="14" name="TextBox 14"/>
            <p:cNvSpPr txBox="1"/>
            <p:nvPr/>
          </p:nvSpPr>
          <p:spPr>
            <a:xfrm>
              <a:off x="1764353" y="1194654"/>
              <a:ext cx="19564440" cy="2240676"/>
            </a:xfrm>
            <a:prstGeom prst="rect">
              <a:avLst/>
            </a:prstGeom>
          </p:spPr>
          <p:txBody>
            <a:bodyPr lIns="0" tIns="0" rIns="0" bIns="0" rtlCol="0" anchor="t">
              <a:spAutoFit/>
            </a:bodyPr>
            <a:lstStyle/>
            <a:p>
              <a:pPr algn="ctr">
                <a:lnSpc>
                  <a:spcPts val="13577"/>
                </a:lnSpc>
              </a:pPr>
              <a:r>
                <a:rPr lang="en-US" sz="10862" spc="760">
                  <a:solidFill>
                    <a:srgbClr val="FFFFFF"/>
                  </a:solidFill>
                  <a:latin typeface="Anton"/>
                  <a:ea typeface="Anton"/>
                  <a:cs typeface="Anton"/>
                  <a:sym typeface="Anton"/>
                </a:rPr>
                <a:t> DE LA BESTIA</a:t>
              </a:r>
            </a:p>
          </p:txBody>
        </p:sp>
      </p:grpSp>
      <p:sp>
        <p:nvSpPr>
          <p:cNvPr id="15" name="Freeform 15"/>
          <p:cNvSpPr/>
          <p:nvPr/>
        </p:nvSpPr>
        <p:spPr>
          <a:xfrm>
            <a:off x="16508444" y="411310"/>
            <a:ext cx="1378171" cy="1154219"/>
          </a:xfrm>
          <a:custGeom>
            <a:avLst/>
            <a:gdLst/>
            <a:ahLst/>
            <a:cxnLst/>
            <a:rect l="l" t="t" r="r" b="b"/>
            <a:pathLst>
              <a:path w="1378171" h="1154219">
                <a:moveTo>
                  <a:pt x="0" y="0"/>
                </a:moveTo>
                <a:lnTo>
                  <a:pt x="1378171" y="0"/>
                </a:lnTo>
                <a:lnTo>
                  <a:pt x="1378171" y="1154218"/>
                </a:lnTo>
                <a:lnTo>
                  <a:pt x="0" y="1154218"/>
                </a:lnTo>
                <a:lnTo>
                  <a:pt x="0" y="0"/>
                </a:lnTo>
                <a:close/>
              </a:path>
            </a:pathLst>
          </a:custGeom>
          <a:blipFill>
            <a:blip r:embed="rId6"/>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2622333" y="0"/>
            <a:ext cx="20910333" cy="10287000"/>
          </a:xfrm>
          <a:custGeom>
            <a:avLst/>
            <a:gdLst/>
            <a:ahLst/>
            <a:cxnLst/>
            <a:rect l="l" t="t" r="r" b="b"/>
            <a:pathLst>
              <a:path w="20910333" h="10287000">
                <a:moveTo>
                  <a:pt x="0" y="0"/>
                </a:moveTo>
                <a:lnTo>
                  <a:pt x="20910333" y="0"/>
                </a:lnTo>
                <a:lnTo>
                  <a:pt x="20910333" y="10287000"/>
                </a:lnTo>
                <a:lnTo>
                  <a:pt x="0" y="10287000"/>
                </a:lnTo>
                <a:lnTo>
                  <a:pt x="0" y="0"/>
                </a:lnTo>
                <a:close/>
              </a:path>
            </a:pathLst>
          </a:custGeom>
          <a:blipFill>
            <a:blip r:embed="rId2">
              <a:alphaModFix amt="13000"/>
            </a:blip>
            <a:stretch>
              <a:fillRect l="-3495" t="-10543" b="-29881"/>
            </a:stretch>
          </a:blipFill>
        </p:spPr>
      </p:sp>
      <p:sp>
        <p:nvSpPr>
          <p:cNvPr id="3" name="Freeform 3"/>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4" name="Freeform 4"/>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1488533" y="1439622"/>
            <a:ext cx="6019279" cy="7407757"/>
            <a:chOff x="0" y="0"/>
            <a:chExt cx="8025705" cy="9877009"/>
          </a:xfrm>
        </p:grpSpPr>
        <p:grpSp>
          <p:nvGrpSpPr>
            <p:cNvPr id="6" name="Group 6"/>
            <p:cNvGrpSpPr/>
            <p:nvPr/>
          </p:nvGrpSpPr>
          <p:grpSpPr>
            <a:xfrm>
              <a:off x="0" y="0"/>
              <a:ext cx="8018839" cy="1201408"/>
              <a:chOff x="0" y="0"/>
              <a:chExt cx="1754551" cy="262872"/>
            </a:xfrm>
          </p:grpSpPr>
          <p:sp>
            <p:nvSpPr>
              <p:cNvPr id="7" name="Freeform 7"/>
              <p:cNvSpPr/>
              <p:nvPr/>
            </p:nvSpPr>
            <p:spPr>
              <a:xfrm>
                <a:off x="0" y="0"/>
                <a:ext cx="1754551" cy="262872"/>
              </a:xfrm>
              <a:custGeom>
                <a:avLst/>
                <a:gdLst/>
                <a:ahLst/>
                <a:cxnLst/>
                <a:rect l="l" t="t" r="r" b="b"/>
                <a:pathLst>
                  <a:path w="1754551" h="262872">
                    <a:moveTo>
                      <a:pt x="0" y="0"/>
                    </a:moveTo>
                    <a:lnTo>
                      <a:pt x="1754551" y="0"/>
                    </a:lnTo>
                    <a:lnTo>
                      <a:pt x="1754551" y="262872"/>
                    </a:lnTo>
                    <a:lnTo>
                      <a:pt x="0" y="262872"/>
                    </a:lnTo>
                    <a:close/>
                  </a:path>
                </a:pathLst>
              </a:custGeom>
              <a:solidFill>
                <a:srgbClr val="104883"/>
              </a:solidFill>
            </p:spPr>
          </p:sp>
          <p:sp>
            <p:nvSpPr>
              <p:cNvPr id="8" name="TextBox 8"/>
              <p:cNvSpPr txBox="1"/>
              <p:nvPr/>
            </p:nvSpPr>
            <p:spPr>
              <a:xfrm>
                <a:off x="0" y="-38100"/>
                <a:ext cx="1754551" cy="300972"/>
              </a:xfrm>
              <a:prstGeom prst="rect">
                <a:avLst/>
              </a:prstGeom>
            </p:spPr>
            <p:txBody>
              <a:bodyPr lIns="50800" tIns="50800" rIns="50800" bIns="50800" rtlCol="0" anchor="ctr"/>
              <a:lstStyle/>
              <a:p>
                <a:pPr algn="ctr">
                  <a:lnSpc>
                    <a:spcPts val="2720"/>
                  </a:lnSpc>
                </a:pPr>
                <a:endParaRPr/>
              </a:p>
            </p:txBody>
          </p:sp>
        </p:grpSp>
        <p:sp>
          <p:nvSpPr>
            <p:cNvPr id="9" name="AutoShape 9"/>
            <p:cNvSpPr/>
            <p:nvPr/>
          </p:nvSpPr>
          <p:spPr>
            <a:xfrm>
              <a:off x="0" y="5183461"/>
              <a:ext cx="7814726" cy="0"/>
            </a:xfrm>
            <a:prstGeom prst="line">
              <a:avLst/>
            </a:prstGeom>
            <a:ln w="183444" cap="flat">
              <a:solidFill>
                <a:srgbClr val="FF0000"/>
              </a:solidFill>
              <a:prstDash val="solid"/>
              <a:headEnd type="none" w="sm" len="sm"/>
              <a:tailEnd type="none" w="sm" len="sm"/>
            </a:ln>
          </p:spPr>
        </p:sp>
        <p:sp>
          <p:nvSpPr>
            <p:cNvPr id="10" name="TextBox 10"/>
            <p:cNvSpPr txBox="1"/>
            <p:nvPr/>
          </p:nvSpPr>
          <p:spPr>
            <a:xfrm>
              <a:off x="0" y="1625253"/>
              <a:ext cx="8018839" cy="3176735"/>
            </a:xfrm>
            <a:prstGeom prst="rect">
              <a:avLst/>
            </a:prstGeom>
          </p:spPr>
          <p:txBody>
            <a:bodyPr lIns="0" tIns="0" rIns="0" bIns="0" rtlCol="0" anchor="t">
              <a:spAutoFit/>
            </a:bodyPr>
            <a:lstStyle/>
            <a:p>
              <a:pPr algn="just">
                <a:lnSpc>
                  <a:spcPts val="7519"/>
                </a:lnSpc>
              </a:pPr>
              <a:r>
                <a:rPr lang="en-US" sz="6482" b="1">
                  <a:solidFill>
                    <a:srgbClr val="FFFFFF"/>
                  </a:solidFill>
                  <a:latin typeface="Garet Bold"/>
                  <a:ea typeface="Garet Bold"/>
                  <a:cs typeface="Garet Bold"/>
                  <a:sym typeface="Garet Bold"/>
                </a:rPr>
                <a:t>Representa la </a:t>
              </a:r>
            </a:p>
            <a:p>
              <a:pPr algn="just">
                <a:lnSpc>
                  <a:spcPts val="11079"/>
                </a:lnSpc>
              </a:pPr>
              <a:r>
                <a:rPr lang="en-US" sz="9551" b="1">
                  <a:solidFill>
                    <a:srgbClr val="FFFFFF"/>
                  </a:solidFill>
                  <a:latin typeface="Garet Bold"/>
                  <a:ea typeface="Garet Bold"/>
                  <a:cs typeface="Garet Bold"/>
                  <a:sym typeface="Garet Bold"/>
                </a:rPr>
                <a:t>forma de </a:t>
              </a:r>
            </a:p>
          </p:txBody>
        </p:sp>
        <p:sp>
          <p:nvSpPr>
            <p:cNvPr id="11" name="TextBox 11"/>
            <p:cNvSpPr txBox="1"/>
            <p:nvPr/>
          </p:nvSpPr>
          <p:spPr>
            <a:xfrm>
              <a:off x="0" y="195039"/>
              <a:ext cx="8018839" cy="744654"/>
            </a:xfrm>
            <a:prstGeom prst="rect">
              <a:avLst/>
            </a:prstGeom>
          </p:spPr>
          <p:txBody>
            <a:bodyPr lIns="0" tIns="0" rIns="0" bIns="0" rtlCol="0" anchor="t">
              <a:spAutoFit/>
            </a:bodyPr>
            <a:lstStyle/>
            <a:p>
              <a:pPr algn="ctr">
                <a:lnSpc>
                  <a:spcPts val="4676"/>
                </a:lnSpc>
              </a:pPr>
              <a:r>
                <a:rPr lang="en-US" sz="3340" b="1">
                  <a:solidFill>
                    <a:srgbClr val="FFFFFF"/>
                  </a:solidFill>
                  <a:latin typeface="Garet Bold"/>
                  <a:ea typeface="Garet Bold"/>
                  <a:cs typeface="Garet Bold"/>
                  <a:sym typeface="Garet Bold"/>
                </a:rPr>
                <a:t>LA IMAGEN DE LA BESTIA</a:t>
              </a:r>
            </a:p>
          </p:txBody>
        </p:sp>
        <p:sp>
          <p:nvSpPr>
            <p:cNvPr id="12" name="TextBox 12"/>
            <p:cNvSpPr txBox="1"/>
            <p:nvPr/>
          </p:nvSpPr>
          <p:spPr>
            <a:xfrm>
              <a:off x="0" y="5968743"/>
              <a:ext cx="8025705" cy="3908266"/>
            </a:xfrm>
            <a:prstGeom prst="rect">
              <a:avLst/>
            </a:prstGeom>
          </p:spPr>
          <p:txBody>
            <a:bodyPr lIns="0" tIns="0" rIns="0" bIns="0" rtlCol="0" anchor="t">
              <a:spAutoFit/>
            </a:bodyPr>
            <a:lstStyle/>
            <a:p>
              <a:pPr algn="just">
                <a:lnSpc>
                  <a:spcPts val="8255"/>
                </a:lnSpc>
              </a:pPr>
              <a:r>
                <a:rPr lang="en-US" sz="7116">
                  <a:solidFill>
                    <a:srgbClr val="FF0000"/>
                  </a:solidFill>
                  <a:latin typeface="Anton"/>
                  <a:ea typeface="Anton"/>
                  <a:cs typeface="Anton"/>
                  <a:sym typeface="Anton"/>
                </a:rPr>
                <a:t>PROTESTANTISMO</a:t>
              </a:r>
            </a:p>
            <a:p>
              <a:pPr algn="just">
                <a:lnSpc>
                  <a:spcPts val="14634"/>
                </a:lnSpc>
              </a:pPr>
              <a:r>
                <a:rPr lang="en-US" sz="12616">
                  <a:solidFill>
                    <a:srgbClr val="FFFFFF"/>
                  </a:solidFill>
                  <a:latin typeface="Anton"/>
                  <a:ea typeface="Anton"/>
                  <a:cs typeface="Anton"/>
                  <a:sym typeface="Anton"/>
                </a:rPr>
                <a:t>APÓSTATA</a:t>
              </a:r>
            </a:p>
          </p:txBody>
        </p:sp>
      </p:grpSp>
      <p:sp>
        <p:nvSpPr>
          <p:cNvPr id="13" name="Freeform 13"/>
          <p:cNvSpPr/>
          <p:nvPr/>
        </p:nvSpPr>
        <p:spPr>
          <a:xfrm rot="-5400000">
            <a:off x="6817713" y="-738456"/>
            <a:ext cx="11883086" cy="11057488"/>
          </a:xfrm>
          <a:custGeom>
            <a:avLst/>
            <a:gdLst/>
            <a:ahLst/>
            <a:cxnLst/>
            <a:rect l="l" t="t" r="r" b="b"/>
            <a:pathLst>
              <a:path w="11883086" h="11057488">
                <a:moveTo>
                  <a:pt x="0" y="0"/>
                </a:moveTo>
                <a:lnTo>
                  <a:pt x="11883086" y="0"/>
                </a:lnTo>
                <a:lnTo>
                  <a:pt x="11883086" y="11057488"/>
                </a:lnTo>
                <a:lnTo>
                  <a:pt x="0" y="11057488"/>
                </a:lnTo>
                <a:lnTo>
                  <a:pt x="0" y="0"/>
                </a:lnTo>
                <a:close/>
              </a:path>
            </a:pathLst>
          </a:custGeom>
          <a:blipFill>
            <a:blip r:embed="rId5"/>
            <a:stretch>
              <a:fillRect l="-26745"/>
            </a:stretch>
          </a:blipFill>
        </p:spPr>
      </p:sp>
      <p:sp>
        <p:nvSpPr>
          <p:cNvPr id="14" name="TextBox 14"/>
          <p:cNvSpPr txBox="1"/>
          <p:nvPr/>
        </p:nvSpPr>
        <p:spPr>
          <a:xfrm>
            <a:off x="8367092" y="904875"/>
            <a:ext cx="8892208" cy="8122662"/>
          </a:xfrm>
          <a:prstGeom prst="rect">
            <a:avLst/>
          </a:prstGeom>
        </p:spPr>
        <p:txBody>
          <a:bodyPr lIns="0" tIns="0" rIns="0" bIns="0" rtlCol="0" anchor="t">
            <a:spAutoFit/>
          </a:bodyPr>
          <a:lstStyle/>
          <a:p>
            <a:pPr algn="just">
              <a:lnSpc>
                <a:spcPts val="5277"/>
              </a:lnSpc>
            </a:pPr>
            <a:r>
              <a:rPr lang="en-US" sz="3361" spc="-10">
                <a:solidFill>
                  <a:srgbClr val="FFFFFF"/>
                </a:solidFill>
                <a:latin typeface="Garet"/>
                <a:ea typeface="Garet"/>
                <a:cs typeface="Garet"/>
                <a:sym typeface="Garet"/>
              </a:rPr>
              <a:t>“Para que los Estados Unidos formen una imagen de la bestia, el poder religioso debe dominar de tal manera al gobierno civil que la autoridad del Estado sea empleada también por la Iglesia para cumplir sus fines...</a:t>
            </a:r>
          </a:p>
          <a:p>
            <a:pPr algn="just">
              <a:lnSpc>
                <a:spcPts val="938"/>
              </a:lnSpc>
            </a:pPr>
            <a:endParaRPr lang="en-US" sz="3361" spc="-10">
              <a:solidFill>
                <a:srgbClr val="FFFFFF"/>
              </a:solidFill>
              <a:latin typeface="Garet"/>
              <a:ea typeface="Garet"/>
              <a:cs typeface="Garet"/>
              <a:sym typeface="Garet"/>
            </a:endParaRPr>
          </a:p>
          <a:p>
            <a:pPr algn="just">
              <a:lnSpc>
                <a:spcPts val="5277"/>
              </a:lnSpc>
            </a:pPr>
            <a:r>
              <a:rPr lang="en-US" sz="3361" spc="-10">
                <a:solidFill>
                  <a:srgbClr val="FFFFFF"/>
                </a:solidFill>
                <a:latin typeface="Garet"/>
                <a:ea typeface="Garet"/>
                <a:cs typeface="Garet"/>
                <a:sym typeface="Garet"/>
              </a:rPr>
              <a:t>La “imagen de la bestia” representa </a:t>
            </a:r>
            <a:r>
              <a:rPr lang="en-US" sz="3361" u="sng" spc="-10">
                <a:solidFill>
                  <a:srgbClr val="FFFFFF"/>
                </a:solidFill>
                <a:latin typeface="Garet"/>
                <a:ea typeface="Garet"/>
                <a:cs typeface="Garet"/>
                <a:sym typeface="Garet"/>
              </a:rPr>
              <a:t>la forma de protestantismo apóstata</a:t>
            </a:r>
            <a:r>
              <a:rPr lang="en-US" sz="3361" spc="-10">
                <a:solidFill>
                  <a:srgbClr val="FFFFFF"/>
                </a:solidFill>
                <a:latin typeface="Garet"/>
                <a:ea typeface="Garet"/>
                <a:cs typeface="Garet"/>
                <a:sym typeface="Garet"/>
              </a:rPr>
              <a:t> que se desarrollará cuando las iglesias protestantes busquen la ayuda del poder civil para la imposición de sus dogmas...” CS pág.  496.</a:t>
            </a:r>
          </a:p>
        </p:txBody>
      </p:sp>
      <p:grpSp>
        <p:nvGrpSpPr>
          <p:cNvPr id="15" name="Group 15"/>
          <p:cNvGrpSpPr/>
          <p:nvPr/>
        </p:nvGrpSpPr>
        <p:grpSpPr>
          <a:xfrm>
            <a:off x="-54517" y="9553575"/>
            <a:ext cx="19936837" cy="733425"/>
            <a:chOff x="0" y="0"/>
            <a:chExt cx="5250854" cy="193165"/>
          </a:xfrm>
        </p:grpSpPr>
        <p:sp>
          <p:nvSpPr>
            <p:cNvPr id="16" name="Freeform 16"/>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7" name="TextBox 17"/>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8" name="TextBox 18"/>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9" name="Freeform 19"/>
          <p:cNvSpPr/>
          <p:nvPr/>
        </p:nvSpPr>
        <p:spPr>
          <a:xfrm>
            <a:off x="16356044" y="9698516"/>
            <a:ext cx="516021" cy="432168"/>
          </a:xfrm>
          <a:custGeom>
            <a:avLst/>
            <a:gdLst/>
            <a:ahLst/>
            <a:cxnLst/>
            <a:rect l="l" t="t" r="r" b="b"/>
            <a:pathLst>
              <a:path w="516021" h="432168">
                <a:moveTo>
                  <a:pt x="0" y="0"/>
                </a:moveTo>
                <a:lnTo>
                  <a:pt x="516021" y="0"/>
                </a:lnTo>
                <a:lnTo>
                  <a:pt x="516021" y="432168"/>
                </a:lnTo>
                <a:lnTo>
                  <a:pt x="0" y="432168"/>
                </a:lnTo>
                <a:lnTo>
                  <a:pt x="0" y="0"/>
                </a:lnTo>
                <a:close/>
              </a:path>
            </a:pathLst>
          </a:custGeom>
          <a:blipFill>
            <a:blip r:embed="rId6"/>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28700" y="1028700"/>
            <a:ext cx="16230600" cy="954405"/>
            <a:chOff x="0" y="0"/>
            <a:chExt cx="21640800" cy="1272539"/>
          </a:xfrm>
        </p:grpSpPr>
        <p:grpSp>
          <p:nvGrpSpPr>
            <p:cNvPr id="5" name="Group 5"/>
            <p:cNvGrpSpPr/>
            <p:nvPr/>
          </p:nvGrpSpPr>
          <p:grpSpPr>
            <a:xfrm>
              <a:off x="0" y="0"/>
              <a:ext cx="21640800" cy="1272539"/>
              <a:chOff x="0" y="0"/>
              <a:chExt cx="4801466" cy="282340"/>
            </a:xfrm>
          </p:grpSpPr>
          <p:sp>
            <p:nvSpPr>
              <p:cNvPr id="6" name="Freeform 6"/>
              <p:cNvSpPr/>
              <p:nvPr/>
            </p:nvSpPr>
            <p:spPr>
              <a:xfrm>
                <a:off x="0" y="0"/>
                <a:ext cx="4801466" cy="282340"/>
              </a:xfrm>
              <a:custGeom>
                <a:avLst/>
                <a:gdLst/>
                <a:ahLst/>
                <a:cxnLst/>
                <a:rect l="l" t="t" r="r" b="b"/>
                <a:pathLst>
                  <a:path w="4801466" h="282340">
                    <a:moveTo>
                      <a:pt x="0" y="0"/>
                    </a:moveTo>
                    <a:lnTo>
                      <a:pt x="4801466" y="0"/>
                    </a:lnTo>
                    <a:lnTo>
                      <a:pt x="4801466" y="282340"/>
                    </a:lnTo>
                    <a:lnTo>
                      <a:pt x="0" y="282340"/>
                    </a:lnTo>
                    <a:close/>
                  </a:path>
                </a:pathLst>
              </a:custGeom>
              <a:solidFill>
                <a:srgbClr val="D3E8EE"/>
              </a:solidFill>
            </p:spPr>
          </p:sp>
          <p:sp>
            <p:nvSpPr>
              <p:cNvPr id="7" name="TextBox 7"/>
              <p:cNvSpPr txBox="1"/>
              <p:nvPr/>
            </p:nvSpPr>
            <p:spPr>
              <a:xfrm>
                <a:off x="0" y="-38100"/>
                <a:ext cx="4801466" cy="320440"/>
              </a:xfrm>
              <a:prstGeom prst="rect">
                <a:avLst/>
              </a:prstGeom>
            </p:spPr>
            <p:txBody>
              <a:bodyPr lIns="45896" tIns="45896" rIns="45896" bIns="45896" rtlCol="0" anchor="ctr"/>
              <a:lstStyle/>
              <a:p>
                <a:pPr algn="ctr">
                  <a:lnSpc>
                    <a:spcPts val="2720"/>
                  </a:lnSpc>
                </a:pPr>
                <a:endParaRPr/>
              </a:p>
            </p:txBody>
          </p:sp>
        </p:grpSp>
        <p:sp>
          <p:nvSpPr>
            <p:cNvPr id="8" name="TextBox 8"/>
            <p:cNvSpPr txBox="1"/>
            <p:nvPr/>
          </p:nvSpPr>
          <p:spPr>
            <a:xfrm>
              <a:off x="0" y="-123825"/>
              <a:ext cx="21640800" cy="1396364"/>
            </a:xfrm>
            <a:prstGeom prst="rect">
              <a:avLst/>
            </a:prstGeom>
          </p:spPr>
          <p:txBody>
            <a:bodyPr lIns="0" tIns="0" rIns="0" bIns="0" rtlCol="0" anchor="t">
              <a:spAutoFit/>
            </a:bodyPr>
            <a:lstStyle/>
            <a:p>
              <a:pPr algn="ctr">
                <a:lnSpc>
                  <a:spcPts val="8820"/>
                </a:lnSpc>
                <a:spcBef>
                  <a:spcPct val="0"/>
                </a:spcBef>
              </a:pPr>
              <a:r>
                <a:rPr lang="en-US" sz="6300" b="1">
                  <a:solidFill>
                    <a:srgbClr val="112542"/>
                  </a:solidFill>
                  <a:latin typeface="Garet Bold"/>
                  <a:ea typeface="Garet Bold"/>
                  <a:cs typeface="Garet Bold"/>
                  <a:sym typeface="Garet Bold"/>
                </a:rPr>
                <a:t>PROTESTANTISMO APÓSTATA</a:t>
              </a:r>
            </a:p>
          </p:txBody>
        </p:sp>
      </p:grpSp>
      <p:sp>
        <p:nvSpPr>
          <p:cNvPr id="9" name="TextBox 9"/>
          <p:cNvSpPr txBox="1"/>
          <p:nvPr/>
        </p:nvSpPr>
        <p:spPr>
          <a:xfrm>
            <a:off x="1028700" y="2370777"/>
            <a:ext cx="16230600" cy="6887523"/>
          </a:xfrm>
          <a:prstGeom prst="rect">
            <a:avLst/>
          </a:prstGeom>
        </p:spPr>
        <p:txBody>
          <a:bodyPr lIns="0" tIns="0" rIns="0" bIns="0" rtlCol="0" anchor="t">
            <a:spAutoFit/>
          </a:bodyPr>
          <a:lstStyle/>
          <a:p>
            <a:pPr algn="just">
              <a:lnSpc>
                <a:spcPts val="3970"/>
              </a:lnSpc>
            </a:pPr>
            <a:r>
              <a:rPr lang="en-US" sz="2377">
                <a:solidFill>
                  <a:srgbClr val="FFFFFF"/>
                </a:solidFill>
                <a:latin typeface="Garet"/>
                <a:ea typeface="Garet"/>
                <a:cs typeface="Garet"/>
                <a:sym typeface="Garet"/>
              </a:rPr>
              <a:t>La Biblia declara que antes de la venida del Señor habrá un estado de decadencia religiosa análoga a la de los primeros siglos. “En los postreros días vendrán tiempos peligrosos. Porque los hombres serán amadores de sí mismos, amadores del dinero, jactanciosos, soberbios, blasfemos, desobedientes a sus padres, ingratos, impíos, sin afecto natural, implacables, calumniadores, incontinentes, fieros, aborrecedores de los que son buenos, traidores, protervos, hinchados de orgullo, amadores de los placeres, más bien que amadores de Dios; teniendo la forma de la piedad, mas negando el poder de ella”. 2 Timoteo 3:1-5.</a:t>
            </a:r>
          </a:p>
          <a:p>
            <a:pPr algn="just">
              <a:lnSpc>
                <a:spcPts val="3970"/>
              </a:lnSpc>
            </a:pPr>
            <a:r>
              <a:rPr lang="en-US" sz="2377">
                <a:solidFill>
                  <a:srgbClr val="FFFFFF"/>
                </a:solidFill>
                <a:latin typeface="Garet"/>
                <a:ea typeface="Garet"/>
                <a:cs typeface="Garet"/>
                <a:sym typeface="Garet"/>
              </a:rPr>
              <a:t>“Empero el Espíritu dice expresamente, que en tiempos venideros algunos se apartarán de la fe, prestando atención a espíritus seductores, y a enseñanzas de demonios”. 1 Timoteo 4:1 </a:t>
            </a:r>
          </a:p>
          <a:p>
            <a:pPr algn="just">
              <a:lnSpc>
                <a:spcPts val="3970"/>
              </a:lnSpc>
            </a:pPr>
            <a:r>
              <a:rPr lang="en-US" sz="2377">
                <a:solidFill>
                  <a:srgbClr val="FFFFFF"/>
                </a:solidFill>
                <a:latin typeface="Garet"/>
                <a:ea typeface="Garet"/>
                <a:cs typeface="Garet"/>
                <a:sym typeface="Garet"/>
              </a:rPr>
              <a:t>Satanás obrará con todo poder, y con señales, y con maravillas mentirosas, y con todo el artificio de la injusticia. Y todos los que no admitieron el amor de la verdad, para que fuesen salvos, serán dejados para que acepten operación de error, a fin de que crean a la mentira. 2 Tesalonicenses 2:9-11. </a:t>
            </a:r>
          </a:p>
          <a:p>
            <a:pPr algn="just">
              <a:lnSpc>
                <a:spcPts val="3970"/>
              </a:lnSpc>
            </a:pPr>
            <a:r>
              <a:rPr lang="en-US" sz="2377">
                <a:solidFill>
                  <a:srgbClr val="FFFFFF"/>
                </a:solidFill>
                <a:latin typeface="Garet"/>
                <a:ea typeface="Garet"/>
                <a:cs typeface="Garet"/>
                <a:sym typeface="Garet"/>
              </a:rPr>
              <a:t>Cuando se haya llegado a este estado de impiedad, se verán los mismos resultados que en los primeros siglos.”  Conflictos de los siglos 438</a:t>
            </a:r>
          </a:p>
        </p:txBody>
      </p:sp>
      <p:grpSp>
        <p:nvGrpSpPr>
          <p:cNvPr id="10" name="Group 10"/>
          <p:cNvGrpSpPr/>
          <p:nvPr/>
        </p:nvGrpSpPr>
        <p:grpSpPr>
          <a:xfrm>
            <a:off x="-54517" y="9553575"/>
            <a:ext cx="19936837" cy="733425"/>
            <a:chOff x="0" y="0"/>
            <a:chExt cx="5250854" cy="193165"/>
          </a:xfrm>
        </p:grpSpPr>
        <p:sp>
          <p:nvSpPr>
            <p:cNvPr id="11" name="Freeform 11"/>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2" name="TextBox 12"/>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3" name="TextBox 13"/>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4" name="Freeform 14"/>
          <p:cNvSpPr/>
          <p:nvPr/>
        </p:nvSpPr>
        <p:spPr>
          <a:xfrm>
            <a:off x="16356044" y="9698516"/>
            <a:ext cx="516021" cy="432168"/>
          </a:xfrm>
          <a:custGeom>
            <a:avLst/>
            <a:gdLst/>
            <a:ahLst/>
            <a:cxnLst/>
            <a:rect l="l" t="t" r="r" b="b"/>
            <a:pathLst>
              <a:path w="516021" h="432168">
                <a:moveTo>
                  <a:pt x="0" y="0"/>
                </a:moveTo>
                <a:lnTo>
                  <a:pt x="516021" y="0"/>
                </a:lnTo>
                <a:lnTo>
                  <a:pt x="516021" y="432168"/>
                </a:lnTo>
                <a:lnTo>
                  <a:pt x="0" y="432168"/>
                </a:lnTo>
                <a:lnTo>
                  <a:pt x="0" y="0"/>
                </a:lnTo>
                <a:close/>
              </a:path>
            </a:pathLst>
          </a:custGeom>
          <a:blipFill>
            <a:blip r:embed="rId4"/>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TextBox 2"/>
          <p:cNvSpPr txBox="1"/>
          <p:nvPr/>
        </p:nvSpPr>
        <p:spPr>
          <a:xfrm>
            <a:off x="1135785" y="1017905"/>
            <a:ext cx="16016430" cy="8203565"/>
          </a:xfrm>
          <a:prstGeom prst="rect">
            <a:avLst/>
          </a:prstGeom>
        </p:spPr>
        <p:txBody>
          <a:bodyPr lIns="0" tIns="0" rIns="0" bIns="0" rtlCol="0" anchor="t">
            <a:spAutoFit/>
          </a:bodyPr>
          <a:lstStyle/>
          <a:p>
            <a:pPr algn="just">
              <a:lnSpc>
                <a:spcPts val="4060"/>
              </a:lnSpc>
              <a:spcBef>
                <a:spcPct val="0"/>
              </a:spcBef>
            </a:pPr>
            <a:r>
              <a:rPr lang="en-US" sz="2900">
                <a:solidFill>
                  <a:srgbClr val="FFFFFF"/>
                </a:solidFill>
                <a:latin typeface="Garet"/>
                <a:ea typeface="Garet"/>
                <a:cs typeface="Garet"/>
                <a:sym typeface="Garet"/>
              </a:rPr>
              <a:t>“Carlos Beecher, en un sermón predicado en 1846, declaró que el pastorado de</a:t>
            </a:r>
            <a:r>
              <a:rPr lang="en-US" sz="2900" b="1" i="1">
                <a:solidFill>
                  <a:srgbClr val="FFFFFF"/>
                </a:solidFill>
                <a:latin typeface="Garet Bold Italics"/>
                <a:ea typeface="Garet Bold Italics"/>
                <a:cs typeface="Garet Bold Italics"/>
                <a:sym typeface="Garet Bold Italics"/>
              </a:rPr>
              <a:t> </a:t>
            </a:r>
            <a:r>
              <a:rPr lang="en-US" sz="2900" i="1">
                <a:solidFill>
                  <a:srgbClr val="FF0000"/>
                </a:solidFill>
                <a:latin typeface="Garet Italics"/>
                <a:ea typeface="Garet Italics"/>
                <a:cs typeface="Garet Italics"/>
                <a:sym typeface="Garet Italics"/>
              </a:rPr>
              <a:t>“las denominaciones evangélicas protestantes no está formado solo bajo la terrible presión del mero temor humano, sino que vive, y se mueve y respira en una atmósfera radicalmente corrompida y que apela a cada instante al elemento más bajo de su naturaleza para tapar la verdad y doblar la rodilla ante el poder de la apostasía.</a:t>
            </a:r>
            <a:r>
              <a:rPr lang="en-US" sz="2900">
                <a:solidFill>
                  <a:srgbClr val="FFFFFF"/>
                </a:solidFill>
                <a:latin typeface="Garet"/>
                <a:ea typeface="Garet"/>
                <a:cs typeface="Garet"/>
                <a:sym typeface="Garet"/>
              </a:rPr>
              <a:t> ¿No pasó así con la iglesia romana? ¿No estamos reviviendo su vida? ¿Y qué es lo que vemos por delante? ¡Otro concilio general! ¡Una convención mundial! ¡Alianza evangélica y credo universal!” (Sermón “The Bible a Sufficient Creed”, pronunciado en Fort Wayne, Indiana, el 22 de febrero de 1846). Cuando se haya logrado esto, en el esfuerzo para asegurar completa uniformidad, solo faltará un paso para apelar a la fuerza.” Conflicto de los siglos 439</a:t>
            </a:r>
          </a:p>
          <a:p>
            <a:pPr algn="just">
              <a:lnSpc>
                <a:spcPts val="4060"/>
              </a:lnSpc>
              <a:spcBef>
                <a:spcPct val="0"/>
              </a:spcBef>
            </a:pPr>
            <a:endParaRPr lang="en-US" sz="2900">
              <a:solidFill>
                <a:srgbClr val="FFFFFF"/>
              </a:solidFill>
              <a:latin typeface="Garet"/>
              <a:ea typeface="Garet"/>
              <a:cs typeface="Garet"/>
              <a:sym typeface="Garet"/>
            </a:endParaRPr>
          </a:p>
          <a:p>
            <a:pPr algn="just">
              <a:lnSpc>
                <a:spcPts val="4060"/>
              </a:lnSpc>
              <a:spcBef>
                <a:spcPct val="0"/>
              </a:spcBef>
            </a:pPr>
            <a:r>
              <a:rPr lang="en-US" sz="2900">
                <a:solidFill>
                  <a:srgbClr val="FFFFFF"/>
                </a:solidFill>
                <a:latin typeface="Garet"/>
                <a:ea typeface="Garet"/>
                <a:cs typeface="Garet"/>
                <a:sym typeface="Garet"/>
              </a:rPr>
              <a:t>Muchas de las iglesias protestantes están siguiendo el ejemplo de Roma, y se unen inicuamente con "los reyes de la tierra." Así obran las iglesias del estado en sus relaciones con los gobiernos seculares, y otras denominaciones en su afán de captarse el favor del mundo. Conflicto de los siglos 434.</a:t>
            </a:r>
          </a:p>
        </p:txBody>
      </p:sp>
      <p:sp>
        <p:nvSpPr>
          <p:cNvPr id="3" name="Freeform 3"/>
          <p:cNvSpPr/>
          <p:nvPr/>
        </p:nvSpPr>
        <p:spPr>
          <a:xfrm rot="-2443237">
            <a:off x="-2074981" y="-785198"/>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4" name="Freeform 4"/>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54517" y="9553575"/>
            <a:ext cx="19936837" cy="733425"/>
            <a:chOff x="0" y="0"/>
            <a:chExt cx="5250854" cy="193165"/>
          </a:xfrm>
        </p:grpSpPr>
        <p:sp>
          <p:nvSpPr>
            <p:cNvPr id="6" name="Freeform 6"/>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7" name="TextBox 7"/>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8" name="TextBox 8"/>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9" name="Freeform 9"/>
          <p:cNvSpPr/>
          <p:nvPr/>
        </p:nvSpPr>
        <p:spPr>
          <a:xfrm>
            <a:off x="16356044" y="9698516"/>
            <a:ext cx="516021" cy="432168"/>
          </a:xfrm>
          <a:custGeom>
            <a:avLst/>
            <a:gdLst/>
            <a:ahLst/>
            <a:cxnLst/>
            <a:rect l="l" t="t" r="r" b="b"/>
            <a:pathLst>
              <a:path w="516021" h="432168">
                <a:moveTo>
                  <a:pt x="0" y="0"/>
                </a:moveTo>
                <a:lnTo>
                  <a:pt x="516021" y="0"/>
                </a:lnTo>
                <a:lnTo>
                  <a:pt x="516021" y="432168"/>
                </a:lnTo>
                <a:lnTo>
                  <a:pt x="0" y="432168"/>
                </a:lnTo>
                <a:lnTo>
                  <a:pt x="0" y="0"/>
                </a:lnTo>
                <a:close/>
              </a:path>
            </a:pathLst>
          </a:custGeom>
          <a:blipFill>
            <a:blip r:embed="rId4"/>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28700" y="952500"/>
            <a:ext cx="10312186" cy="8305800"/>
          </a:xfrm>
          <a:prstGeom prst="rect">
            <a:avLst/>
          </a:prstGeom>
        </p:spPr>
        <p:txBody>
          <a:bodyPr lIns="0" tIns="0" rIns="0" bIns="0" rtlCol="0" anchor="t">
            <a:spAutoFit/>
          </a:bodyPr>
          <a:lstStyle/>
          <a:p>
            <a:pPr algn="just">
              <a:lnSpc>
                <a:spcPts val="4711"/>
              </a:lnSpc>
            </a:pPr>
            <a:r>
              <a:rPr lang="en-US" sz="3365">
                <a:solidFill>
                  <a:srgbClr val="FFFFFF"/>
                </a:solidFill>
                <a:latin typeface="Garet"/>
                <a:ea typeface="Garet"/>
                <a:cs typeface="Garet"/>
                <a:sym typeface="Garet"/>
              </a:rPr>
              <a:t>“Cuando la iglesia primitiva se corrompió al apartarse de la sencillez del evangelio y al aceptar costumbres y ritos paganos, perdió el Espíritu y el poder de Dios; y para dominar las conciencias buscó el apoyo del poder civil. El resultado fue el papado, es deci; una iglesia que dominaba el poder del estado y se servía de él para promover sus propios fines y especialmente para extirpar la “herejía”. Conflicto de los siglos 438.</a:t>
            </a:r>
          </a:p>
          <a:p>
            <a:pPr algn="just">
              <a:lnSpc>
                <a:spcPts val="4711"/>
              </a:lnSpc>
            </a:pPr>
            <a:r>
              <a:rPr lang="en-US" sz="3365">
                <a:solidFill>
                  <a:srgbClr val="FFFFFF"/>
                </a:solidFill>
                <a:latin typeface="Garet"/>
                <a:ea typeface="Garet"/>
                <a:cs typeface="Garet"/>
                <a:sym typeface="Garet"/>
              </a:rPr>
              <a:t>Las iglesias protestantes de norteamerica se unirán al poder del estado y con el respaldo de este,se harán leyes para imponer los dogmas religiosos de dichas iglesias.</a:t>
            </a:r>
          </a:p>
        </p:txBody>
      </p:sp>
      <p:sp>
        <p:nvSpPr>
          <p:cNvPr id="5" name="Freeform 5"/>
          <p:cNvSpPr/>
          <p:nvPr/>
        </p:nvSpPr>
        <p:spPr>
          <a:xfrm>
            <a:off x="11777855" y="1028700"/>
            <a:ext cx="5481445" cy="8229600"/>
          </a:xfrm>
          <a:custGeom>
            <a:avLst/>
            <a:gdLst/>
            <a:ahLst/>
            <a:cxnLst/>
            <a:rect l="l" t="t" r="r" b="b"/>
            <a:pathLst>
              <a:path w="5481445" h="8229600">
                <a:moveTo>
                  <a:pt x="0" y="0"/>
                </a:moveTo>
                <a:lnTo>
                  <a:pt x="5481445" y="0"/>
                </a:lnTo>
                <a:lnTo>
                  <a:pt x="5481445" y="8229600"/>
                </a:lnTo>
                <a:lnTo>
                  <a:pt x="0" y="8229600"/>
                </a:lnTo>
                <a:lnTo>
                  <a:pt x="0" y="0"/>
                </a:lnTo>
                <a:close/>
              </a:path>
            </a:pathLst>
          </a:custGeom>
          <a:blipFill>
            <a:blip r:embed="rId4"/>
            <a:stretch>
              <a:fillRect l="-27473" r="-72707"/>
            </a:stretch>
          </a:blipFill>
        </p:spPr>
      </p:sp>
      <p:grpSp>
        <p:nvGrpSpPr>
          <p:cNvPr id="6" name="Group 6"/>
          <p:cNvGrpSpPr/>
          <p:nvPr/>
        </p:nvGrpSpPr>
        <p:grpSpPr>
          <a:xfrm>
            <a:off x="-54517" y="9553575"/>
            <a:ext cx="19936837" cy="733425"/>
            <a:chOff x="0" y="0"/>
            <a:chExt cx="5250854" cy="193165"/>
          </a:xfrm>
        </p:grpSpPr>
        <p:sp>
          <p:nvSpPr>
            <p:cNvPr id="7" name="Freeform 7"/>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8" name="TextBox 8"/>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9" name="TextBox 9"/>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0" name="Freeform 10"/>
          <p:cNvSpPr/>
          <p:nvPr/>
        </p:nvSpPr>
        <p:spPr>
          <a:xfrm>
            <a:off x="16356044" y="9698516"/>
            <a:ext cx="516021" cy="432168"/>
          </a:xfrm>
          <a:custGeom>
            <a:avLst/>
            <a:gdLst/>
            <a:ahLst/>
            <a:cxnLst/>
            <a:rect l="l" t="t" r="r" b="b"/>
            <a:pathLst>
              <a:path w="516021" h="432168">
                <a:moveTo>
                  <a:pt x="0" y="0"/>
                </a:moveTo>
                <a:lnTo>
                  <a:pt x="516021" y="0"/>
                </a:lnTo>
                <a:lnTo>
                  <a:pt x="516021" y="432168"/>
                </a:lnTo>
                <a:lnTo>
                  <a:pt x="0" y="432168"/>
                </a:lnTo>
                <a:lnTo>
                  <a:pt x="0" y="0"/>
                </a:lnTo>
                <a:close/>
              </a:path>
            </a:pathLst>
          </a:custGeom>
          <a:blipFill>
            <a:blip r:embed="rId5"/>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0" y="-399157"/>
            <a:ext cx="18288000" cy="12195810"/>
          </a:xfrm>
          <a:custGeom>
            <a:avLst/>
            <a:gdLst/>
            <a:ahLst/>
            <a:cxnLst/>
            <a:rect l="l" t="t" r="r" b="b"/>
            <a:pathLst>
              <a:path w="18288000" h="12195810">
                <a:moveTo>
                  <a:pt x="0" y="0"/>
                </a:moveTo>
                <a:lnTo>
                  <a:pt x="18288000" y="0"/>
                </a:lnTo>
                <a:lnTo>
                  <a:pt x="18288000" y="12195810"/>
                </a:lnTo>
                <a:lnTo>
                  <a:pt x="0" y="12195810"/>
                </a:lnTo>
                <a:lnTo>
                  <a:pt x="0" y="0"/>
                </a:lnTo>
                <a:close/>
              </a:path>
            </a:pathLst>
          </a:custGeom>
          <a:blipFill>
            <a:blip r:embed="rId2">
              <a:alphaModFix amt="10999"/>
            </a:blip>
            <a:stretch>
              <a:fillRect/>
            </a:stretch>
          </a:blipFill>
        </p:spPr>
      </p:sp>
      <p:sp>
        <p:nvSpPr>
          <p:cNvPr id="3" name="Freeform 3"/>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4" name="Freeform 4"/>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5" name="Freeform 5"/>
          <p:cNvSpPr/>
          <p:nvPr/>
        </p:nvSpPr>
        <p:spPr>
          <a:xfrm>
            <a:off x="1028700" y="1028700"/>
            <a:ext cx="6101870" cy="3883008"/>
          </a:xfrm>
          <a:custGeom>
            <a:avLst/>
            <a:gdLst/>
            <a:ahLst/>
            <a:cxnLst/>
            <a:rect l="l" t="t" r="r" b="b"/>
            <a:pathLst>
              <a:path w="6101870" h="3883008">
                <a:moveTo>
                  <a:pt x="0" y="0"/>
                </a:moveTo>
                <a:lnTo>
                  <a:pt x="6101870" y="0"/>
                </a:lnTo>
                <a:lnTo>
                  <a:pt x="6101870" y="3883008"/>
                </a:lnTo>
                <a:lnTo>
                  <a:pt x="0" y="3883008"/>
                </a:lnTo>
                <a:lnTo>
                  <a:pt x="0" y="0"/>
                </a:lnTo>
                <a:close/>
              </a:path>
            </a:pathLst>
          </a:custGeom>
          <a:blipFill>
            <a:blip r:embed="rId5"/>
            <a:stretch>
              <a:fillRect/>
            </a:stretch>
          </a:blipFill>
        </p:spPr>
      </p:sp>
      <p:sp>
        <p:nvSpPr>
          <p:cNvPr id="6" name="Freeform 6"/>
          <p:cNvSpPr/>
          <p:nvPr/>
        </p:nvSpPr>
        <p:spPr>
          <a:xfrm>
            <a:off x="1028700" y="5494667"/>
            <a:ext cx="6101870" cy="3763633"/>
          </a:xfrm>
          <a:custGeom>
            <a:avLst/>
            <a:gdLst/>
            <a:ahLst/>
            <a:cxnLst/>
            <a:rect l="l" t="t" r="r" b="b"/>
            <a:pathLst>
              <a:path w="6101870" h="3763633">
                <a:moveTo>
                  <a:pt x="0" y="0"/>
                </a:moveTo>
                <a:lnTo>
                  <a:pt x="6101870" y="0"/>
                </a:lnTo>
                <a:lnTo>
                  <a:pt x="6101870" y="3763633"/>
                </a:lnTo>
                <a:lnTo>
                  <a:pt x="0" y="3763633"/>
                </a:lnTo>
                <a:lnTo>
                  <a:pt x="0" y="0"/>
                </a:lnTo>
                <a:close/>
              </a:path>
            </a:pathLst>
          </a:custGeom>
          <a:blipFill>
            <a:blip r:embed="rId6"/>
            <a:stretch>
              <a:fillRect r="-15520"/>
            </a:stretch>
          </a:blipFill>
        </p:spPr>
      </p:sp>
      <p:sp>
        <p:nvSpPr>
          <p:cNvPr id="7" name="Freeform 7"/>
          <p:cNvSpPr/>
          <p:nvPr/>
        </p:nvSpPr>
        <p:spPr>
          <a:xfrm>
            <a:off x="7425736" y="1028700"/>
            <a:ext cx="9833564" cy="8233841"/>
          </a:xfrm>
          <a:custGeom>
            <a:avLst/>
            <a:gdLst/>
            <a:ahLst/>
            <a:cxnLst/>
            <a:rect l="l" t="t" r="r" b="b"/>
            <a:pathLst>
              <a:path w="9833564" h="8233841">
                <a:moveTo>
                  <a:pt x="0" y="0"/>
                </a:moveTo>
                <a:lnTo>
                  <a:pt x="9833564" y="0"/>
                </a:lnTo>
                <a:lnTo>
                  <a:pt x="9833564" y="8233841"/>
                </a:lnTo>
                <a:lnTo>
                  <a:pt x="0" y="8233841"/>
                </a:lnTo>
                <a:lnTo>
                  <a:pt x="0" y="0"/>
                </a:lnTo>
                <a:close/>
              </a:path>
            </a:pathLst>
          </a:custGeom>
          <a:blipFill>
            <a:blip r:embed="rId7"/>
            <a:stretch>
              <a:fillRect l="-2077" r="-661"/>
            </a:stretch>
          </a:blipFill>
        </p:spPr>
      </p:sp>
      <p:grpSp>
        <p:nvGrpSpPr>
          <p:cNvPr id="8" name="Group 8"/>
          <p:cNvGrpSpPr/>
          <p:nvPr/>
        </p:nvGrpSpPr>
        <p:grpSpPr>
          <a:xfrm>
            <a:off x="-54517" y="9553575"/>
            <a:ext cx="19936837" cy="733425"/>
            <a:chOff x="0" y="0"/>
            <a:chExt cx="5250854" cy="193165"/>
          </a:xfrm>
        </p:grpSpPr>
        <p:sp>
          <p:nvSpPr>
            <p:cNvPr id="9" name="Freeform 9"/>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0" name="TextBox 10"/>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1" name="TextBox 11"/>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2" name="Freeform 12"/>
          <p:cNvSpPr/>
          <p:nvPr/>
        </p:nvSpPr>
        <p:spPr>
          <a:xfrm>
            <a:off x="16356044" y="9698516"/>
            <a:ext cx="516021" cy="432168"/>
          </a:xfrm>
          <a:custGeom>
            <a:avLst/>
            <a:gdLst/>
            <a:ahLst/>
            <a:cxnLst/>
            <a:rect l="l" t="t" r="r" b="b"/>
            <a:pathLst>
              <a:path w="516021" h="432168">
                <a:moveTo>
                  <a:pt x="0" y="0"/>
                </a:moveTo>
                <a:lnTo>
                  <a:pt x="516021" y="0"/>
                </a:lnTo>
                <a:lnTo>
                  <a:pt x="516021" y="432168"/>
                </a:lnTo>
                <a:lnTo>
                  <a:pt x="0" y="432168"/>
                </a:lnTo>
                <a:lnTo>
                  <a:pt x="0" y="0"/>
                </a:lnTo>
                <a:close/>
              </a:path>
            </a:pathLst>
          </a:custGeom>
          <a:blipFill>
            <a:blip r:embed="rId8"/>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0" y="-18176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4" name="Freeform 4"/>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5" name="Freeform 5"/>
          <p:cNvSpPr/>
          <p:nvPr/>
        </p:nvSpPr>
        <p:spPr>
          <a:xfrm>
            <a:off x="2665556" y="6944210"/>
            <a:ext cx="11301259" cy="1186632"/>
          </a:xfrm>
          <a:custGeom>
            <a:avLst/>
            <a:gdLst/>
            <a:ahLst/>
            <a:cxnLst/>
            <a:rect l="l" t="t" r="r" b="b"/>
            <a:pathLst>
              <a:path w="11301259" h="1186632">
                <a:moveTo>
                  <a:pt x="0" y="0"/>
                </a:moveTo>
                <a:lnTo>
                  <a:pt x="11301259" y="0"/>
                </a:lnTo>
                <a:lnTo>
                  <a:pt x="11301259" y="1186632"/>
                </a:lnTo>
                <a:lnTo>
                  <a:pt x="0" y="1186632"/>
                </a:lnTo>
                <a:lnTo>
                  <a:pt x="0" y="0"/>
                </a:lnTo>
                <a:close/>
              </a:path>
            </a:pathLst>
          </a:custGeom>
          <a:blipFill>
            <a:blip r:embed="rId5"/>
            <a:stretch>
              <a:fillRect/>
            </a:stretch>
          </a:blipFill>
        </p:spPr>
      </p:sp>
      <p:grpSp>
        <p:nvGrpSpPr>
          <p:cNvPr id="6" name="Group 6"/>
          <p:cNvGrpSpPr/>
          <p:nvPr/>
        </p:nvGrpSpPr>
        <p:grpSpPr>
          <a:xfrm>
            <a:off x="-54517" y="9553575"/>
            <a:ext cx="19936837" cy="733425"/>
            <a:chOff x="0" y="0"/>
            <a:chExt cx="5250854" cy="193165"/>
          </a:xfrm>
        </p:grpSpPr>
        <p:sp>
          <p:nvSpPr>
            <p:cNvPr id="7" name="Freeform 7"/>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8" name="TextBox 8"/>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9" name="TextBox 9"/>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0" name="Freeform 10"/>
          <p:cNvSpPr/>
          <p:nvPr/>
        </p:nvSpPr>
        <p:spPr>
          <a:xfrm>
            <a:off x="16356044" y="9698516"/>
            <a:ext cx="516021" cy="432168"/>
          </a:xfrm>
          <a:custGeom>
            <a:avLst/>
            <a:gdLst/>
            <a:ahLst/>
            <a:cxnLst/>
            <a:rect l="l" t="t" r="r" b="b"/>
            <a:pathLst>
              <a:path w="516021" h="432168">
                <a:moveTo>
                  <a:pt x="0" y="0"/>
                </a:moveTo>
                <a:lnTo>
                  <a:pt x="516021" y="0"/>
                </a:lnTo>
                <a:lnTo>
                  <a:pt x="516021" y="432168"/>
                </a:lnTo>
                <a:lnTo>
                  <a:pt x="0" y="432168"/>
                </a:lnTo>
                <a:lnTo>
                  <a:pt x="0" y="0"/>
                </a:lnTo>
                <a:close/>
              </a:path>
            </a:pathLst>
          </a:custGeom>
          <a:blipFill>
            <a:blip r:embed="rId6"/>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7276372" y="-2829632"/>
            <a:ext cx="25564372" cy="13900178"/>
          </a:xfrm>
          <a:custGeom>
            <a:avLst/>
            <a:gdLst/>
            <a:ahLst/>
            <a:cxnLst/>
            <a:rect l="l" t="t" r="r" b="b"/>
            <a:pathLst>
              <a:path w="25564372" h="13900178">
                <a:moveTo>
                  <a:pt x="0" y="0"/>
                </a:moveTo>
                <a:lnTo>
                  <a:pt x="25564372" y="0"/>
                </a:lnTo>
                <a:lnTo>
                  <a:pt x="25564372" y="13900179"/>
                </a:lnTo>
                <a:lnTo>
                  <a:pt x="0" y="13900179"/>
                </a:lnTo>
                <a:lnTo>
                  <a:pt x="0" y="0"/>
                </a:lnTo>
                <a:close/>
              </a:path>
            </a:pathLst>
          </a:custGeom>
          <a:blipFill>
            <a:blip r:embed="rId2"/>
            <a:stretch>
              <a:fillRect t="-3451"/>
            </a:stretch>
          </a:blipFill>
        </p:spPr>
      </p:sp>
      <p:sp>
        <p:nvSpPr>
          <p:cNvPr id="3" name="Freeform 3"/>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4" name="Freeform 4"/>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690034" y="7657465"/>
            <a:ext cx="16926903" cy="1076850"/>
            <a:chOff x="0" y="0"/>
            <a:chExt cx="5007452" cy="318562"/>
          </a:xfrm>
        </p:grpSpPr>
        <p:sp>
          <p:nvSpPr>
            <p:cNvPr id="6" name="Freeform 6"/>
            <p:cNvSpPr/>
            <p:nvPr/>
          </p:nvSpPr>
          <p:spPr>
            <a:xfrm>
              <a:off x="0" y="0"/>
              <a:ext cx="5007452" cy="318562"/>
            </a:xfrm>
            <a:custGeom>
              <a:avLst/>
              <a:gdLst/>
              <a:ahLst/>
              <a:cxnLst/>
              <a:rect l="l" t="t" r="r" b="b"/>
              <a:pathLst>
                <a:path w="5007452" h="318562">
                  <a:moveTo>
                    <a:pt x="0" y="0"/>
                  </a:moveTo>
                  <a:lnTo>
                    <a:pt x="5007452" y="0"/>
                  </a:lnTo>
                  <a:lnTo>
                    <a:pt x="5007452" y="318562"/>
                  </a:lnTo>
                  <a:lnTo>
                    <a:pt x="0" y="318562"/>
                  </a:lnTo>
                  <a:close/>
                </a:path>
              </a:pathLst>
            </a:custGeom>
            <a:solidFill>
              <a:srgbClr val="D3E8EE"/>
            </a:solidFill>
          </p:spPr>
        </p:sp>
        <p:sp>
          <p:nvSpPr>
            <p:cNvPr id="7" name="TextBox 7"/>
            <p:cNvSpPr txBox="1"/>
            <p:nvPr/>
          </p:nvSpPr>
          <p:spPr>
            <a:xfrm>
              <a:off x="0" y="-38100"/>
              <a:ext cx="5007452" cy="356662"/>
            </a:xfrm>
            <a:prstGeom prst="rect">
              <a:avLst/>
            </a:prstGeom>
          </p:spPr>
          <p:txBody>
            <a:bodyPr lIns="45896" tIns="45896" rIns="45896" bIns="45896" rtlCol="0" anchor="ctr"/>
            <a:lstStyle/>
            <a:p>
              <a:pPr algn="ctr">
                <a:lnSpc>
                  <a:spcPts val="2720"/>
                </a:lnSpc>
              </a:pPr>
              <a:endParaRPr/>
            </a:p>
          </p:txBody>
        </p:sp>
      </p:grpSp>
      <p:sp>
        <p:nvSpPr>
          <p:cNvPr id="8" name="Freeform 8"/>
          <p:cNvSpPr/>
          <p:nvPr/>
        </p:nvSpPr>
        <p:spPr>
          <a:xfrm>
            <a:off x="0" y="8995248"/>
            <a:ext cx="18288000" cy="1116653"/>
          </a:xfrm>
          <a:custGeom>
            <a:avLst/>
            <a:gdLst/>
            <a:ahLst/>
            <a:cxnLst/>
            <a:rect l="l" t="t" r="r" b="b"/>
            <a:pathLst>
              <a:path w="18288000" h="1116653">
                <a:moveTo>
                  <a:pt x="0" y="0"/>
                </a:moveTo>
                <a:lnTo>
                  <a:pt x="18288000" y="0"/>
                </a:lnTo>
                <a:lnTo>
                  <a:pt x="18288000" y="1116654"/>
                </a:lnTo>
                <a:lnTo>
                  <a:pt x="0" y="1116654"/>
                </a:lnTo>
                <a:lnTo>
                  <a:pt x="0" y="0"/>
                </a:lnTo>
                <a:close/>
              </a:path>
            </a:pathLst>
          </a:custGeom>
          <a:blipFill>
            <a:blip r:embed="rId2"/>
            <a:stretch>
              <a:fillRect l="-7944" t="-884017" b="-10401"/>
            </a:stretch>
          </a:blipFill>
        </p:spPr>
      </p:sp>
      <p:grpSp>
        <p:nvGrpSpPr>
          <p:cNvPr id="9" name="Group 9"/>
          <p:cNvGrpSpPr>
            <a:grpSpLocks noChangeAspect="1"/>
          </p:cNvGrpSpPr>
          <p:nvPr/>
        </p:nvGrpSpPr>
        <p:grpSpPr>
          <a:xfrm>
            <a:off x="9660110" y="343928"/>
            <a:ext cx="8401650" cy="4799572"/>
            <a:chOff x="0" y="0"/>
            <a:chExt cx="6339713" cy="3621659"/>
          </a:xfrm>
        </p:grpSpPr>
        <p:sp>
          <p:nvSpPr>
            <p:cNvPr id="10" name="Freeform 10"/>
            <p:cNvSpPr/>
            <p:nvPr/>
          </p:nvSpPr>
          <p:spPr>
            <a:xfrm>
              <a:off x="63500" y="63500"/>
              <a:ext cx="6212713" cy="3494659"/>
            </a:xfrm>
            <a:custGeom>
              <a:avLst/>
              <a:gdLst/>
              <a:ahLst/>
              <a:cxnLst/>
              <a:rect l="l" t="t" r="r" b="b"/>
              <a:pathLst>
                <a:path w="6212713" h="3494659">
                  <a:moveTo>
                    <a:pt x="6212713" y="0"/>
                  </a:moveTo>
                  <a:lnTo>
                    <a:pt x="6212713" y="3494659"/>
                  </a:lnTo>
                  <a:lnTo>
                    <a:pt x="0" y="3494659"/>
                  </a:lnTo>
                  <a:lnTo>
                    <a:pt x="0" y="0"/>
                  </a:lnTo>
                  <a:lnTo>
                    <a:pt x="6212713" y="0"/>
                  </a:lnTo>
                  <a:close/>
                </a:path>
              </a:pathLst>
            </a:custGeom>
            <a:blipFill>
              <a:blip r:embed="rId5"/>
              <a:stretch>
                <a:fillRect t="-24609" b="-8057"/>
              </a:stretch>
            </a:blipFill>
          </p:spPr>
        </p:sp>
        <p:sp>
          <p:nvSpPr>
            <p:cNvPr id="11" name="Freeform 11"/>
            <p:cNvSpPr/>
            <p:nvPr/>
          </p:nvSpPr>
          <p:spPr>
            <a:xfrm>
              <a:off x="0" y="0"/>
              <a:ext cx="6339713" cy="3621659"/>
            </a:xfrm>
            <a:custGeom>
              <a:avLst/>
              <a:gdLst/>
              <a:ahLst/>
              <a:cxnLst/>
              <a:rect l="l" t="t" r="r" b="b"/>
              <a:pathLst>
                <a:path w="6339713" h="3621659">
                  <a:moveTo>
                    <a:pt x="6339713" y="0"/>
                  </a:moveTo>
                  <a:lnTo>
                    <a:pt x="6339713" y="3621659"/>
                  </a:lnTo>
                  <a:lnTo>
                    <a:pt x="0" y="3621659"/>
                  </a:lnTo>
                  <a:lnTo>
                    <a:pt x="0" y="0"/>
                  </a:lnTo>
                  <a:lnTo>
                    <a:pt x="6339713" y="0"/>
                  </a:lnTo>
                  <a:close/>
                </a:path>
              </a:pathLst>
            </a:custGeom>
            <a:blipFill>
              <a:blip r:embed="rId6"/>
              <a:stretch>
                <a:fillRect l="-1" r="-1"/>
              </a:stretch>
            </a:blipFill>
          </p:spPr>
        </p:sp>
      </p:grpSp>
      <p:sp>
        <p:nvSpPr>
          <p:cNvPr id="12" name="TextBox 12"/>
          <p:cNvSpPr txBox="1"/>
          <p:nvPr/>
        </p:nvSpPr>
        <p:spPr>
          <a:xfrm>
            <a:off x="822833" y="7715140"/>
            <a:ext cx="16642334" cy="1019176"/>
          </a:xfrm>
          <a:prstGeom prst="rect">
            <a:avLst/>
          </a:prstGeom>
        </p:spPr>
        <p:txBody>
          <a:bodyPr lIns="0" tIns="0" rIns="0" bIns="0" rtlCol="0" anchor="t">
            <a:spAutoFit/>
          </a:bodyPr>
          <a:lstStyle/>
          <a:p>
            <a:pPr algn="just">
              <a:lnSpc>
                <a:spcPts val="4199"/>
              </a:lnSpc>
              <a:spcBef>
                <a:spcPct val="0"/>
              </a:spcBef>
            </a:pPr>
            <a:r>
              <a:rPr lang="en-US" sz="2999" b="1">
                <a:solidFill>
                  <a:srgbClr val="112542"/>
                </a:solidFill>
                <a:latin typeface="Garet Bold"/>
                <a:ea typeface="Garet Bold"/>
                <a:cs typeface="Garet Bold"/>
                <a:sym typeface="Garet Bold"/>
              </a:rPr>
              <a:t>UN SACERDOTE CATÓLICO Y UN PASTOR PROTESTANTE ORAN POR DONALD TRUMP EN SU INVESTIDURA PRESIDENCIAL.</a:t>
            </a:r>
          </a:p>
        </p:txBody>
      </p:sp>
      <p:grpSp>
        <p:nvGrpSpPr>
          <p:cNvPr id="13" name="Group 13"/>
          <p:cNvGrpSpPr/>
          <p:nvPr/>
        </p:nvGrpSpPr>
        <p:grpSpPr>
          <a:xfrm>
            <a:off x="-54517" y="9553575"/>
            <a:ext cx="19936837" cy="733425"/>
            <a:chOff x="0" y="0"/>
            <a:chExt cx="5250854" cy="193165"/>
          </a:xfrm>
        </p:grpSpPr>
        <p:sp>
          <p:nvSpPr>
            <p:cNvPr id="14" name="Freeform 14"/>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5" name="TextBox 15"/>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6" name="TextBox 16"/>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7" name="Freeform 17"/>
          <p:cNvSpPr/>
          <p:nvPr/>
        </p:nvSpPr>
        <p:spPr>
          <a:xfrm>
            <a:off x="16356044" y="9698516"/>
            <a:ext cx="516021" cy="432168"/>
          </a:xfrm>
          <a:custGeom>
            <a:avLst/>
            <a:gdLst/>
            <a:ahLst/>
            <a:cxnLst/>
            <a:rect l="l" t="t" r="r" b="b"/>
            <a:pathLst>
              <a:path w="516021" h="432168">
                <a:moveTo>
                  <a:pt x="0" y="0"/>
                </a:moveTo>
                <a:lnTo>
                  <a:pt x="516021" y="0"/>
                </a:lnTo>
                <a:lnTo>
                  <a:pt x="516021" y="432168"/>
                </a:lnTo>
                <a:lnTo>
                  <a:pt x="0" y="432168"/>
                </a:lnTo>
                <a:lnTo>
                  <a:pt x="0" y="0"/>
                </a:lnTo>
                <a:close/>
              </a:path>
            </a:pathLst>
          </a:custGeom>
          <a:blipFill>
            <a:blip r:embed="rId7"/>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3017149" y="2418119"/>
            <a:ext cx="12253702" cy="6840181"/>
            <a:chOff x="0" y="0"/>
            <a:chExt cx="16338269" cy="9120241"/>
          </a:xfrm>
        </p:grpSpPr>
        <p:sp>
          <p:nvSpPr>
            <p:cNvPr id="5" name="Freeform 5"/>
            <p:cNvSpPr/>
            <p:nvPr/>
          </p:nvSpPr>
          <p:spPr>
            <a:xfrm>
              <a:off x="0" y="0"/>
              <a:ext cx="7786406" cy="9120241"/>
            </a:xfrm>
            <a:custGeom>
              <a:avLst/>
              <a:gdLst/>
              <a:ahLst/>
              <a:cxnLst/>
              <a:rect l="l" t="t" r="r" b="b"/>
              <a:pathLst>
                <a:path w="7786406" h="9120241">
                  <a:moveTo>
                    <a:pt x="0" y="0"/>
                  </a:moveTo>
                  <a:lnTo>
                    <a:pt x="7786406" y="0"/>
                  </a:lnTo>
                  <a:lnTo>
                    <a:pt x="7786406" y="9120241"/>
                  </a:lnTo>
                  <a:lnTo>
                    <a:pt x="0" y="9120241"/>
                  </a:lnTo>
                  <a:lnTo>
                    <a:pt x="0" y="0"/>
                  </a:lnTo>
                  <a:close/>
                </a:path>
              </a:pathLst>
            </a:custGeom>
            <a:blipFill>
              <a:blip r:embed="rId4"/>
              <a:stretch>
                <a:fillRect/>
              </a:stretch>
            </a:blipFill>
          </p:spPr>
        </p:sp>
        <p:sp>
          <p:nvSpPr>
            <p:cNvPr id="6" name="Freeform 6"/>
            <p:cNvSpPr/>
            <p:nvPr/>
          </p:nvSpPr>
          <p:spPr>
            <a:xfrm>
              <a:off x="8251324" y="893122"/>
              <a:ext cx="8086945" cy="8227118"/>
            </a:xfrm>
            <a:custGeom>
              <a:avLst/>
              <a:gdLst/>
              <a:ahLst/>
              <a:cxnLst/>
              <a:rect l="l" t="t" r="r" b="b"/>
              <a:pathLst>
                <a:path w="8086945" h="8227118">
                  <a:moveTo>
                    <a:pt x="0" y="0"/>
                  </a:moveTo>
                  <a:lnTo>
                    <a:pt x="8086945" y="0"/>
                  </a:lnTo>
                  <a:lnTo>
                    <a:pt x="8086945" y="8227119"/>
                  </a:lnTo>
                  <a:lnTo>
                    <a:pt x="0" y="8227119"/>
                  </a:lnTo>
                  <a:lnTo>
                    <a:pt x="0" y="0"/>
                  </a:lnTo>
                  <a:close/>
                </a:path>
              </a:pathLst>
            </a:custGeom>
            <a:blipFill>
              <a:blip r:embed="rId5"/>
              <a:stretch>
                <a:fillRect/>
              </a:stretch>
            </a:blipFill>
          </p:spPr>
        </p:sp>
        <p:sp>
          <p:nvSpPr>
            <p:cNvPr id="7" name="Freeform 7"/>
            <p:cNvSpPr/>
            <p:nvPr/>
          </p:nvSpPr>
          <p:spPr>
            <a:xfrm>
              <a:off x="8251324" y="0"/>
              <a:ext cx="8086945" cy="733967"/>
            </a:xfrm>
            <a:custGeom>
              <a:avLst/>
              <a:gdLst/>
              <a:ahLst/>
              <a:cxnLst/>
              <a:rect l="l" t="t" r="r" b="b"/>
              <a:pathLst>
                <a:path w="8086945" h="733967">
                  <a:moveTo>
                    <a:pt x="0" y="0"/>
                  </a:moveTo>
                  <a:lnTo>
                    <a:pt x="8086945" y="0"/>
                  </a:lnTo>
                  <a:lnTo>
                    <a:pt x="8086945" y="733967"/>
                  </a:lnTo>
                  <a:lnTo>
                    <a:pt x="0" y="733967"/>
                  </a:lnTo>
                  <a:lnTo>
                    <a:pt x="0" y="0"/>
                  </a:lnTo>
                  <a:close/>
                </a:path>
              </a:pathLst>
            </a:custGeom>
            <a:blipFill>
              <a:blip r:embed="rId6"/>
              <a:stretch>
                <a:fillRect t="-2887" b="-2887"/>
              </a:stretch>
            </a:blipFill>
          </p:spPr>
        </p:sp>
      </p:grpSp>
      <p:grpSp>
        <p:nvGrpSpPr>
          <p:cNvPr id="8" name="Group 8"/>
          <p:cNvGrpSpPr/>
          <p:nvPr/>
        </p:nvGrpSpPr>
        <p:grpSpPr>
          <a:xfrm>
            <a:off x="3017149" y="1011901"/>
            <a:ext cx="12253702" cy="1115028"/>
            <a:chOff x="0" y="0"/>
            <a:chExt cx="3624988" cy="329857"/>
          </a:xfrm>
        </p:grpSpPr>
        <p:sp>
          <p:nvSpPr>
            <p:cNvPr id="9" name="Freeform 9"/>
            <p:cNvSpPr/>
            <p:nvPr/>
          </p:nvSpPr>
          <p:spPr>
            <a:xfrm>
              <a:off x="0" y="0"/>
              <a:ext cx="3624988" cy="329857"/>
            </a:xfrm>
            <a:custGeom>
              <a:avLst/>
              <a:gdLst/>
              <a:ahLst/>
              <a:cxnLst/>
              <a:rect l="l" t="t" r="r" b="b"/>
              <a:pathLst>
                <a:path w="3624988" h="329857">
                  <a:moveTo>
                    <a:pt x="0" y="0"/>
                  </a:moveTo>
                  <a:lnTo>
                    <a:pt x="3624988" y="0"/>
                  </a:lnTo>
                  <a:lnTo>
                    <a:pt x="3624988" y="329857"/>
                  </a:lnTo>
                  <a:lnTo>
                    <a:pt x="0" y="329857"/>
                  </a:lnTo>
                  <a:close/>
                </a:path>
              </a:pathLst>
            </a:custGeom>
            <a:solidFill>
              <a:srgbClr val="D3E8EE"/>
            </a:solidFill>
          </p:spPr>
        </p:sp>
        <p:sp>
          <p:nvSpPr>
            <p:cNvPr id="10" name="TextBox 10"/>
            <p:cNvSpPr txBox="1"/>
            <p:nvPr/>
          </p:nvSpPr>
          <p:spPr>
            <a:xfrm>
              <a:off x="0" y="-38100"/>
              <a:ext cx="3624988" cy="367957"/>
            </a:xfrm>
            <a:prstGeom prst="rect">
              <a:avLst/>
            </a:prstGeom>
          </p:spPr>
          <p:txBody>
            <a:bodyPr lIns="45896" tIns="45896" rIns="45896" bIns="45896" rtlCol="0" anchor="ctr"/>
            <a:lstStyle/>
            <a:p>
              <a:pPr algn="ctr">
                <a:lnSpc>
                  <a:spcPts val="2720"/>
                </a:lnSpc>
              </a:pPr>
              <a:endParaRPr/>
            </a:p>
          </p:txBody>
        </p:sp>
      </p:grpSp>
      <p:sp>
        <p:nvSpPr>
          <p:cNvPr id="11" name="TextBox 11"/>
          <p:cNvSpPr txBox="1"/>
          <p:nvPr/>
        </p:nvSpPr>
        <p:spPr>
          <a:xfrm>
            <a:off x="3017149" y="1079830"/>
            <a:ext cx="12253702" cy="931545"/>
          </a:xfrm>
          <a:prstGeom prst="rect">
            <a:avLst/>
          </a:prstGeom>
        </p:spPr>
        <p:txBody>
          <a:bodyPr lIns="0" tIns="0" rIns="0" bIns="0" rtlCol="0" anchor="t">
            <a:spAutoFit/>
          </a:bodyPr>
          <a:lstStyle/>
          <a:p>
            <a:pPr algn="ctr">
              <a:lnSpc>
                <a:spcPts val="3779"/>
              </a:lnSpc>
              <a:spcBef>
                <a:spcPct val="0"/>
              </a:spcBef>
            </a:pPr>
            <a:r>
              <a:rPr lang="en-US" sz="2699" b="1">
                <a:solidFill>
                  <a:srgbClr val="112542"/>
                </a:solidFill>
                <a:latin typeface="Garet Bold"/>
                <a:ea typeface="Garet Bold"/>
                <a:cs typeface="Garet Bold"/>
                <a:sym typeface="Garet Bold"/>
              </a:rPr>
              <a:t>LEY FIRMADA POR TRUMP EN 2017, PERMITE A LAS IGLESIAS PARTICIPAR EN POLITICA.</a:t>
            </a:r>
          </a:p>
        </p:txBody>
      </p:sp>
      <p:grpSp>
        <p:nvGrpSpPr>
          <p:cNvPr id="12" name="Group 12"/>
          <p:cNvGrpSpPr/>
          <p:nvPr/>
        </p:nvGrpSpPr>
        <p:grpSpPr>
          <a:xfrm>
            <a:off x="-54517" y="9553575"/>
            <a:ext cx="19936837" cy="733425"/>
            <a:chOff x="0" y="0"/>
            <a:chExt cx="5250854" cy="193165"/>
          </a:xfrm>
        </p:grpSpPr>
        <p:sp>
          <p:nvSpPr>
            <p:cNvPr id="13" name="Freeform 13"/>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4" name="TextBox 14"/>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5" name="TextBox 15"/>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6" name="Freeform 16"/>
          <p:cNvSpPr/>
          <p:nvPr/>
        </p:nvSpPr>
        <p:spPr>
          <a:xfrm>
            <a:off x="16356044" y="9698516"/>
            <a:ext cx="516021" cy="432168"/>
          </a:xfrm>
          <a:custGeom>
            <a:avLst/>
            <a:gdLst/>
            <a:ahLst/>
            <a:cxnLst/>
            <a:rect l="l" t="t" r="r" b="b"/>
            <a:pathLst>
              <a:path w="516021" h="432168">
                <a:moveTo>
                  <a:pt x="0" y="0"/>
                </a:moveTo>
                <a:lnTo>
                  <a:pt x="516021" y="0"/>
                </a:lnTo>
                <a:lnTo>
                  <a:pt x="516021" y="432168"/>
                </a:lnTo>
                <a:lnTo>
                  <a:pt x="0" y="432168"/>
                </a:lnTo>
                <a:lnTo>
                  <a:pt x="0" y="0"/>
                </a:lnTo>
                <a:close/>
              </a:path>
            </a:pathLst>
          </a:custGeom>
          <a:blipFill>
            <a:blip r:embed="rId7"/>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0" y="-35321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4000"/>
            </a:blip>
            <a:stretch>
              <a:fillRect/>
            </a:stretch>
          </a:blipFill>
        </p:spPr>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4" name="Freeform 4"/>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54517" y="9553575"/>
            <a:ext cx="19936837" cy="733425"/>
            <a:chOff x="0" y="0"/>
            <a:chExt cx="5250854" cy="193165"/>
          </a:xfrm>
        </p:grpSpPr>
        <p:sp>
          <p:nvSpPr>
            <p:cNvPr id="6" name="Freeform 6"/>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7" name="TextBox 7"/>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8" name="TextBox 8"/>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9" name="Freeform 9"/>
          <p:cNvSpPr/>
          <p:nvPr/>
        </p:nvSpPr>
        <p:spPr>
          <a:xfrm>
            <a:off x="16356044" y="9698516"/>
            <a:ext cx="516021" cy="432168"/>
          </a:xfrm>
          <a:custGeom>
            <a:avLst/>
            <a:gdLst/>
            <a:ahLst/>
            <a:cxnLst/>
            <a:rect l="l" t="t" r="r" b="b"/>
            <a:pathLst>
              <a:path w="516021" h="432168">
                <a:moveTo>
                  <a:pt x="0" y="0"/>
                </a:moveTo>
                <a:lnTo>
                  <a:pt x="516021" y="0"/>
                </a:lnTo>
                <a:lnTo>
                  <a:pt x="516021" y="432168"/>
                </a:lnTo>
                <a:lnTo>
                  <a:pt x="0" y="432168"/>
                </a:lnTo>
                <a:lnTo>
                  <a:pt x="0" y="0"/>
                </a:lnTo>
                <a:close/>
              </a:path>
            </a:pathLst>
          </a:custGeom>
          <a:blipFill>
            <a:blip r:embed="rId5"/>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7600236">
            <a:off x="13968747" y="7290473"/>
            <a:ext cx="6816740" cy="3935654"/>
          </a:xfrm>
          <a:custGeom>
            <a:avLst/>
            <a:gdLst/>
            <a:ahLst/>
            <a:cxnLst/>
            <a:rect l="l" t="t" r="r" b="b"/>
            <a:pathLst>
              <a:path w="6816740" h="3935654">
                <a:moveTo>
                  <a:pt x="0" y="0"/>
                </a:moveTo>
                <a:lnTo>
                  <a:pt x="6816739" y="0"/>
                </a:lnTo>
                <a:lnTo>
                  <a:pt x="6816739" y="3935654"/>
                </a:lnTo>
                <a:lnTo>
                  <a:pt x="0" y="3935654"/>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2443237">
            <a:off x="-2064977" y="-939127"/>
            <a:ext cx="6816740" cy="3935654"/>
          </a:xfrm>
          <a:custGeom>
            <a:avLst/>
            <a:gdLst/>
            <a:ahLst/>
            <a:cxnLst/>
            <a:rect l="l" t="t" r="r" b="b"/>
            <a:pathLst>
              <a:path w="6816740" h="3935654">
                <a:moveTo>
                  <a:pt x="0" y="0"/>
                </a:moveTo>
                <a:lnTo>
                  <a:pt x="6816739" y="0"/>
                </a:lnTo>
                <a:lnTo>
                  <a:pt x="6816739" y="3935654"/>
                </a:lnTo>
                <a:lnTo>
                  <a:pt x="0" y="3935654"/>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028700" y="2625961"/>
            <a:ext cx="10878884" cy="6428042"/>
            <a:chOff x="0" y="0"/>
            <a:chExt cx="3364771" cy="1988153"/>
          </a:xfrm>
        </p:grpSpPr>
        <p:sp>
          <p:nvSpPr>
            <p:cNvPr id="5" name="Freeform 5"/>
            <p:cNvSpPr/>
            <p:nvPr/>
          </p:nvSpPr>
          <p:spPr>
            <a:xfrm>
              <a:off x="0" y="0"/>
              <a:ext cx="3364771" cy="1988153"/>
            </a:xfrm>
            <a:custGeom>
              <a:avLst/>
              <a:gdLst/>
              <a:ahLst/>
              <a:cxnLst/>
              <a:rect l="l" t="t" r="r" b="b"/>
              <a:pathLst>
                <a:path w="3364771" h="1988153">
                  <a:moveTo>
                    <a:pt x="0" y="0"/>
                  </a:moveTo>
                  <a:lnTo>
                    <a:pt x="3364771" y="0"/>
                  </a:lnTo>
                  <a:lnTo>
                    <a:pt x="3364771" y="1988153"/>
                  </a:lnTo>
                  <a:lnTo>
                    <a:pt x="0" y="1988153"/>
                  </a:lnTo>
                  <a:close/>
                </a:path>
              </a:pathLst>
            </a:custGeom>
            <a:solidFill>
              <a:srgbClr val="73969F">
                <a:alpha val="48627"/>
              </a:srgbClr>
            </a:solidFill>
            <a:ln w="38100" cap="sq">
              <a:solidFill>
                <a:srgbClr val="FFFFFF">
                  <a:alpha val="48627"/>
                </a:srgbClr>
              </a:solidFill>
              <a:prstDash val="solid"/>
              <a:miter/>
            </a:ln>
          </p:spPr>
        </p:sp>
        <p:sp>
          <p:nvSpPr>
            <p:cNvPr id="6" name="TextBox 6"/>
            <p:cNvSpPr txBox="1"/>
            <p:nvPr/>
          </p:nvSpPr>
          <p:spPr>
            <a:xfrm>
              <a:off x="0" y="-38100"/>
              <a:ext cx="3364771" cy="2026253"/>
            </a:xfrm>
            <a:prstGeom prst="rect">
              <a:avLst/>
            </a:prstGeom>
          </p:spPr>
          <p:txBody>
            <a:bodyPr lIns="45896" tIns="45896" rIns="45896" bIns="45896" rtlCol="0" anchor="ctr"/>
            <a:lstStyle/>
            <a:p>
              <a:pPr algn="ctr">
                <a:lnSpc>
                  <a:spcPts val="2720"/>
                </a:lnSpc>
              </a:pPr>
              <a:endParaRPr/>
            </a:p>
          </p:txBody>
        </p:sp>
      </p:grpSp>
      <p:sp>
        <p:nvSpPr>
          <p:cNvPr id="7" name="TextBox 7"/>
          <p:cNvSpPr txBox="1"/>
          <p:nvPr/>
        </p:nvSpPr>
        <p:spPr>
          <a:xfrm>
            <a:off x="1238225" y="2779182"/>
            <a:ext cx="10459833" cy="6093048"/>
          </a:xfrm>
          <a:prstGeom prst="rect">
            <a:avLst/>
          </a:prstGeom>
        </p:spPr>
        <p:txBody>
          <a:bodyPr lIns="0" tIns="0" rIns="0" bIns="0" rtlCol="0" anchor="t">
            <a:spAutoFit/>
          </a:bodyPr>
          <a:lstStyle/>
          <a:p>
            <a:pPr algn="just">
              <a:lnSpc>
                <a:spcPts val="3478"/>
              </a:lnSpc>
            </a:pPr>
            <a:r>
              <a:rPr lang="en-US" sz="2082">
                <a:solidFill>
                  <a:srgbClr val="FFFFFF"/>
                </a:solidFill>
                <a:latin typeface="Garet"/>
                <a:ea typeface="Garet"/>
                <a:cs typeface="Garet"/>
                <a:sym typeface="Garet"/>
              </a:rPr>
              <a:t>La frase "separación de la iglesia y el estado" es generalmente relacionada con la Carta del 1 de enero de 1802 escrita por Thomas Jefferson, dirigida a la Asociación Bautista de Danbury en Connecticut, y publicada en un periódico de Massachusetts. Jefferson escribió:</a:t>
            </a:r>
          </a:p>
          <a:p>
            <a:pPr algn="just">
              <a:lnSpc>
                <a:spcPts val="3478"/>
              </a:lnSpc>
            </a:pPr>
            <a:r>
              <a:rPr lang="en-US" sz="2082">
                <a:solidFill>
                  <a:srgbClr val="FFFFFF"/>
                </a:solidFill>
                <a:latin typeface="Garet"/>
                <a:ea typeface="Garet"/>
                <a:cs typeface="Garet"/>
                <a:sym typeface="Garet"/>
              </a:rPr>
              <a:t>"Contemplo con una soberana reverencia tal acto de todos los estadunidenses, quienes declararon que su legislatura 'no hará ninguna ley respecto al establecimiento de una religión, o prohibirá la práctica libre de las mismas,' construyendo así un muro de separación entre la Iglesia y el Estado."</a:t>
            </a:r>
          </a:p>
          <a:p>
            <a:pPr algn="just">
              <a:lnSpc>
                <a:spcPts val="3478"/>
              </a:lnSpc>
            </a:pPr>
            <a:r>
              <a:rPr lang="en-US" sz="2082" b="1">
                <a:solidFill>
                  <a:srgbClr val="FFFFFF"/>
                </a:solidFill>
                <a:latin typeface="Garet Bold"/>
                <a:ea typeface="Garet Bold"/>
                <a:cs typeface="Garet Bold"/>
                <a:sym typeface="Garet Bold"/>
              </a:rPr>
              <a:t>Primera Enmienda (ratificada el 15 de diciembre de 1791)</a:t>
            </a:r>
          </a:p>
          <a:p>
            <a:pPr algn="just">
              <a:lnSpc>
                <a:spcPts val="3478"/>
              </a:lnSpc>
            </a:pPr>
            <a:r>
              <a:rPr lang="en-US" sz="2082" b="1" i="1">
                <a:solidFill>
                  <a:srgbClr val="FFFFFF"/>
                </a:solidFill>
                <a:latin typeface="Garet Bold Italics"/>
                <a:ea typeface="Garet Bold Italics"/>
                <a:cs typeface="Garet Bold Italics"/>
                <a:sym typeface="Garet Bold Italics"/>
              </a:rPr>
              <a:t>“El Congreso no promulgará ley alguna por la que adopte una religión de Estado, o que prohíba el libre ejercicio de la misma, o que restrinja la libertad de expresión o de prensa, o el derecho del pueblo a reunirse pacíficamente y a solicitar al Gobierno la reparación de agravios.”</a:t>
            </a:r>
          </a:p>
        </p:txBody>
      </p:sp>
      <p:sp>
        <p:nvSpPr>
          <p:cNvPr id="8" name="Freeform 8"/>
          <p:cNvSpPr/>
          <p:nvPr/>
        </p:nvSpPr>
        <p:spPr>
          <a:xfrm>
            <a:off x="12208675" y="0"/>
            <a:ext cx="5168441" cy="6721298"/>
          </a:xfrm>
          <a:custGeom>
            <a:avLst/>
            <a:gdLst/>
            <a:ahLst/>
            <a:cxnLst/>
            <a:rect l="l" t="t" r="r" b="b"/>
            <a:pathLst>
              <a:path w="5168441" h="6721298">
                <a:moveTo>
                  <a:pt x="0" y="0"/>
                </a:moveTo>
                <a:lnTo>
                  <a:pt x="5168441" y="0"/>
                </a:lnTo>
                <a:lnTo>
                  <a:pt x="5168441" y="6721298"/>
                </a:lnTo>
                <a:lnTo>
                  <a:pt x="0" y="6721298"/>
                </a:lnTo>
                <a:lnTo>
                  <a:pt x="0" y="0"/>
                </a:lnTo>
                <a:close/>
              </a:path>
            </a:pathLst>
          </a:custGeom>
          <a:blipFill>
            <a:blip r:embed="rId4"/>
            <a:stretch>
              <a:fillRect l="-713" r="-713" b="-12573"/>
            </a:stretch>
          </a:blipFill>
        </p:spPr>
      </p:sp>
      <p:sp>
        <p:nvSpPr>
          <p:cNvPr id="9" name="TextBox 9"/>
          <p:cNvSpPr txBox="1"/>
          <p:nvPr/>
        </p:nvSpPr>
        <p:spPr>
          <a:xfrm>
            <a:off x="12208675" y="6838572"/>
            <a:ext cx="5168441" cy="2215431"/>
          </a:xfrm>
          <a:prstGeom prst="rect">
            <a:avLst/>
          </a:prstGeom>
        </p:spPr>
        <p:txBody>
          <a:bodyPr lIns="0" tIns="0" rIns="0" bIns="0" rtlCol="0" anchor="t">
            <a:spAutoFit/>
          </a:bodyPr>
          <a:lstStyle/>
          <a:p>
            <a:pPr algn="just">
              <a:lnSpc>
                <a:spcPts val="3539"/>
              </a:lnSpc>
              <a:spcBef>
                <a:spcPct val="0"/>
              </a:spcBef>
            </a:pPr>
            <a:r>
              <a:rPr lang="en-US" sz="2528">
                <a:solidFill>
                  <a:srgbClr val="FFFFFF"/>
                </a:solidFill>
                <a:latin typeface="Garet"/>
                <a:ea typeface="Garet"/>
                <a:cs typeface="Garet"/>
                <a:sym typeface="Garet"/>
              </a:rPr>
              <a:t>Asegura la libertad de religión, prohibiendo que el gobierno establezca una religión oficial o interfiera en la práctica religiosa.</a:t>
            </a:r>
          </a:p>
        </p:txBody>
      </p:sp>
      <p:sp>
        <p:nvSpPr>
          <p:cNvPr id="10" name="TextBox 10"/>
          <p:cNvSpPr txBox="1"/>
          <p:nvPr/>
        </p:nvSpPr>
        <p:spPr>
          <a:xfrm>
            <a:off x="1028700" y="962025"/>
            <a:ext cx="10774526" cy="1383804"/>
          </a:xfrm>
          <a:prstGeom prst="rect">
            <a:avLst/>
          </a:prstGeom>
        </p:spPr>
        <p:txBody>
          <a:bodyPr lIns="0" tIns="0" rIns="0" bIns="0" rtlCol="0" anchor="t">
            <a:spAutoFit/>
          </a:bodyPr>
          <a:lstStyle/>
          <a:p>
            <a:pPr algn="ctr">
              <a:lnSpc>
                <a:spcPts val="5158"/>
              </a:lnSpc>
            </a:pPr>
            <a:r>
              <a:rPr lang="en-US" sz="3684" b="1">
                <a:solidFill>
                  <a:srgbClr val="FF0000"/>
                </a:solidFill>
                <a:latin typeface="Garet Bold"/>
                <a:ea typeface="Garet Bold"/>
                <a:cs typeface="Garet Bold"/>
                <a:sym typeface="Garet Bold"/>
              </a:rPr>
              <a:t>CONSTITUCIÓN DE LOS ESTADOS UNIDOS</a:t>
            </a:r>
          </a:p>
          <a:p>
            <a:pPr algn="ctr">
              <a:lnSpc>
                <a:spcPts val="6095"/>
              </a:lnSpc>
              <a:spcBef>
                <a:spcPct val="0"/>
              </a:spcBef>
            </a:pPr>
            <a:r>
              <a:rPr lang="en-US" sz="4354" b="1">
                <a:solidFill>
                  <a:srgbClr val="FFFFFF"/>
                </a:solidFill>
                <a:latin typeface="Garet Bold"/>
                <a:ea typeface="Garet Bold"/>
                <a:cs typeface="Garet Bold"/>
                <a:sym typeface="Garet Bold"/>
              </a:rPr>
              <a:t>Separación Estado - Iglesia</a:t>
            </a:r>
          </a:p>
        </p:txBody>
      </p:sp>
      <p:grpSp>
        <p:nvGrpSpPr>
          <p:cNvPr id="11" name="Group 11"/>
          <p:cNvGrpSpPr/>
          <p:nvPr/>
        </p:nvGrpSpPr>
        <p:grpSpPr>
          <a:xfrm>
            <a:off x="-54517" y="9553575"/>
            <a:ext cx="19936837" cy="733425"/>
            <a:chOff x="0" y="0"/>
            <a:chExt cx="5250854" cy="193165"/>
          </a:xfrm>
        </p:grpSpPr>
        <p:sp>
          <p:nvSpPr>
            <p:cNvPr id="12" name="Freeform 12"/>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3" name="TextBox 13"/>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4" name="TextBox 14"/>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5" name="Freeform 15"/>
          <p:cNvSpPr/>
          <p:nvPr/>
        </p:nvSpPr>
        <p:spPr>
          <a:xfrm>
            <a:off x="16356044" y="9698516"/>
            <a:ext cx="516021" cy="432168"/>
          </a:xfrm>
          <a:custGeom>
            <a:avLst/>
            <a:gdLst/>
            <a:ahLst/>
            <a:cxnLst/>
            <a:rect l="l" t="t" r="r" b="b"/>
            <a:pathLst>
              <a:path w="516021" h="432168">
                <a:moveTo>
                  <a:pt x="0" y="0"/>
                </a:moveTo>
                <a:lnTo>
                  <a:pt x="516021" y="0"/>
                </a:lnTo>
                <a:lnTo>
                  <a:pt x="516021" y="432168"/>
                </a:lnTo>
                <a:lnTo>
                  <a:pt x="0" y="432168"/>
                </a:lnTo>
                <a:lnTo>
                  <a:pt x="0" y="0"/>
                </a:lnTo>
                <a:close/>
              </a:path>
            </a:pathLst>
          </a:custGeom>
          <a:blipFill>
            <a:blip r:embed="rId5"/>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1028700" y="4355160"/>
            <a:ext cx="16230600" cy="2326269"/>
            <a:chOff x="0" y="0"/>
            <a:chExt cx="3761907" cy="539179"/>
          </a:xfrm>
        </p:grpSpPr>
        <p:sp>
          <p:nvSpPr>
            <p:cNvPr id="3" name="Freeform 3"/>
            <p:cNvSpPr/>
            <p:nvPr/>
          </p:nvSpPr>
          <p:spPr>
            <a:xfrm>
              <a:off x="0" y="0"/>
              <a:ext cx="3761906" cy="539179"/>
            </a:xfrm>
            <a:custGeom>
              <a:avLst/>
              <a:gdLst/>
              <a:ahLst/>
              <a:cxnLst/>
              <a:rect l="l" t="t" r="r" b="b"/>
              <a:pathLst>
                <a:path w="3761906" h="539179">
                  <a:moveTo>
                    <a:pt x="0" y="0"/>
                  </a:moveTo>
                  <a:lnTo>
                    <a:pt x="3761906" y="0"/>
                  </a:lnTo>
                  <a:lnTo>
                    <a:pt x="3761906" y="539179"/>
                  </a:lnTo>
                  <a:lnTo>
                    <a:pt x="0" y="539179"/>
                  </a:lnTo>
                  <a:close/>
                </a:path>
              </a:pathLst>
            </a:custGeom>
            <a:solidFill>
              <a:srgbClr val="D3E8EE">
                <a:alpha val="72941"/>
              </a:srgbClr>
            </a:solidFill>
          </p:spPr>
        </p:sp>
        <p:sp>
          <p:nvSpPr>
            <p:cNvPr id="4" name="TextBox 4"/>
            <p:cNvSpPr txBox="1"/>
            <p:nvPr/>
          </p:nvSpPr>
          <p:spPr>
            <a:xfrm>
              <a:off x="0" y="-38100"/>
              <a:ext cx="3761907" cy="577279"/>
            </a:xfrm>
            <a:prstGeom prst="rect">
              <a:avLst/>
            </a:prstGeom>
          </p:spPr>
          <p:txBody>
            <a:bodyPr lIns="51093" tIns="51093" rIns="51093" bIns="51093" rtlCol="0" anchor="ctr"/>
            <a:lstStyle/>
            <a:p>
              <a:pPr algn="ctr">
                <a:lnSpc>
                  <a:spcPts val="2720"/>
                </a:lnSpc>
              </a:pPr>
              <a:endParaRPr/>
            </a:p>
          </p:txBody>
        </p:sp>
      </p:grpSp>
      <p:sp>
        <p:nvSpPr>
          <p:cNvPr id="5" name="TextBox 5"/>
          <p:cNvSpPr txBox="1"/>
          <p:nvPr/>
        </p:nvSpPr>
        <p:spPr>
          <a:xfrm>
            <a:off x="1233757" y="1171129"/>
            <a:ext cx="15811372" cy="7868542"/>
          </a:xfrm>
          <a:prstGeom prst="rect">
            <a:avLst/>
          </a:prstGeom>
        </p:spPr>
        <p:txBody>
          <a:bodyPr lIns="0" tIns="0" rIns="0" bIns="0" rtlCol="0" anchor="t">
            <a:spAutoFit/>
          </a:bodyPr>
          <a:lstStyle/>
          <a:p>
            <a:pPr algn="just">
              <a:lnSpc>
                <a:spcPts val="5200"/>
              </a:lnSpc>
            </a:pPr>
            <a:r>
              <a:rPr lang="en-US" sz="3714">
                <a:solidFill>
                  <a:srgbClr val="FFFFFF"/>
                </a:solidFill>
                <a:latin typeface="Garet"/>
                <a:ea typeface="Garet"/>
                <a:cs typeface="Garet"/>
                <a:sym typeface="Garet"/>
              </a:rPr>
              <a:t>En contraposición con los que guardan los mandamientos de Dios y tienen la fe de Jesús, el tercer ángel señala otra clase de seres humanos contra cuyos errores va dirigido un solemne y terrible aviso:</a:t>
            </a:r>
          </a:p>
          <a:p>
            <a:pPr algn="just">
              <a:lnSpc>
                <a:spcPts val="5200"/>
              </a:lnSpc>
            </a:pPr>
            <a:endParaRPr lang="en-US" sz="3714">
              <a:solidFill>
                <a:srgbClr val="FFFFFF"/>
              </a:solidFill>
              <a:latin typeface="Garet"/>
              <a:ea typeface="Garet"/>
              <a:cs typeface="Garet"/>
              <a:sym typeface="Garet"/>
            </a:endParaRPr>
          </a:p>
          <a:p>
            <a:pPr algn="ctr">
              <a:lnSpc>
                <a:spcPts val="5200"/>
              </a:lnSpc>
            </a:pPr>
            <a:r>
              <a:rPr lang="en-US" sz="3714">
                <a:solidFill>
                  <a:srgbClr val="FFFFFF"/>
                </a:solidFill>
                <a:latin typeface="Garet"/>
                <a:ea typeface="Garet"/>
                <a:cs typeface="Garet"/>
                <a:sym typeface="Garet"/>
              </a:rPr>
              <a:t> </a:t>
            </a:r>
            <a:r>
              <a:rPr lang="en-US" sz="3714" b="1">
                <a:solidFill>
                  <a:srgbClr val="112542"/>
                </a:solidFill>
                <a:latin typeface="Garet Bold"/>
                <a:ea typeface="Garet Bold"/>
                <a:cs typeface="Garet Bold"/>
                <a:sym typeface="Garet Bold"/>
              </a:rPr>
              <a:t>“¡Si alguno adora a la bestia y a su imagen, y recibe su marca en su frente, o en su mano, él también beberá del vino de la ira de Dios!”  Apocalipsis 14:9-10</a:t>
            </a:r>
          </a:p>
          <a:p>
            <a:pPr algn="just">
              <a:lnSpc>
                <a:spcPts val="5200"/>
              </a:lnSpc>
            </a:pPr>
            <a:endParaRPr lang="en-US" sz="3714" b="1">
              <a:solidFill>
                <a:srgbClr val="112542"/>
              </a:solidFill>
              <a:latin typeface="Garet Bold"/>
              <a:ea typeface="Garet Bold"/>
              <a:cs typeface="Garet Bold"/>
              <a:sym typeface="Garet Bold"/>
            </a:endParaRPr>
          </a:p>
          <a:p>
            <a:pPr algn="just">
              <a:lnSpc>
                <a:spcPts val="5200"/>
              </a:lnSpc>
            </a:pPr>
            <a:r>
              <a:rPr lang="en-US" sz="3714">
                <a:solidFill>
                  <a:srgbClr val="FFFFFF"/>
                </a:solidFill>
                <a:latin typeface="Garet"/>
                <a:ea typeface="Garet"/>
                <a:cs typeface="Garet"/>
                <a:sym typeface="Garet"/>
              </a:rPr>
              <a:t>Para comprender este mensaje hay que interpretar correctamente sus símbolos. ¿Qué representan la bestia, la imagen, la marca? </a:t>
            </a:r>
          </a:p>
        </p:txBody>
      </p:sp>
      <p:sp>
        <p:nvSpPr>
          <p:cNvPr id="6" name="Freeform 6"/>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7" name="Freeform 7"/>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8" name="Group 8"/>
          <p:cNvGrpSpPr/>
          <p:nvPr/>
        </p:nvGrpSpPr>
        <p:grpSpPr>
          <a:xfrm>
            <a:off x="-54517" y="9553575"/>
            <a:ext cx="19936837" cy="733425"/>
            <a:chOff x="0" y="0"/>
            <a:chExt cx="5250854" cy="193165"/>
          </a:xfrm>
        </p:grpSpPr>
        <p:sp>
          <p:nvSpPr>
            <p:cNvPr id="9" name="Freeform 9"/>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0" name="TextBox 10"/>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1" name="TextBox 11"/>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2" name="Freeform 12"/>
          <p:cNvSpPr/>
          <p:nvPr/>
        </p:nvSpPr>
        <p:spPr>
          <a:xfrm>
            <a:off x="16356044" y="9698516"/>
            <a:ext cx="516021" cy="432168"/>
          </a:xfrm>
          <a:custGeom>
            <a:avLst/>
            <a:gdLst/>
            <a:ahLst/>
            <a:cxnLst/>
            <a:rect l="l" t="t" r="r" b="b"/>
            <a:pathLst>
              <a:path w="516021" h="432168">
                <a:moveTo>
                  <a:pt x="0" y="0"/>
                </a:moveTo>
                <a:lnTo>
                  <a:pt x="516021" y="0"/>
                </a:lnTo>
                <a:lnTo>
                  <a:pt x="516021" y="432168"/>
                </a:lnTo>
                <a:lnTo>
                  <a:pt x="0" y="432168"/>
                </a:lnTo>
                <a:lnTo>
                  <a:pt x="0" y="0"/>
                </a:lnTo>
                <a:close/>
              </a:path>
            </a:pathLst>
          </a:custGeom>
          <a:blipFill>
            <a:blip r:embed="rId4"/>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4" name="Freeform 4"/>
          <p:cNvSpPr/>
          <p:nvPr/>
        </p:nvSpPr>
        <p:spPr>
          <a:xfrm>
            <a:off x="1028700" y="1028700"/>
            <a:ext cx="8564478" cy="8172496"/>
          </a:xfrm>
          <a:custGeom>
            <a:avLst/>
            <a:gdLst/>
            <a:ahLst/>
            <a:cxnLst/>
            <a:rect l="l" t="t" r="r" b="b"/>
            <a:pathLst>
              <a:path w="8564478" h="8172496">
                <a:moveTo>
                  <a:pt x="0" y="0"/>
                </a:moveTo>
                <a:lnTo>
                  <a:pt x="8564478" y="0"/>
                </a:lnTo>
                <a:lnTo>
                  <a:pt x="8564478" y="8172496"/>
                </a:lnTo>
                <a:lnTo>
                  <a:pt x="0" y="8172496"/>
                </a:lnTo>
                <a:lnTo>
                  <a:pt x="0" y="0"/>
                </a:lnTo>
                <a:close/>
              </a:path>
            </a:pathLst>
          </a:custGeom>
          <a:blipFill>
            <a:blip r:embed="rId4"/>
            <a:stretch>
              <a:fillRect t="-334" r="-1480" b="-3825"/>
            </a:stretch>
          </a:blipFill>
        </p:spPr>
      </p:sp>
      <p:sp>
        <p:nvSpPr>
          <p:cNvPr id="5" name="Freeform 5"/>
          <p:cNvSpPr/>
          <p:nvPr/>
        </p:nvSpPr>
        <p:spPr>
          <a:xfrm>
            <a:off x="9876798" y="1028700"/>
            <a:ext cx="7382502" cy="366674"/>
          </a:xfrm>
          <a:custGeom>
            <a:avLst/>
            <a:gdLst/>
            <a:ahLst/>
            <a:cxnLst/>
            <a:rect l="l" t="t" r="r" b="b"/>
            <a:pathLst>
              <a:path w="7382502" h="366674">
                <a:moveTo>
                  <a:pt x="0" y="0"/>
                </a:moveTo>
                <a:lnTo>
                  <a:pt x="7382502" y="0"/>
                </a:lnTo>
                <a:lnTo>
                  <a:pt x="7382502" y="366674"/>
                </a:lnTo>
                <a:lnTo>
                  <a:pt x="0" y="366674"/>
                </a:lnTo>
                <a:lnTo>
                  <a:pt x="0" y="0"/>
                </a:lnTo>
                <a:close/>
              </a:path>
            </a:pathLst>
          </a:custGeom>
          <a:blipFill>
            <a:blip r:embed="rId5"/>
            <a:stretch>
              <a:fillRect t="-334" b="-334"/>
            </a:stretch>
          </a:blipFill>
        </p:spPr>
      </p:sp>
      <p:sp>
        <p:nvSpPr>
          <p:cNvPr id="6" name="Freeform 6"/>
          <p:cNvSpPr/>
          <p:nvPr/>
        </p:nvSpPr>
        <p:spPr>
          <a:xfrm>
            <a:off x="9876798" y="1395374"/>
            <a:ext cx="7382502" cy="5147959"/>
          </a:xfrm>
          <a:custGeom>
            <a:avLst/>
            <a:gdLst/>
            <a:ahLst/>
            <a:cxnLst/>
            <a:rect l="l" t="t" r="r" b="b"/>
            <a:pathLst>
              <a:path w="7382502" h="5147959">
                <a:moveTo>
                  <a:pt x="0" y="0"/>
                </a:moveTo>
                <a:lnTo>
                  <a:pt x="7382502" y="0"/>
                </a:lnTo>
                <a:lnTo>
                  <a:pt x="7382502" y="5147959"/>
                </a:lnTo>
                <a:lnTo>
                  <a:pt x="0" y="5147959"/>
                </a:lnTo>
                <a:lnTo>
                  <a:pt x="0" y="0"/>
                </a:lnTo>
                <a:close/>
              </a:path>
            </a:pathLst>
          </a:custGeom>
          <a:blipFill>
            <a:blip r:embed="rId6"/>
            <a:stretch>
              <a:fillRect t="-730" b="-730"/>
            </a:stretch>
          </a:blipFill>
        </p:spPr>
      </p:sp>
      <p:sp>
        <p:nvSpPr>
          <p:cNvPr id="7" name="Freeform 7"/>
          <p:cNvSpPr/>
          <p:nvPr/>
        </p:nvSpPr>
        <p:spPr>
          <a:xfrm>
            <a:off x="9876798" y="6643111"/>
            <a:ext cx="6623081" cy="2615189"/>
          </a:xfrm>
          <a:custGeom>
            <a:avLst/>
            <a:gdLst/>
            <a:ahLst/>
            <a:cxnLst/>
            <a:rect l="l" t="t" r="r" b="b"/>
            <a:pathLst>
              <a:path w="6623081" h="2615189">
                <a:moveTo>
                  <a:pt x="0" y="0"/>
                </a:moveTo>
                <a:lnTo>
                  <a:pt x="6623081" y="0"/>
                </a:lnTo>
                <a:lnTo>
                  <a:pt x="6623081" y="2615189"/>
                </a:lnTo>
                <a:lnTo>
                  <a:pt x="0" y="2615189"/>
                </a:lnTo>
                <a:lnTo>
                  <a:pt x="0" y="0"/>
                </a:lnTo>
                <a:close/>
              </a:path>
            </a:pathLst>
          </a:custGeom>
          <a:blipFill>
            <a:blip r:embed="rId7"/>
            <a:stretch>
              <a:fillRect t="-334" b="-334"/>
            </a:stretch>
          </a:blipFill>
        </p:spPr>
      </p:sp>
      <p:grpSp>
        <p:nvGrpSpPr>
          <p:cNvPr id="8" name="Group 8"/>
          <p:cNvGrpSpPr/>
          <p:nvPr/>
        </p:nvGrpSpPr>
        <p:grpSpPr>
          <a:xfrm>
            <a:off x="-54517" y="9553575"/>
            <a:ext cx="19936837" cy="733425"/>
            <a:chOff x="0" y="0"/>
            <a:chExt cx="5250854" cy="193165"/>
          </a:xfrm>
        </p:grpSpPr>
        <p:sp>
          <p:nvSpPr>
            <p:cNvPr id="9" name="Freeform 9"/>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0" name="TextBox 10"/>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1" name="TextBox 11"/>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2" name="Freeform 12"/>
          <p:cNvSpPr/>
          <p:nvPr/>
        </p:nvSpPr>
        <p:spPr>
          <a:xfrm>
            <a:off x="16356044" y="9698516"/>
            <a:ext cx="516021" cy="432168"/>
          </a:xfrm>
          <a:custGeom>
            <a:avLst/>
            <a:gdLst/>
            <a:ahLst/>
            <a:cxnLst/>
            <a:rect l="l" t="t" r="r" b="b"/>
            <a:pathLst>
              <a:path w="516021" h="432168">
                <a:moveTo>
                  <a:pt x="0" y="0"/>
                </a:moveTo>
                <a:lnTo>
                  <a:pt x="516021" y="0"/>
                </a:lnTo>
                <a:lnTo>
                  <a:pt x="516021" y="432168"/>
                </a:lnTo>
                <a:lnTo>
                  <a:pt x="0" y="432168"/>
                </a:lnTo>
                <a:lnTo>
                  <a:pt x="0" y="0"/>
                </a:lnTo>
                <a:close/>
              </a:path>
            </a:pathLst>
          </a:custGeom>
          <a:blipFill>
            <a:blip r:embed="rId8"/>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4" name="Freeform 4"/>
          <p:cNvSpPr/>
          <p:nvPr/>
        </p:nvSpPr>
        <p:spPr>
          <a:xfrm>
            <a:off x="1135785" y="1219237"/>
            <a:ext cx="6464238" cy="3781579"/>
          </a:xfrm>
          <a:custGeom>
            <a:avLst/>
            <a:gdLst/>
            <a:ahLst/>
            <a:cxnLst/>
            <a:rect l="l" t="t" r="r" b="b"/>
            <a:pathLst>
              <a:path w="6464238" h="3781579">
                <a:moveTo>
                  <a:pt x="0" y="0"/>
                </a:moveTo>
                <a:lnTo>
                  <a:pt x="6464239" y="0"/>
                </a:lnTo>
                <a:lnTo>
                  <a:pt x="6464239" y="3781579"/>
                </a:lnTo>
                <a:lnTo>
                  <a:pt x="0" y="3781579"/>
                </a:lnTo>
                <a:lnTo>
                  <a:pt x="0" y="0"/>
                </a:lnTo>
                <a:close/>
              </a:path>
            </a:pathLst>
          </a:custGeom>
          <a:blipFill>
            <a:blip r:embed="rId4"/>
            <a:stretch>
              <a:fillRect/>
            </a:stretch>
          </a:blipFill>
        </p:spPr>
      </p:sp>
      <p:sp>
        <p:nvSpPr>
          <p:cNvPr id="5" name="Freeform 5"/>
          <p:cNvSpPr/>
          <p:nvPr/>
        </p:nvSpPr>
        <p:spPr>
          <a:xfrm>
            <a:off x="1135785" y="5286184"/>
            <a:ext cx="6464238" cy="3781579"/>
          </a:xfrm>
          <a:custGeom>
            <a:avLst/>
            <a:gdLst/>
            <a:ahLst/>
            <a:cxnLst/>
            <a:rect l="l" t="t" r="r" b="b"/>
            <a:pathLst>
              <a:path w="6464238" h="3781579">
                <a:moveTo>
                  <a:pt x="0" y="0"/>
                </a:moveTo>
                <a:lnTo>
                  <a:pt x="6464239" y="0"/>
                </a:lnTo>
                <a:lnTo>
                  <a:pt x="6464239" y="3781579"/>
                </a:lnTo>
                <a:lnTo>
                  <a:pt x="0" y="3781579"/>
                </a:lnTo>
                <a:lnTo>
                  <a:pt x="0" y="0"/>
                </a:lnTo>
                <a:close/>
              </a:path>
            </a:pathLst>
          </a:custGeom>
          <a:blipFill>
            <a:blip r:embed="rId5"/>
            <a:stretch>
              <a:fillRect/>
            </a:stretch>
          </a:blipFill>
        </p:spPr>
      </p:sp>
      <p:sp>
        <p:nvSpPr>
          <p:cNvPr id="6" name="Freeform 6"/>
          <p:cNvSpPr/>
          <p:nvPr/>
        </p:nvSpPr>
        <p:spPr>
          <a:xfrm>
            <a:off x="8219209" y="1028700"/>
            <a:ext cx="9113021" cy="1407466"/>
          </a:xfrm>
          <a:custGeom>
            <a:avLst/>
            <a:gdLst/>
            <a:ahLst/>
            <a:cxnLst/>
            <a:rect l="l" t="t" r="r" b="b"/>
            <a:pathLst>
              <a:path w="9113021" h="1407466">
                <a:moveTo>
                  <a:pt x="0" y="0"/>
                </a:moveTo>
                <a:lnTo>
                  <a:pt x="9113021" y="0"/>
                </a:lnTo>
                <a:lnTo>
                  <a:pt x="9113021" y="1407466"/>
                </a:lnTo>
                <a:lnTo>
                  <a:pt x="0" y="1407466"/>
                </a:lnTo>
                <a:lnTo>
                  <a:pt x="0" y="0"/>
                </a:lnTo>
                <a:close/>
              </a:path>
            </a:pathLst>
          </a:custGeom>
          <a:blipFill>
            <a:blip r:embed="rId6"/>
            <a:stretch>
              <a:fillRect l="-2375" t="-543" b="-543"/>
            </a:stretch>
          </a:blipFill>
        </p:spPr>
      </p:sp>
      <p:sp>
        <p:nvSpPr>
          <p:cNvPr id="7" name="TextBox 7"/>
          <p:cNvSpPr txBox="1"/>
          <p:nvPr/>
        </p:nvSpPr>
        <p:spPr>
          <a:xfrm>
            <a:off x="8219209" y="2448667"/>
            <a:ext cx="8910852" cy="6619096"/>
          </a:xfrm>
          <a:prstGeom prst="rect">
            <a:avLst/>
          </a:prstGeom>
        </p:spPr>
        <p:txBody>
          <a:bodyPr lIns="0" tIns="0" rIns="0" bIns="0" rtlCol="0" anchor="t">
            <a:spAutoFit/>
          </a:bodyPr>
          <a:lstStyle/>
          <a:p>
            <a:pPr algn="just">
              <a:lnSpc>
                <a:spcPts val="6193"/>
              </a:lnSpc>
              <a:spcBef>
                <a:spcPct val="0"/>
              </a:spcBef>
            </a:pPr>
            <a:r>
              <a:rPr lang="en-US" sz="4423" b="1">
                <a:solidFill>
                  <a:srgbClr val="FF0000"/>
                </a:solidFill>
                <a:latin typeface="Garet Bold"/>
                <a:ea typeface="Garet Bold"/>
                <a:cs typeface="Garet Bold"/>
                <a:sym typeface="Garet Bold"/>
              </a:rPr>
              <a:t>EL PROYECTO 2025</a:t>
            </a:r>
          </a:p>
          <a:p>
            <a:pPr algn="just">
              <a:lnSpc>
                <a:spcPts val="1036"/>
              </a:lnSpc>
              <a:spcBef>
                <a:spcPct val="0"/>
              </a:spcBef>
            </a:pPr>
            <a:endParaRPr lang="en-US" sz="4423" b="1">
              <a:solidFill>
                <a:srgbClr val="FF0000"/>
              </a:solidFill>
              <a:latin typeface="Garet Bold"/>
              <a:ea typeface="Garet Bold"/>
              <a:cs typeface="Garet Bold"/>
              <a:sym typeface="Garet Bold"/>
            </a:endParaRPr>
          </a:p>
          <a:p>
            <a:pPr algn="just">
              <a:lnSpc>
                <a:spcPts val="3684"/>
              </a:lnSpc>
              <a:spcBef>
                <a:spcPct val="0"/>
              </a:spcBef>
            </a:pPr>
            <a:r>
              <a:rPr lang="en-US" sz="2632">
                <a:solidFill>
                  <a:srgbClr val="FFFFFF"/>
                </a:solidFill>
                <a:latin typeface="Garet"/>
                <a:ea typeface="Garet"/>
                <a:cs typeface="Garet"/>
                <a:sym typeface="Garet"/>
              </a:rPr>
              <a:t>Proyect 2025 (920 paginas) es un plan de política creado por la conservadora Heritage Foundation que presenta una visión cristiana de extrema derecha para el segundo mandato de Trump en la Casa Blanca si gana en noviembre.</a:t>
            </a:r>
          </a:p>
          <a:p>
            <a:pPr algn="just">
              <a:lnSpc>
                <a:spcPts val="1315"/>
              </a:lnSpc>
              <a:spcBef>
                <a:spcPct val="0"/>
              </a:spcBef>
            </a:pPr>
            <a:endParaRPr lang="en-US" sz="2632">
              <a:solidFill>
                <a:srgbClr val="FFFFFF"/>
              </a:solidFill>
              <a:latin typeface="Garet"/>
              <a:ea typeface="Garet"/>
              <a:cs typeface="Garet"/>
              <a:sym typeface="Garet"/>
            </a:endParaRPr>
          </a:p>
          <a:p>
            <a:pPr algn="just">
              <a:lnSpc>
                <a:spcPts val="3684"/>
              </a:lnSpc>
              <a:spcBef>
                <a:spcPct val="0"/>
              </a:spcBef>
            </a:pPr>
            <a:r>
              <a:rPr lang="en-US" sz="2632">
                <a:solidFill>
                  <a:srgbClr val="FFFFFF"/>
                </a:solidFill>
                <a:latin typeface="Garet"/>
                <a:ea typeface="Garet"/>
                <a:cs typeface="Garet"/>
                <a:sym typeface="Garet"/>
              </a:rPr>
              <a:t>•Mientras se estaba trabajando en el Proyecto 2025, Trump dijo: "Este es un gran grupo y van a sentar las bases y detallar los planes de exactamente lo que nuestro movimiento hará, y lo que su movimiento hará, cuando el pueblo estadounidense nos dé un mandato colosal para salvar a Estados Unidos”</a:t>
            </a:r>
          </a:p>
        </p:txBody>
      </p:sp>
      <p:grpSp>
        <p:nvGrpSpPr>
          <p:cNvPr id="8" name="Group 8"/>
          <p:cNvGrpSpPr/>
          <p:nvPr/>
        </p:nvGrpSpPr>
        <p:grpSpPr>
          <a:xfrm>
            <a:off x="-54517" y="9553575"/>
            <a:ext cx="19936837" cy="733425"/>
            <a:chOff x="0" y="0"/>
            <a:chExt cx="5250854" cy="193165"/>
          </a:xfrm>
        </p:grpSpPr>
        <p:sp>
          <p:nvSpPr>
            <p:cNvPr id="9" name="Freeform 9"/>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0" name="TextBox 10"/>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1" name="TextBox 11"/>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2" name="Freeform 12"/>
          <p:cNvSpPr/>
          <p:nvPr/>
        </p:nvSpPr>
        <p:spPr>
          <a:xfrm>
            <a:off x="16356044" y="9698516"/>
            <a:ext cx="516021" cy="432168"/>
          </a:xfrm>
          <a:custGeom>
            <a:avLst/>
            <a:gdLst/>
            <a:ahLst/>
            <a:cxnLst/>
            <a:rect l="l" t="t" r="r" b="b"/>
            <a:pathLst>
              <a:path w="516021" h="432168">
                <a:moveTo>
                  <a:pt x="0" y="0"/>
                </a:moveTo>
                <a:lnTo>
                  <a:pt x="516021" y="0"/>
                </a:lnTo>
                <a:lnTo>
                  <a:pt x="516021" y="432168"/>
                </a:lnTo>
                <a:lnTo>
                  <a:pt x="0" y="432168"/>
                </a:lnTo>
                <a:lnTo>
                  <a:pt x="0" y="0"/>
                </a:lnTo>
                <a:close/>
              </a:path>
            </a:pathLst>
          </a:custGeom>
          <a:blipFill>
            <a:blip r:embed="rId7"/>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a:off x="-2554441" y="-2878824"/>
            <a:ext cx="22810361" cy="15995390"/>
          </a:xfrm>
          <a:custGeom>
            <a:avLst/>
            <a:gdLst/>
            <a:ahLst/>
            <a:cxnLst/>
            <a:rect l="l" t="t" r="r" b="b"/>
            <a:pathLst>
              <a:path w="22810361" h="15995390">
                <a:moveTo>
                  <a:pt x="0" y="0"/>
                </a:moveTo>
                <a:lnTo>
                  <a:pt x="22810361" y="0"/>
                </a:lnTo>
                <a:lnTo>
                  <a:pt x="22810361" y="15995390"/>
                </a:lnTo>
                <a:lnTo>
                  <a:pt x="0" y="15995390"/>
                </a:lnTo>
                <a:lnTo>
                  <a:pt x="0" y="0"/>
                </a:lnTo>
                <a:close/>
              </a:path>
            </a:pathLst>
          </a:custGeom>
          <a:blipFill>
            <a:blip r:embed="rId4">
              <a:alphaModFix amt="61000"/>
            </a:blip>
            <a:stretch>
              <a:fillRect l="-149" r="-24513"/>
            </a:stretch>
          </a:blipFill>
        </p:spPr>
      </p:sp>
      <p:sp>
        <p:nvSpPr>
          <p:cNvPr id="4" name="Freeform 4"/>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5" name="Freeform 5"/>
          <p:cNvSpPr/>
          <p:nvPr/>
        </p:nvSpPr>
        <p:spPr>
          <a:xfrm>
            <a:off x="-485112" y="-1828201"/>
            <a:ext cx="19589400" cy="6770889"/>
          </a:xfrm>
          <a:custGeom>
            <a:avLst/>
            <a:gdLst/>
            <a:ahLst/>
            <a:cxnLst/>
            <a:rect l="l" t="t" r="r" b="b"/>
            <a:pathLst>
              <a:path w="19589400" h="6770889">
                <a:moveTo>
                  <a:pt x="0" y="0"/>
                </a:moveTo>
                <a:lnTo>
                  <a:pt x="19589400" y="0"/>
                </a:lnTo>
                <a:lnTo>
                  <a:pt x="19589400" y="6770889"/>
                </a:lnTo>
                <a:lnTo>
                  <a:pt x="0" y="6770889"/>
                </a:lnTo>
                <a:lnTo>
                  <a:pt x="0" y="0"/>
                </a:lnTo>
                <a:close/>
              </a:path>
            </a:pathLst>
          </a:custGeom>
          <a:blipFill>
            <a:blip r:embed="rId5"/>
            <a:stretch>
              <a:fillRect t="-5512" b="-5512"/>
            </a:stretch>
          </a:blipFill>
        </p:spPr>
      </p:sp>
      <p:sp>
        <p:nvSpPr>
          <p:cNvPr id="6" name="Freeform 6"/>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7" name="Freeform 7"/>
          <p:cNvSpPr/>
          <p:nvPr/>
        </p:nvSpPr>
        <p:spPr>
          <a:xfrm rot="7600236">
            <a:off x="13634015" y="69722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8" name="Freeform 8"/>
          <p:cNvSpPr/>
          <p:nvPr/>
        </p:nvSpPr>
        <p:spPr>
          <a:xfrm rot="-2443237">
            <a:off x="-2872486"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rot="-502272">
            <a:off x="-1893009" y="1712296"/>
            <a:ext cx="6763084" cy="7409390"/>
            <a:chOff x="0" y="0"/>
            <a:chExt cx="441535" cy="483730"/>
          </a:xfrm>
        </p:grpSpPr>
        <p:sp>
          <p:nvSpPr>
            <p:cNvPr id="10" name="Freeform 10"/>
            <p:cNvSpPr/>
            <p:nvPr/>
          </p:nvSpPr>
          <p:spPr>
            <a:xfrm>
              <a:off x="0" y="0"/>
              <a:ext cx="441535" cy="483730"/>
            </a:xfrm>
            <a:custGeom>
              <a:avLst/>
              <a:gdLst/>
              <a:ahLst/>
              <a:cxnLst/>
              <a:rect l="l" t="t" r="r" b="b"/>
              <a:pathLst>
                <a:path w="441535" h="483730">
                  <a:moveTo>
                    <a:pt x="220768" y="0"/>
                  </a:moveTo>
                  <a:cubicBezTo>
                    <a:pt x="98841" y="0"/>
                    <a:pt x="0" y="108287"/>
                    <a:pt x="0" y="241865"/>
                  </a:cubicBezTo>
                  <a:cubicBezTo>
                    <a:pt x="0" y="375443"/>
                    <a:pt x="98841" y="483730"/>
                    <a:pt x="220768" y="483730"/>
                  </a:cubicBezTo>
                  <a:cubicBezTo>
                    <a:pt x="342694" y="483730"/>
                    <a:pt x="441535" y="375443"/>
                    <a:pt x="441535" y="241865"/>
                  </a:cubicBezTo>
                  <a:cubicBezTo>
                    <a:pt x="441535" y="108287"/>
                    <a:pt x="342694" y="0"/>
                    <a:pt x="220768" y="0"/>
                  </a:cubicBezTo>
                  <a:close/>
                </a:path>
              </a:pathLst>
            </a:custGeom>
            <a:blipFill>
              <a:blip r:embed="rId6">
                <a:alphaModFix amt="65999"/>
              </a:blip>
              <a:stretch>
                <a:fillRect l="-16768" r="-8262" b="-14124"/>
              </a:stretch>
            </a:blipFill>
          </p:spPr>
        </p:sp>
      </p:grpSp>
      <p:sp>
        <p:nvSpPr>
          <p:cNvPr id="11" name="TextBox 11"/>
          <p:cNvSpPr txBox="1"/>
          <p:nvPr/>
        </p:nvSpPr>
        <p:spPr>
          <a:xfrm>
            <a:off x="2681953" y="1610349"/>
            <a:ext cx="13300174" cy="6542426"/>
          </a:xfrm>
          <a:prstGeom prst="rect">
            <a:avLst/>
          </a:prstGeom>
        </p:spPr>
        <p:txBody>
          <a:bodyPr lIns="0" tIns="0" rIns="0" bIns="0" rtlCol="0" anchor="t">
            <a:spAutoFit/>
          </a:bodyPr>
          <a:lstStyle/>
          <a:p>
            <a:pPr algn="ctr">
              <a:lnSpc>
                <a:spcPts val="10614"/>
              </a:lnSpc>
            </a:pPr>
            <a:r>
              <a:rPr lang="en-US" sz="4275" b="1" spc="179">
                <a:solidFill>
                  <a:srgbClr val="FFFFFF"/>
                </a:solidFill>
                <a:latin typeface="Garet Bold"/>
                <a:ea typeface="Garet Bold"/>
                <a:cs typeface="Garet Bold"/>
                <a:sym typeface="Garet Bold"/>
              </a:rPr>
              <a:t>"EL CONGRESO DEBERÍA FOMENTAR</a:t>
            </a:r>
          </a:p>
          <a:p>
            <a:pPr algn="ctr">
              <a:lnSpc>
                <a:spcPts val="10614"/>
              </a:lnSpc>
            </a:pPr>
            <a:r>
              <a:rPr lang="en-US" sz="4275" b="1" spc="179">
                <a:solidFill>
                  <a:srgbClr val="FFFFFF"/>
                </a:solidFill>
                <a:latin typeface="Garet Bold"/>
                <a:ea typeface="Garet Bold"/>
                <a:cs typeface="Garet Bold"/>
                <a:sym typeface="Garet Bold"/>
              </a:rPr>
              <a:t>EL DESCANSO COMUNITARIO MODIFICANDO</a:t>
            </a:r>
          </a:p>
          <a:p>
            <a:pPr algn="ctr">
              <a:lnSpc>
                <a:spcPts val="10614"/>
              </a:lnSpc>
            </a:pPr>
            <a:r>
              <a:rPr lang="en-US" sz="4275" b="1" spc="179">
                <a:solidFill>
                  <a:srgbClr val="FFFFFF"/>
                </a:solidFill>
                <a:latin typeface="Garet Bold"/>
                <a:ea typeface="Garet Bold"/>
                <a:cs typeface="Garet Bold"/>
                <a:sym typeface="Garet Bold"/>
              </a:rPr>
              <a:t>LA LEY DE DÍAS FESTIVOS,</a:t>
            </a:r>
          </a:p>
          <a:p>
            <a:pPr algn="ctr">
              <a:lnSpc>
                <a:spcPts val="10614"/>
              </a:lnSpc>
            </a:pPr>
            <a:r>
              <a:rPr lang="en-US" sz="4275" b="1" spc="179">
                <a:solidFill>
                  <a:srgbClr val="FFFFFF"/>
                </a:solidFill>
                <a:latin typeface="Garet Bold"/>
                <a:ea typeface="Garet Bold"/>
                <a:cs typeface="Garet Bold"/>
                <a:sym typeface="Garet Bold"/>
              </a:rPr>
              <a:t>LEY DE NORMAS LABORALES (FLSA)...</a:t>
            </a:r>
          </a:p>
          <a:p>
            <a:pPr algn="ctr">
              <a:lnSpc>
                <a:spcPts val="10614"/>
              </a:lnSpc>
            </a:pPr>
            <a:r>
              <a:rPr lang="en-US" sz="4275" b="1" spc="179">
                <a:solidFill>
                  <a:srgbClr val="FFFFFF"/>
                </a:solidFill>
                <a:latin typeface="Garet Bold"/>
                <a:ea typeface="Garet Bold"/>
                <a:cs typeface="Garet Bold"/>
                <a:sym typeface="Garet Bold"/>
              </a:rPr>
              <a:t>ESE DÍA POR DEFECTO SERÍA EL DOMINGO."</a:t>
            </a:r>
          </a:p>
        </p:txBody>
      </p:sp>
      <p:grpSp>
        <p:nvGrpSpPr>
          <p:cNvPr id="12" name="Group 12"/>
          <p:cNvGrpSpPr/>
          <p:nvPr/>
        </p:nvGrpSpPr>
        <p:grpSpPr>
          <a:xfrm>
            <a:off x="-54517" y="9553575"/>
            <a:ext cx="19936837" cy="733425"/>
            <a:chOff x="0" y="0"/>
            <a:chExt cx="5250854" cy="193165"/>
          </a:xfrm>
        </p:grpSpPr>
        <p:sp>
          <p:nvSpPr>
            <p:cNvPr id="13" name="Freeform 13"/>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4" name="TextBox 14"/>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5" name="TextBox 15"/>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6" name="Freeform 16"/>
          <p:cNvSpPr/>
          <p:nvPr/>
        </p:nvSpPr>
        <p:spPr>
          <a:xfrm>
            <a:off x="16356044" y="9698516"/>
            <a:ext cx="516021" cy="432168"/>
          </a:xfrm>
          <a:custGeom>
            <a:avLst/>
            <a:gdLst/>
            <a:ahLst/>
            <a:cxnLst/>
            <a:rect l="l" t="t" r="r" b="b"/>
            <a:pathLst>
              <a:path w="516021" h="432168">
                <a:moveTo>
                  <a:pt x="0" y="0"/>
                </a:moveTo>
                <a:lnTo>
                  <a:pt x="516021" y="0"/>
                </a:lnTo>
                <a:lnTo>
                  <a:pt x="516021" y="432168"/>
                </a:lnTo>
                <a:lnTo>
                  <a:pt x="0" y="432168"/>
                </a:lnTo>
                <a:lnTo>
                  <a:pt x="0" y="0"/>
                </a:lnTo>
                <a:close/>
              </a:path>
            </a:pathLst>
          </a:custGeom>
          <a:blipFill>
            <a:blip r:embed="rId7"/>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4" name="Freeform 4"/>
          <p:cNvSpPr/>
          <p:nvPr/>
        </p:nvSpPr>
        <p:spPr>
          <a:xfrm>
            <a:off x="9531355" y="2033738"/>
            <a:ext cx="7513775" cy="7224562"/>
          </a:xfrm>
          <a:custGeom>
            <a:avLst/>
            <a:gdLst/>
            <a:ahLst/>
            <a:cxnLst/>
            <a:rect l="l" t="t" r="r" b="b"/>
            <a:pathLst>
              <a:path w="7513775" h="7224562">
                <a:moveTo>
                  <a:pt x="0" y="0"/>
                </a:moveTo>
                <a:lnTo>
                  <a:pt x="7513775" y="0"/>
                </a:lnTo>
                <a:lnTo>
                  <a:pt x="7513775" y="7224562"/>
                </a:lnTo>
                <a:lnTo>
                  <a:pt x="0" y="7224562"/>
                </a:lnTo>
                <a:lnTo>
                  <a:pt x="0" y="0"/>
                </a:lnTo>
                <a:close/>
              </a:path>
            </a:pathLst>
          </a:custGeom>
          <a:blipFill>
            <a:blip r:embed="rId4"/>
            <a:stretch>
              <a:fillRect l="-26870" r="-21534" b="-2639"/>
            </a:stretch>
          </a:blipFill>
        </p:spPr>
      </p:sp>
      <p:sp>
        <p:nvSpPr>
          <p:cNvPr id="5" name="TextBox 5"/>
          <p:cNvSpPr txBox="1"/>
          <p:nvPr/>
        </p:nvSpPr>
        <p:spPr>
          <a:xfrm>
            <a:off x="1028700" y="971419"/>
            <a:ext cx="16230600" cy="687202"/>
          </a:xfrm>
          <a:prstGeom prst="rect">
            <a:avLst/>
          </a:prstGeom>
        </p:spPr>
        <p:txBody>
          <a:bodyPr lIns="0" tIns="0" rIns="0" bIns="0" rtlCol="0" anchor="t">
            <a:spAutoFit/>
          </a:bodyPr>
          <a:lstStyle/>
          <a:p>
            <a:pPr algn="ctr">
              <a:lnSpc>
                <a:spcPts val="5697"/>
              </a:lnSpc>
            </a:pPr>
            <a:r>
              <a:rPr lang="en-US" sz="4069" b="1">
                <a:solidFill>
                  <a:srgbClr val="FF0000"/>
                </a:solidFill>
                <a:latin typeface="Garet Bold"/>
                <a:ea typeface="Garet Bold"/>
                <a:cs typeface="Garet Bold"/>
                <a:sym typeface="Garet Bold"/>
              </a:rPr>
              <a:t>UNIFICACIÓN DE LAS IGLESIAS PROTESTANTE ECUMENISMO</a:t>
            </a:r>
          </a:p>
        </p:txBody>
      </p:sp>
      <p:sp>
        <p:nvSpPr>
          <p:cNvPr id="6" name="TextBox 6"/>
          <p:cNvSpPr txBox="1"/>
          <p:nvPr/>
        </p:nvSpPr>
        <p:spPr>
          <a:xfrm>
            <a:off x="1028700" y="1986113"/>
            <a:ext cx="8160305" cy="7272187"/>
          </a:xfrm>
          <a:prstGeom prst="rect">
            <a:avLst/>
          </a:prstGeom>
        </p:spPr>
        <p:txBody>
          <a:bodyPr lIns="0" tIns="0" rIns="0" bIns="0" rtlCol="0" anchor="t">
            <a:spAutoFit/>
          </a:bodyPr>
          <a:lstStyle/>
          <a:p>
            <a:pPr algn="just">
              <a:lnSpc>
                <a:spcPts val="3420"/>
              </a:lnSpc>
              <a:spcBef>
                <a:spcPct val="0"/>
              </a:spcBef>
            </a:pPr>
            <a:r>
              <a:rPr lang="en-US" sz="2443">
                <a:solidFill>
                  <a:srgbClr val="FFFFFF"/>
                </a:solidFill>
                <a:latin typeface="Garet"/>
                <a:ea typeface="Garet"/>
                <a:cs typeface="Garet"/>
                <a:sym typeface="Garet"/>
              </a:rPr>
              <a:t>“Cuando las iglesias principales de los Estados Unidos, uniéndose en puntos comunes de doctrina, influyan sobre el Estado para que imponga los decretos y las instituciones de ellas, entonces la América protestante habrá formado una imagen de la (bestia) jerarquía romana, y la imposición de penas civiles contra los disidentes vendrá de por sí sola... La imposición de la observancia del domingo por parte de las iglesias protestantes es una imposición de que se adore al papado... Por el mismo hecho de imponer un deber religioso con ayuda del poder secular, las mismas iglesias estarán elevando una imagen a la bestia; de aquí que la imposición de la observancia del domingo en los Estados Unidos equivaldría a imponer la adoración de la bestia y de su imagen.”  Conflicto de los Siglos 498,502.</a:t>
            </a:r>
          </a:p>
        </p:txBody>
      </p:sp>
      <p:grpSp>
        <p:nvGrpSpPr>
          <p:cNvPr id="7" name="Group 7"/>
          <p:cNvGrpSpPr/>
          <p:nvPr/>
        </p:nvGrpSpPr>
        <p:grpSpPr>
          <a:xfrm>
            <a:off x="-54517" y="9553575"/>
            <a:ext cx="19936837" cy="733425"/>
            <a:chOff x="0" y="0"/>
            <a:chExt cx="5250854" cy="193165"/>
          </a:xfrm>
        </p:grpSpPr>
        <p:sp>
          <p:nvSpPr>
            <p:cNvPr id="8" name="Freeform 8"/>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9" name="TextBox 9"/>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0" name="TextBox 10"/>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1" name="Freeform 11"/>
          <p:cNvSpPr/>
          <p:nvPr/>
        </p:nvSpPr>
        <p:spPr>
          <a:xfrm>
            <a:off x="16356044" y="9698516"/>
            <a:ext cx="516021" cy="432168"/>
          </a:xfrm>
          <a:custGeom>
            <a:avLst/>
            <a:gdLst/>
            <a:ahLst/>
            <a:cxnLst/>
            <a:rect l="l" t="t" r="r" b="b"/>
            <a:pathLst>
              <a:path w="516021" h="432168">
                <a:moveTo>
                  <a:pt x="0" y="0"/>
                </a:moveTo>
                <a:lnTo>
                  <a:pt x="516021" y="0"/>
                </a:lnTo>
                <a:lnTo>
                  <a:pt x="516021" y="432168"/>
                </a:lnTo>
                <a:lnTo>
                  <a:pt x="0" y="432168"/>
                </a:lnTo>
                <a:lnTo>
                  <a:pt x="0" y="0"/>
                </a:lnTo>
                <a:close/>
              </a:path>
            </a:pathLst>
          </a:custGeom>
          <a:blipFill>
            <a:blip r:embed="rId5"/>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674587" y="0"/>
            <a:ext cx="19637174" cy="11045910"/>
          </a:xfrm>
          <a:custGeom>
            <a:avLst/>
            <a:gdLst/>
            <a:ahLst/>
            <a:cxnLst/>
            <a:rect l="l" t="t" r="r" b="b"/>
            <a:pathLst>
              <a:path w="19637174" h="11045910">
                <a:moveTo>
                  <a:pt x="0" y="0"/>
                </a:moveTo>
                <a:lnTo>
                  <a:pt x="19637174" y="0"/>
                </a:lnTo>
                <a:lnTo>
                  <a:pt x="19637174" y="11045910"/>
                </a:lnTo>
                <a:lnTo>
                  <a:pt x="0" y="11045910"/>
                </a:lnTo>
                <a:lnTo>
                  <a:pt x="0" y="0"/>
                </a:lnTo>
                <a:close/>
              </a:path>
            </a:pathLst>
          </a:custGeom>
          <a:blipFill>
            <a:blip r:embed="rId2"/>
            <a:stretch>
              <a:fillRect l="-279" r="-3071" b="-3351"/>
            </a:stretch>
          </a:blipFill>
        </p:spPr>
      </p:sp>
      <p:sp>
        <p:nvSpPr>
          <p:cNvPr id="12" name="Rectángulo 11">
            <a:extLst>
              <a:ext uri="{FF2B5EF4-FFF2-40B4-BE49-F238E27FC236}">
                <a16:creationId xmlns:a16="http://schemas.microsoft.com/office/drawing/2014/main" id="{44D51D5B-8290-C6FE-0FCD-DABD164B954B}"/>
              </a:ext>
            </a:extLst>
          </p:cNvPr>
          <p:cNvSpPr/>
          <p:nvPr/>
        </p:nvSpPr>
        <p:spPr>
          <a:xfrm>
            <a:off x="990600" y="387031"/>
            <a:ext cx="16306800" cy="434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O"/>
          </a:p>
        </p:txBody>
      </p:sp>
      <p:sp>
        <p:nvSpPr>
          <p:cNvPr id="3" name="Freeform 3"/>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4" name="Freeform 4"/>
          <p:cNvSpPr/>
          <p:nvPr/>
        </p:nvSpPr>
        <p:spPr>
          <a:xfrm rot="7600236">
            <a:off x="13634015" y="69722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5" name="Freeform 5"/>
          <p:cNvSpPr/>
          <p:nvPr/>
        </p:nvSpPr>
        <p:spPr>
          <a:xfrm rot="-2443237">
            <a:off x="-2872486"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1028700" y="827488"/>
            <a:ext cx="16230600" cy="3462486"/>
          </a:xfrm>
          <a:prstGeom prst="rect">
            <a:avLst/>
          </a:prstGeom>
        </p:spPr>
        <p:txBody>
          <a:bodyPr lIns="0" tIns="0" rIns="0" bIns="0" rtlCol="0" anchor="t">
            <a:spAutoFit/>
          </a:bodyPr>
          <a:lstStyle/>
          <a:p>
            <a:pPr algn="ctr">
              <a:lnSpc>
                <a:spcPts val="3011"/>
              </a:lnSpc>
            </a:pP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“Al final de la lucha,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toda</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la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cristiandad</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quedará</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dividida</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en</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dos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grandes</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categorías</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Los que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guardan</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los</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mandamientos</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de Dios y la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fe</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de Jesús y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los</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que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adoran</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 la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bestia</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y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su</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imagen y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reciben</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su</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marca</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Si bien la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iglesia</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y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el</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estado</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se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unirán</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para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obligar</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todos</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pequeños</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y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grandes</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así</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ricos</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como</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pobres</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así</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libres</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como</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esclavos</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 que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tengan</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“la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marca</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de la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bestia</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Apocalipsis</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13:16),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el</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pueblo de Dios no la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tendrá</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p>
          <a:p>
            <a:pPr algn="ctr">
              <a:lnSpc>
                <a:spcPts val="3011"/>
              </a:lnSpc>
            </a:pP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El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profeta</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de Patmos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vio</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que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los</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que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habían</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salido</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victoriosos</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de la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prueba</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de la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bestia</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y de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su</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imagen, y del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número</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de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su</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nombre</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estaban</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sobre</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aquel</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mar de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vidrio</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teniendo</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arpas</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de Dios”, y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cantaban</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el</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cántico</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de Moisés y del Cordero.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Apocalipsis</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15:2, 3. </a:t>
            </a:r>
          </a:p>
          <a:p>
            <a:pPr algn="ctr">
              <a:lnSpc>
                <a:spcPts val="3011"/>
              </a:lnSpc>
            </a:pP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Conflicto</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de </a:t>
            </a:r>
            <a:r>
              <a:rPr lang="en-US" sz="2400" b="1" spc="20" dirty="0" err="1">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los</a:t>
            </a:r>
            <a:r>
              <a:rPr lang="en-US" sz="2400" b="1" spc="20" dirty="0">
                <a:solidFill>
                  <a:schemeClr val="tx2">
                    <a:lumMod val="50000"/>
                  </a:schemeClr>
                </a:solidFill>
                <a:effectLst>
                  <a:outerShdw blurRad="38100" dist="38100" dir="2700000" algn="tl">
                    <a:srgbClr val="000000">
                      <a:alpha val="43137"/>
                    </a:srgbClr>
                  </a:outerShdw>
                </a:effectLst>
                <a:latin typeface="Garet Bold"/>
                <a:ea typeface="Garet Bold"/>
                <a:cs typeface="Garet Bold"/>
                <a:sym typeface="Garet Bold"/>
              </a:rPr>
              <a:t> Siglos, 496-503. </a:t>
            </a:r>
          </a:p>
        </p:txBody>
      </p:sp>
      <p:grpSp>
        <p:nvGrpSpPr>
          <p:cNvPr id="7" name="Group 7"/>
          <p:cNvGrpSpPr/>
          <p:nvPr/>
        </p:nvGrpSpPr>
        <p:grpSpPr>
          <a:xfrm>
            <a:off x="-54517" y="9553575"/>
            <a:ext cx="19936837" cy="733425"/>
            <a:chOff x="0" y="0"/>
            <a:chExt cx="5250854" cy="193165"/>
          </a:xfrm>
        </p:grpSpPr>
        <p:sp>
          <p:nvSpPr>
            <p:cNvPr id="8" name="Freeform 8"/>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9" name="TextBox 9"/>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0" name="TextBox 10"/>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1" name="Freeform 11"/>
          <p:cNvSpPr/>
          <p:nvPr/>
        </p:nvSpPr>
        <p:spPr>
          <a:xfrm>
            <a:off x="16356044" y="9698516"/>
            <a:ext cx="516021" cy="432168"/>
          </a:xfrm>
          <a:custGeom>
            <a:avLst/>
            <a:gdLst/>
            <a:ahLst/>
            <a:cxnLst/>
            <a:rect l="l" t="t" r="r" b="b"/>
            <a:pathLst>
              <a:path w="516021" h="432168">
                <a:moveTo>
                  <a:pt x="0" y="0"/>
                </a:moveTo>
                <a:lnTo>
                  <a:pt x="516021" y="0"/>
                </a:lnTo>
                <a:lnTo>
                  <a:pt x="516021" y="432168"/>
                </a:lnTo>
                <a:lnTo>
                  <a:pt x="0" y="432168"/>
                </a:lnTo>
                <a:lnTo>
                  <a:pt x="0" y="0"/>
                </a:lnTo>
                <a:close/>
              </a:path>
            </a:pathLst>
          </a:custGeom>
          <a:blipFill>
            <a:blip r:embed="rId5"/>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2918739" y="-979915"/>
            <a:ext cx="11924262" cy="12308242"/>
            <a:chOff x="0" y="0"/>
            <a:chExt cx="468639" cy="483730"/>
          </a:xfrm>
        </p:grpSpPr>
        <p:sp>
          <p:nvSpPr>
            <p:cNvPr id="3" name="Freeform 3"/>
            <p:cNvSpPr/>
            <p:nvPr/>
          </p:nvSpPr>
          <p:spPr>
            <a:xfrm flipH="1">
              <a:off x="0" y="0"/>
              <a:ext cx="468639" cy="483730"/>
            </a:xfrm>
            <a:custGeom>
              <a:avLst/>
              <a:gdLst/>
              <a:ahLst/>
              <a:cxnLst/>
              <a:rect l="l" t="t" r="r" b="b"/>
              <a:pathLst>
                <a:path w="468639" h="483730">
                  <a:moveTo>
                    <a:pt x="234319" y="0"/>
                  </a:moveTo>
                  <a:cubicBezTo>
                    <a:pt x="363730" y="0"/>
                    <a:pt x="468639" y="108287"/>
                    <a:pt x="468639" y="241865"/>
                  </a:cubicBezTo>
                  <a:cubicBezTo>
                    <a:pt x="468639" y="375443"/>
                    <a:pt x="363730" y="483730"/>
                    <a:pt x="234319" y="483730"/>
                  </a:cubicBezTo>
                  <a:cubicBezTo>
                    <a:pt x="104908" y="483730"/>
                    <a:pt x="0" y="375443"/>
                    <a:pt x="0" y="241865"/>
                  </a:cubicBezTo>
                  <a:cubicBezTo>
                    <a:pt x="0" y="108287"/>
                    <a:pt x="104908" y="0"/>
                    <a:pt x="234319" y="0"/>
                  </a:cubicBezTo>
                  <a:close/>
                </a:path>
              </a:pathLst>
            </a:custGeom>
            <a:blipFill>
              <a:blip r:embed="rId2"/>
              <a:stretch>
                <a:fillRect l="-24059" t="-16423" r="-27901"/>
              </a:stretch>
            </a:blipFill>
          </p:spPr>
        </p:sp>
      </p:grpSp>
      <p:sp>
        <p:nvSpPr>
          <p:cNvPr id="4" name="Freeform 4"/>
          <p:cNvSpPr/>
          <p:nvPr/>
        </p:nvSpPr>
        <p:spPr>
          <a:xfrm>
            <a:off x="4700530" y="0"/>
            <a:ext cx="5871396" cy="10287000"/>
          </a:xfrm>
          <a:custGeom>
            <a:avLst/>
            <a:gdLst/>
            <a:ahLst/>
            <a:cxnLst/>
            <a:rect l="l" t="t" r="r" b="b"/>
            <a:pathLst>
              <a:path w="5871396" h="10287000">
                <a:moveTo>
                  <a:pt x="0" y="0"/>
                </a:moveTo>
                <a:lnTo>
                  <a:pt x="5871396" y="0"/>
                </a:lnTo>
                <a:lnTo>
                  <a:pt x="5871396" y="10287000"/>
                </a:lnTo>
                <a:lnTo>
                  <a:pt x="0" y="10287000"/>
                </a:lnTo>
                <a:lnTo>
                  <a:pt x="0" y="0"/>
                </a:lnTo>
                <a:close/>
              </a:path>
            </a:pathLst>
          </a:custGeom>
          <a:blipFill>
            <a:blip r:embed="rId3"/>
            <a:stretch>
              <a:fillRect l="-149794" t="-16365" r="-978" b="-26765"/>
            </a:stretch>
          </a:blipFill>
        </p:spPr>
      </p:sp>
      <p:sp>
        <p:nvSpPr>
          <p:cNvPr id="5" name="Freeform 5"/>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sp>
      <p:sp>
        <p:nvSpPr>
          <p:cNvPr id="6" name="Freeform 6"/>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sp>
      <p:grpSp>
        <p:nvGrpSpPr>
          <p:cNvPr id="7" name="Group 7"/>
          <p:cNvGrpSpPr/>
          <p:nvPr/>
        </p:nvGrpSpPr>
        <p:grpSpPr>
          <a:xfrm>
            <a:off x="10473911" y="1893881"/>
            <a:ext cx="6785389" cy="788340"/>
            <a:chOff x="0" y="0"/>
            <a:chExt cx="1572708" cy="182720"/>
          </a:xfrm>
        </p:grpSpPr>
        <p:sp>
          <p:nvSpPr>
            <p:cNvPr id="8" name="Freeform 8"/>
            <p:cNvSpPr/>
            <p:nvPr/>
          </p:nvSpPr>
          <p:spPr>
            <a:xfrm>
              <a:off x="0" y="0"/>
              <a:ext cx="1572708" cy="182720"/>
            </a:xfrm>
            <a:custGeom>
              <a:avLst/>
              <a:gdLst/>
              <a:ahLst/>
              <a:cxnLst/>
              <a:rect l="l" t="t" r="r" b="b"/>
              <a:pathLst>
                <a:path w="1572708" h="182720">
                  <a:moveTo>
                    <a:pt x="0" y="0"/>
                  </a:moveTo>
                  <a:lnTo>
                    <a:pt x="1572708" y="0"/>
                  </a:lnTo>
                  <a:lnTo>
                    <a:pt x="1572708" y="182720"/>
                  </a:lnTo>
                  <a:lnTo>
                    <a:pt x="0" y="182720"/>
                  </a:lnTo>
                  <a:close/>
                </a:path>
              </a:pathLst>
            </a:custGeom>
            <a:solidFill>
              <a:srgbClr val="D3E8EE"/>
            </a:solidFill>
          </p:spPr>
        </p:sp>
        <p:sp>
          <p:nvSpPr>
            <p:cNvPr id="9" name="TextBox 9"/>
            <p:cNvSpPr txBox="1"/>
            <p:nvPr/>
          </p:nvSpPr>
          <p:spPr>
            <a:xfrm>
              <a:off x="0" y="-38100"/>
              <a:ext cx="1572708" cy="220820"/>
            </a:xfrm>
            <a:prstGeom prst="rect">
              <a:avLst/>
            </a:prstGeom>
          </p:spPr>
          <p:txBody>
            <a:bodyPr lIns="51093" tIns="51093" rIns="51093" bIns="51093" rtlCol="0" anchor="ctr"/>
            <a:lstStyle/>
            <a:p>
              <a:pPr algn="ctr">
                <a:lnSpc>
                  <a:spcPts val="2720"/>
                </a:lnSpc>
              </a:pPr>
              <a:endParaRPr/>
            </a:p>
          </p:txBody>
        </p:sp>
      </p:grpSp>
      <p:sp>
        <p:nvSpPr>
          <p:cNvPr id="10" name="TextBox 10"/>
          <p:cNvSpPr txBox="1"/>
          <p:nvPr/>
        </p:nvSpPr>
        <p:spPr>
          <a:xfrm>
            <a:off x="10473911" y="1897184"/>
            <a:ext cx="6785389" cy="752494"/>
          </a:xfrm>
          <a:prstGeom prst="rect">
            <a:avLst/>
          </a:prstGeom>
        </p:spPr>
        <p:txBody>
          <a:bodyPr lIns="0" tIns="0" rIns="0" bIns="0" rtlCol="0" anchor="t">
            <a:spAutoFit/>
          </a:bodyPr>
          <a:lstStyle/>
          <a:p>
            <a:pPr algn="ctr">
              <a:lnSpc>
                <a:spcPts val="6298"/>
              </a:lnSpc>
              <a:spcBef>
                <a:spcPct val="0"/>
              </a:spcBef>
            </a:pPr>
            <a:r>
              <a:rPr lang="en-US" sz="4499" b="1">
                <a:solidFill>
                  <a:srgbClr val="112542"/>
                </a:solidFill>
                <a:latin typeface="Garet Bold"/>
                <a:ea typeface="Garet Bold"/>
                <a:cs typeface="Garet Bold"/>
                <a:sym typeface="Garet Bold"/>
              </a:rPr>
              <a:t>Apocalipsis 13:1</a:t>
            </a:r>
          </a:p>
        </p:txBody>
      </p:sp>
      <p:sp>
        <p:nvSpPr>
          <p:cNvPr id="11" name="TextBox 11"/>
          <p:cNvSpPr txBox="1"/>
          <p:nvPr/>
        </p:nvSpPr>
        <p:spPr>
          <a:xfrm>
            <a:off x="10473911" y="3003617"/>
            <a:ext cx="6785389" cy="5389502"/>
          </a:xfrm>
          <a:prstGeom prst="rect">
            <a:avLst/>
          </a:prstGeom>
        </p:spPr>
        <p:txBody>
          <a:bodyPr lIns="0" tIns="0" rIns="0" bIns="0" rtlCol="0" anchor="t">
            <a:spAutoFit/>
          </a:bodyPr>
          <a:lstStyle/>
          <a:p>
            <a:pPr algn="just">
              <a:lnSpc>
                <a:spcPts val="5340"/>
              </a:lnSpc>
            </a:pPr>
            <a:r>
              <a:rPr lang="en-US" sz="3814">
                <a:solidFill>
                  <a:srgbClr val="FFFFFF"/>
                </a:solidFill>
                <a:latin typeface="Garet"/>
                <a:ea typeface="Garet"/>
                <a:cs typeface="Garet"/>
                <a:sym typeface="Garet"/>
              </a:rPr>
              <a:t>“Me paré sobre la arena del mar, y vi subir del mar una bestia que tenía siete cabezas y diez cuernos; y en sus cuernos diez diademas; y sobre sus cabezas, un nombre blasfemo.”</a:t>
            </a:r>
          </a:p>
        </p:txBody>
      </p:sp>
      <p:grpSp>
        <p:nvGrpSpPr>
          <p:cNvPr id="12" name="Group 12"/>
          <p:cNvGrpSpPr/>
          <p:nvPr/>
        </p:nvGrpSpPr>
        <p:grpSpPr>
          <a:xfrm>
            <a:off x="-54517" y="9553575"/>
            <a:ext cx="19936837" cy="733425"/>
            <a:chOff x="0" y="0"/>
            <a:chExt cx="5250854" cy="193165"/>
          </a:xfrm>
        </p:grpSpPr>
        <p:sp>
          <p:nvSpPr>
            <p:cNvPr id="13" name="Freeform 13"/>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4" name="TextBox 14"/>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5" name="TextBox 15"/>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6" name="Freeform 16"/>
          <p:cNvSpPr/>
          <p:nvPr/>
        </p:nvSpPr>
        <p:spPr>
          <a:xfrm>
            <a:off x="16356044" y="9698516"/>
            <a:ext cx="516021" cy="432168"/>
          </a:xfrm>
          <a:custGeom>
            <a:avLst/>
            <a:gdLst/>
            <a:ahLst/>
            <a:cxnLst/>
            <a:rect l="l" t="t" r="r" b="b"/>
            <a:pathLst>
              <a:path w="516021" h="432168">
                <a:moveTo>
                  <a:pt x="0" y="0"/>
                </a:moveTo>
                <a:lnTo>
                  <a:pt x="516021" y="0"/>
                </a:lnTo>
                <a:lnTo>
                  <a:pt x="516021" y="432168"/>
                </a:lnTo>
                <a:lnTo>
                  <a:pt x="0" y="432168"/>
                </a:lnTo>
                <a:lnTo>
                  <a:pt x="0" y="0"/>
                </a:lnTo>
                <a:close/>
              </a:path>
            </a:pathLst>
          </a:custGeom>
          <a:blipFill>
            <a:blip r:embed="rId6"/>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1135785" y="1259463"/>
            <a:ext cx="16016430" cy="788340"/>
            <a:chOff x="0" y="0"/>
            <a:chExt cx="3712266" cy="182720"/>
          </a:xfrm>
        </p:grpSpPr>
        <p:sp>
          <p:nvSpPr>
            <p:cNvPr id="5" name="Freeform 5"/>
            <p:cNvSpPr/>
            <p:nvPr/>
          </p:nvSpPr>
          <p:spPr>
            <a:xfrm>
              <a:off x="0" y="0"/>
              <a:ext cx="3712266" cy="182720"/>
            </a:xfrm>
            <a:custGeom>
              <a:avLst/>
              <a:gdLst/>
              <a:ahLst/>
              <a:cxnLst/>
              <a:rect l="l" t="t" r="r" b="b"/>
              <a:pathLst>
                <a:path w="3712266" h="182720">
                  <a:moveTo>
                    <a:pt x="0" y="0"/>
                  </a:moveTo>
                  <a:lnTo>
                    <a:pt x="3712266" y="0"/>
                  </a:lnTo>
                  <a:lnTo>
                    <a:pt x="3712266" y="182720"/>
                  </a:lnTo>
                  <a:lnTo>
                    <a:pt x="0" y="182720"/>
                  </a:lnTo>
                  <a:close/>
                </a:path>
              </a:pathLst>
            </a:custGeom>
            <a:solidFill>
              <a:srgbClr val="D3E8EE"/>
            </a:solidFill>
          </p:spPr>
        </p:sp>
        <p:sp>
          <p:nvSpPr>
            <p:cNvPr id="6" name="TextBox 6"/>
            <p:cNvSpPr txBox="1"/>
            <p:nvPr/>
          </p:nvSpPr>
          <p:spPr>
            <a:xfrm>
              <a:off x="0" y="-38100"/>
              <a:ext cx="3712266" cy="220820"/>
            </a:xfrm>
            <a:prstGeom prst="rect">
              <a:avLst/>
            </a:prstGeom>
          </p:spPr>
          <p:txBody>
            <a:bodyPr lIns="51093" tIns="51093" rIns="51093" bIns="51093" rtlCol="0" anchor="ctr"/>
            <a:lstStyle/>
            <a:p>
              <a:pPr algn="ctr">
                <a:lnSpc>
                  <a:spcPts val="2720"/>
                </a:lnSpc>
              </a:pPr>
              <a:endParaRPr/>
            </a:p>
          </p:txBody>
        </p:sp>
      </p:grpSp>
      <p:sp>
        <p:nvSpPr>
          <p:cNvPr id="7" name="TextBox 7"/>
          <p:cNvSpPr txBox="1"/>
          <p:nvPr/>
        </p:nvSpPr>
        <p:spPr>
          <a:xfrm>
            <a:off x="1135785" y="1262766"/>
            <a:ext cx="16016430" cy="752494"/>
          </a:xfrm>
          <a:prstGeom prst="rect">
            <a:avLst/>
          </a:prstGeom>
        </p:spPr>
        <p:txBody>
          <a:bodyPr lIns="0" tIns="0" rIns="0" bIns="0" rtlCol="0" anchor="t">
            <a:spAutoFit/>
          </a:bodyPr>
          <a:lstStyle/>
          <a:p>
            <a:pPr algn="ctr">
              <a:lnSpc>
                <a:spcPts val="6298"/>
              </a:lnSpc>
              <a:spcBef>
                <a:spcPct val="0"/>
              </a:spcBef>
            </a:pPr>
            <a:r>
              <a:rPr lang="en-US" sz="4499" b="1">
                <a:solidFill>
                  <a:srgbClr val="112542"/>
                </a:solidFill>
                <a:latin typeface="Garet Bold"/>
                <a:ea typeface="Garet Bold"/>
                <a:cs typeface="Garet Bold"/>
                <a:sym typeface="Garet Bold"/>
              </a:rPr>
              <a:t>Apocalipsis 13:1-10</a:t>
            </a:r>
          </a:p>
        </p:txBody>
      </p:sp>
      <p:sp>
        <p:nvSpPr>
          <p:cNvPr id="8" name="TextBox 8"/>
          <p:cNvSpPr txBox="1"/>
          <p:nvPr/>
        </p:nvSpPr>
        <p:spPr>
          <a:xfrm>
            <a:off x="1135785" y="2663659"/>
            <a:ext cx="16016430" cy="6373752"/>
          </a:xfrm>
          <a:prstGeom prst="rect">
            <a:avLst/>
          </a:prstGeom>
        </p:spPr>
        <p:txBody>
          <a:bodyPr lIns="0" tIns="0" rIns="0" bIns="0" rtlCol="0" anchor="t">
            <a:spAutoFit/>
          </a:bodyPr>
          <a:lstStyle/>
          <a:p>
            <a:pPr algn="just">
              <a:lnSpc>
                <a:spcPts val="4640"/>
              </a:lnSpc>
            </a:pPr>
            <a:r>
              <a:rPr lang="en-US" sz="3314">
                <a:solidFill>
                  <a:srgbClr val="FFFFFF"/>
                </a:solidFill>
                <a:latin typeface="Garet"/>
                <a:ea typeface="Garet"/>
                <a:cs typeface="Garet"/>
                <a:sym typeface="Garet"/>
              </a:rPr>
              <a:t>“En el capítulo 13, se describe otra bestia, “parecida a un leopardo”, a la cual el dragón dio “su poder y su trono, y grande autoridad”. Este símbolo, como lo han creído la mayoría de los protestantes, representa al papado, el cual heredó el poder y la autoridad del antiguo Imperio Romano.”</a:t>
            </a:r>
          </a:p>
          <a:p>
            <a:pPr algn="just">
              <a:lnSpc>
                <a:spcPts val="4640"/>
              </a:lnSpc>
            </a:pPr>
            <a:r>
              <a:rPr lang="en-US" sz="3314">
                <a:solidFill>
                  <a:srgbClr val="FFFFFF"/>
                </a:solidFill>
                <a:latin typeface="Garet"/>
                <a:ea typeface="Garet"/>
                <a:cs typeface="Garet"/>
                <a:sym typeface="Garet"/>
              </a:rPr>
              <a:t>“Se dice de la bestia parecida a un leopardo: “Le fue dada una boca que hablaba cosas grandes, y blasfemias. Y abrió su boca para decir blasfemias contra Dios, para blasfemar su nombre, y su tabernáculo, y a los que habitan en el cielo. Y le fue permitido hacer guerra contra los santos, y vencerlos: y le fue dada autoridad sobre toda tribu, y pueblo, y lengua, y nación”. Esta profecía, que es casi la misma que la descripción del cuerno pequeño en Daniel 7, se refiere sin duda al PAPADO.”</a:t>
            </a:r>
          </a:p>
        </p:txBody>
      </p:sp>
      <p:grpSp>
        <p:nvGrpSpPr>
          <p:cNvPr id="9" name="Group 9"/>
          <p:cNvGrpSpPr/>
          <p:nvPr/>
        </p:nvGrpSpPr>
        <p:grpSpPr>
          <a:xfrm>
            <a:off x="-54517" y="9658350"/>
            <a:ext cx="19936837" cy="733425"/>
            <a:chOff x="0" y="0"/>
            <a:chExt cx="5250854" cy="193165"/>
          </a:xfrm>
        </p:grpSpPr>
        <p:sp>
          <p:nvSpPr>
            <p:cNvPr id="10" name="Freeform 10"/>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1" name="TextBox 11"/>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2" name="TextBox 12"/>
          <p:cNvSpPr txBox="1"/>
          <p:nvPr/>
        </p:nvSpPr>
        <p:spPr>
          <a:xfrm>
            <a:off x="0" y="9746141"/>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3" name="Freeform 13"/>
          <p:cNvSpPr/>
          <p:nvPr/>
        </p:nvSpPr>
        <p:spPr>
          <a:xfrm>
            <a:off x="16356044" y="9698516"/>
            <a:ext cx="516021" cy="432168"/>
          </a:xfrm>
          <a:custGeom>
            <a:avLst/>
            <a:gdLst/>
            <a:ahLst/>
            <a:cxnLst/>
            <a:rect l="l" t="t" r="r" b="b"/>
            <a:pathLst>
              <a:path w="516021" h="432168">
                <a:moveTo>
                  <a:pt x="0" y="0"/>
                </a:moveTo>
                <a:lnTo>
                  <a:pt x="516021" y="0"/>
                </a:lnTo>
                <a:lnTo>
                  <a:pt x="516021" y="432168"/>
                </a:lnTo>
                <a:lnTo>
                  <a:pt x="0" y="432168"/>
                </a:lnTo>
                <a:lnTo>
                  <a:pt x="0" y="0"/>
                </a:lnTo>
                <a:close/>
              </a:path>
            </a:pathLst>
          </a:custGeom>
          <a:blipFill>
            <a:blip r:embed="rId4"/>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488533" y="1259463"/>
            <a:ext cx="14125465" cy="7998837"/>
            <a:chOff x="0" y="0"/>
            <a:chExt cx="18833953" cy="10665116"/>
          </a:xfrm>
        </p:grpSpPr>
        <p:grpSp>
          <p:nvGrpSpPr>
            <p:cNvPr id="4" name="Group 4"/>
            <p:cNvGrpSpPr/>
            <p:nvPr/>
          </p:nvGrpSpPr>
          <p:grpSpPr>
            <a:xfrm>
              <a:off x="0" y="0"/>
              <a:ext cx="18833953" cy="2933063"/>
              <a:chOff x="0" y="0"/>
              <a:chExt cx="3726772" cy="580380"/>
            </a:xfrm>
          </p:grpSpPr>
          <p:sp>
            <p:nvSpPr>
              <p:cNvPr id="5" name="Freeform 5"/>
              <p:cNvSpPr/>
              <p:nvPr/>
            </p:nvSpPr>
            <p:spPr>
              <a:xfrm>
                <a:off x="0" y="0"/>
                <a:ext cx="3726772" cy="580380"/>
              </a:xfrm>
              <a:custGeom>
                <a:avLst/>
                <a:gdLst/>
                <a:ahLst/>
                <a:cxnLst/>
                <a:rect l="l" t="t" r="r" b="b"/>
                <a:pathLst>
                  <a:path w="3726772" h="580380">
                    <a:moveTo>
                      <a:pt x="0" y="0"/>
                    </a:moveTo>
                    <a:lnTo>
                      <a:pt x="3726772" y="0"/>
                    </a:lnTo>
                    <a:lnTo>
                      <a:pt x="3726772" y="580380"/>
                    </a:lnTo>
                    <a:lnTo>
                      <a:pt x="0" y="580380"/>
                    </a:lnTo>
                    <a:close/>
                  </a:path>
                </a:pathLst>
              </a:custGeom>
              <a:solidFill>
                <a:srgbClr val="73969F">
                  <a:alpha val="48627"/>
                </a:srgbClr>
              </a:solidFill>
              <a:ln w="38100" cap="sq">
                <a:solidFill>
                  <a:srgbClr val="FFFFFF">
                    <a:alpha val="48627"/>
                  </a:srgbClr>
                </a:solidFill>
                <a:prstDash val="solid"/>
                <a:miter/>
              </a:ln>
            </p:spPr>
          </p:sp>
          <p:sp>
            <p:nvSpPr>
              <p:cNvPr id="6" name="TextBox 6"/>
              <p:cNvSpPr txBox="1"/>
              <p:nvPr/>
            </p:nvSpPr>
            <p:spPr>
              <a:xfrm>
                <a:off x="0" y="-38100"/>
                <a:ext cx="3726772" cy="618480"/>
              </a:xfrm>
              <a:prstGeom prst="rect">
                <a:avLst/>
              </a:prstGeom>
            </p:spPr>
            <p:txBody>
              <a:bodyPr lIns="52683" tIns="52683" rIns="52683" bIns="52683" rtlCol="0" anchor="ctr"/>
              <a:lstStyle/>
              <a:p>
                <a:pPr algn="ctr">
                  <a:lnSpc>
                    <a:spcPts val="2720"/>
                  </a:lnSpc>
                </a:pPr>
                <a:endParaRPr/>
              </a:p>
            </p:txBody>
          </p:sp>
        </p:grpSp>
        <p:sp>
          <p:nvSpPr>
            <p:cNvPr id="7" name="TextBox 7"/>
            <p:cNvSpPr txBox="1"/>
            <p:nvPr/>
          </p:nvSpPr>
          <p:spPr>
            <a:xfrm>
              <a:off x="786732" y="388276"/>
              <a:ext cx="17172762" cy="2052373"/>
            </a:xfrm>
            <a:prstGeom prst="rect">
              <a:avLst/>
            </a:prstGeom>
          </p:spPr>
          <p:txBody>
            <a:bodyPr lIns="0" tIns="0" rIns="0" bIns="0" rtlCol="0" anchor="t">
              <a:spAutoFit/>
            </a:bodyPr>
            <a:lstStyle/>
            <a:p>
              <a:pPr algn="just">
                <a:lnSpc>
                  <a:spcPts val="4145"/>
                </a:lnSpc>
              </a:pPr>
              <a:r>
                <a:rPr lang="en-US" sz="2960" b="1">
                  <a:solidFill>
                    <a:srgbClr val="FFFFFF"/>
                  </a:solidFill>
                  <a:latin typeface="Garet Bold"/>
                  <a:ea typeface="Garet Bold"/>
                  <a:cs typeface="Garet Bold"/>
                  <a:sym typeface="Garet Bold"/>
                </a:rPr>
                <a:t>•La primera bestia de Apocalipsis 13 representa al Papado, es decir al catolicismo romano y su arbitrario dominio durante un largo periodo de la historia. </a:t>
              </a:r>
            </a:p>
          </p:txBody>
        </p:sp>
        <p:grpSp>
          <p:nvGrpSpPr>
            <p:cNvPr id="8" name="Group 8"/>
            <p:cNvGrpSpPr/>
            <p:nvPr/>
          </p:nvGrpSpPr>
          <p:grpSpPr>
            <a:xfrm>
              <a:off x="0" y="3209277"/>
              <a:ext cx="15706905" cy="2232103"/>
              <a:chOff x="0" y="0"/>
              <a:chExt cx="3108006" cy="441678"/>
            </a:xfrm>
          </p:grpSpPr>
          <p:sp>
            <p:nvSpPr>
              <p:cNvPr id="9" name="Freeform 9"/>
              <p:cNvSpPr/>
              <p:nvPr/>
            </p:nvSpPr>
            <p:spPr>
              <a:xfrm>
                <a:off x="0" y="0"/>
                <a:ext cx="3108006" cy="441678"/>
              </a:xfrm>
              <a:custGeom>
                <a:avLst/>
                <a:gdLst/>
                <a:ahLst/>
                <a:cxnLst/>
                <a:rect l="l" t="t" r="r" b="b"/>
                <a:pathLst>
                  <a:path w="3108006" h="441678">
                    <a:moveTo>
                      <a:pt x="0" y="0"/>
                    </a:moveTo>
                    <a:lnTo>
                      <a:pt x="3108006" y="0"/>
                    </a:lnTo>
                    <a:lnTo>
                      <a:pt x="3108006" y="441678"/>
                    </a:lnTo>
                    <a:lnTo>
                      <a:pt x="0" y="441678"/>
                    </a:lnTo>
                    <a:close/>
                  </a:path>
                </a:pathLst>
              </a:custGeom>
              <a:solidFill>
                <a:srgbClr val="73969F">
                  <a:alpha val="48627"/>
                </a:srgbClr>
              </a:solidFill>
              <a:ln w="38100" cap="sq">
                <a:solidFill>
                  <a:srgbClr val="FFFFFF">
                    <a:alpha val="48627"/>
                  </a:srgbClr>
                </a:solidFill>
                <a:prstDash val="solid"/>
                <a:miter/>
              </a:ln>
            </p:spPr>
          </p:sp>
          <p:sp>
            <p:nvSpPr>
              <p:cNvPr id="10" name="TextBox 10"/>
              <p:cNvSpPr txBox="1"/>
              <p:nvPr/>
            </p:nvSpPr>
            <p:spPr>
              <a:xfrm>
                <a:off x="0" y="-38100"/>
                <a:ext cx="3108006" cy="479778"/>
              </a:xfrm>
              <a:prstGeom prst="rect">
                <a:avLst/>
              </a:prstGeom>
            </p:spPr>
            <p:txBody>
              <a:bodyPr lIns="52683" tIns="52683" rIns="52683" bIns="52683" rtlCol="0" anchor="ctr"/>
              <a:lstStyle/>
              <a:p>
                <a:pPr algn="ctr">
                  <a:lnSpc>
                    <a:spcPts val="2720"/>
                  </a:lnSpc>
                </a:pPr>
                <a:endParaRPr/>
              </a:p>
            </p:txBody>
          </p:sp>
        </p:grpSp>
        <p:sp>
          <p:nvSpPr>
            <p:cNvPr id="11" name="TextBox 11"/>
            <p:cNvSpPr txBox="1"/>
            <p:nvPr/>
          </p:nvSpPr>
          <p:spPr>
            <a:xfrm>
              <a:off x="786732" y="3597553"/>
              <a:ext cx="14233915" cy="1353873"/>
            </a:xfrm>
            <a:prstGeom prst="rect">
              <a:avLst/>
            </a:prstGeom>
          </p:spPr>
          <p:txBody>
            <a:bodyPr lIns="0" tIns="0" rIns="0" bIns="0" rtlCol="0" anchor="t">
              <a:spAutoFit/>
            </a:bodyPr>
            <a:lstStyle/>
            <a:p>
              <a:pPr algn="just">
                <a:lnSpc>
                  <a:spcPts val="4145"/>
                </a:lnSpc>
              </a:pPr>
              <a:r>
                <a:rPr lang="en-US" sz="2960" b="1">
                  <a:solidFill>
                    <a:srgbClr val="FFFFFF"/>
                  </a:solidFill>
                  <a:latin typeface="Garet Bold"/>
                  <a:ea typeface="Garet Bold"/>
                  <a:cs typeface="Garet Bold"/>
                  <a:sym typeface="Garet Bold"/>
                </a:rPr>
                <a:t>•Se valió del poder político, de los poderes de los estados para imponer sus dogmas y enseñanzas.</a:t>
              </a:r>
            </a:p>
          </p:txBody>
        </p:sp>
        <p:grpSp>
          <p:nvGrpSpPr>
            <p:cNvPr id="12" name="Group 12"/>
            <p:cNvGrpSpPr/>
            <p:nvPr/>
          </p:nvGrpSpPr>
          <p:grpSpPr>
            <a:xfrm>
              <a:off x="0" y="5715192"/>
              <a:ext cx="12298308" cy="4949924"/>
              <a:chOff x="0" y="0"/>
              <a:chExt cx="2433530" cy="979467"/>
            </a:xfrm>
          </p:grpSpPr>
          <p:sp>
            <p:nvSpPr>
              <p:cNvPr id="13" name="Freeform 13"/>
              <p:cNvSpPr/>
              <p:nvPr/>
            </p:nvSpPr>
            <p:spPr>
              <a:xfrm>
                <a:off x="0" y="0"/>
                <a:ext cx="2433530" cy="979467"/>
              </a:xfrm>
              <a:custGeom>
                <a:avLst/>
                <a:gdLst/>
                <a:ahLst/>
                <a:cxnLst/>
                <a:rect l="l" t="t" r="r" b="b"/>
                <a:pathLst>
                  <a:path w="2433530" h="979467">
                    <a:moveTo>
                      <a:pt x="0" y="0"/>
                    </a:moveTo>
                    <a:lnTo>
                      <a:pt x="2433530" y="0"/>
                    </a:lnTo>
                    <a:lnTo>
                      <a:pt x="2433530" y="979467"/>
                    </a:lnTo>
                    <a:lnTo>
                      <a:pt x="0" y="979467"/>
                    </a:lnTo>
                    <a:close/>
                  </a:path>
                </a:pathLst>
              </a:custGeom>
              <a:solidFill>
                <a:srgbClr val="73969F">
                  <a:alpha val="48627"/>
                </a:srgbClr>
              </a:solidFill>
              <a:ln w="38100" cap="sq">
                <a:solidFill>
                  <a:srgbClr val="FFFFFF">
                    <a:alpha val="48627"/>
                  </a:srgbClr>
                </a:solidFill>
                <a:prstDash val="solid"/>
                <a:miter/>
              </a:ln>
            </p:spPr>
          </p:sp>
          <p:sp>
            <p:nvSpPr>
              <p:cNvPr id="14" name="TextBox 14"/>
              <p:cNvSpPr txBox="1"/>
              <p:nvPr/>
            </p:nvSpPr>
            <p:spPr>
              <a:xfrm>
                <a:off x="0" y="-38100"/>
                <a:ext cx="2433530" cy="1017567"/>
              </a:xfrm>
              <a:prstGeom prst="rect">
                <a:avLst/>
              </a:prstGeom>
            </p:spPr>
            <p:txBody>
              <a:bodyPr lIns="52683" tIns="52683" rIns="52683" bIns="52683" rtlCol="0" anchor="ctr"/>
              <a:lstStyle/>
              <a:p>
                <a:pPr algn="ctr">
                  <a:lnSpc>
                    <a:spcPts val="2720"/>
                  </a:lnSpc>
                </a:pPr>
                <a:endParaRPr/>
              </a:p>
            </p:txBody>
          </p:sp>
        </p:grpSp>
        <p:sp>
          <p:nvSpPr>
            <p:cNvPr id="15" name="TextBox 15"/>
            <p:cNvSpPr txBox="1"/>
            <p:nvPr/>
          </p:nvSpPr>
          <p:spPr>
            <a:xfrm>
              <a:off x="786732" y="6103469"/>
              <a:ext cx="10768707" cy="4147873"/>
            </a:xfrm>
            <a:prstGeom prst="rect">
              <a:avLst/>
            </a:prstGeom>
          </p:spPr>
          <p:txBody>
            <a:bodyPr lIns="0" tIns="0" rIns="0" bIns="0" rtlCol="0" anchor="t">
              <a:spAutoFit/>
            </a:bodyPr>
            <a:lstStyle/>
            <a:p>
              <a:pPr algn="just">
                <a:lnSpc>
                  <a:spcPts val="4145"/>
                </a:lnSpc>
              </a:pPr>
              <a:r>
                <a:rPr lang="en-US" sz="2960" b="1">
                  <a:solidFill>
                    <a:srgbClr val="FFFFFF"/>
                  </a:solidFill>
                  <a:latin typeface="Garet Bold"/>
                  <a:ea typeface="Garet Bold"/>
                  <a:cs typeface="Garet Bold"/>
                  <a:sym typeface="Garet Bold"/>
                </a:rPr>
                <a:t>•Esta profecía de Apocalipsis 13 también contempla el surgimiento de una segunda Bestia en los sucesos finales de la historia, es decir una segunda potencia que hará que el mundo acepte los dogmas y enseñanzas católicas.</a:t>
              </a:r>
            </a:p>
          </p:txBody>
        </p:sp>
      </p:grpSp>
      <p:sp>
        <p:nvSpPr>
          <p:cNvPr id="16" name="Freeform 16"/>
          <p:cNvSpPr/>
          <p:nvPr/>
        </p:nvSpPr>
        <p:spPr>
          <a:xfrm>
            <a:off x="8194890" y="2598744"/>
            <a:ext cx="10093110" cy="7292272"/>
          </a:xfrm>
          <a:custGeom>
            <a:avLst/>
            <a:gdLst/>
            <a:ahLst/>
            <a:cxnLst/>
            <a:rect l="l" t="t" r="r" b="b"/>
            <a:pathLst>
              <a:path w="10093110" h="7292272">
                <a:moveTo>
                  <a:pt x="0" y="0"/>
                </a:moveTo>
                <a:lnTo>
                  <a:pt x="10093110" y="0"/>
                </a:lnTo>
                <a:lnTo>
                  <a:pt x="10093110" y="7292272"/>
                </a:lnTo>
                <a:lnTo>
                  <a:pt x="0" y="7292272"/>
                </a:lnTo>
                <a:lnTo>
                  <a:pt x="0" y="0"/>
                </a:lnTo>
                <a:close/>
              </a:path>
            </a:pathLst>
          </a:custGeom>
          <a:blipFill>
            <a:blip r:embed="rId4">
              <a:alphaModFix amt="72000"/>
            </a:blip>
            <a:stretch>
              <a:fillRect/>
            </a:stretch>
          </a:blipFill>
        </p:spPr>
      </p:sp>
      <p:sp>
        <p:nvSpPr>
          <p:cNvPr id="17" name="Freeform 17"/>
          <p:cNvSpPr/>
          <p:nvPr/>
        </p:nvSpPr>
        <p:spPr>
          <a:xfrm flipH="1">
            <a:off x="9913902" y="4093380"/>
            <a:ext cx="14520546" cy="7260273"/>
          </a:xfrm>
          <a:custGeom>
            <a:avLst/>
            <a:gdLst/>
            <a:ahLst/>
            <a:cxnLst/>
            <a:rect l="l" t="t" r="r" b="b"/>
            <a:pathLst>
              <a:path w="14520546" h="7260273">
                <a:moveTo>
                  <a:pt x="14520546" y="0"/>
                </a:moveTo>
                <a:lnTo>
                  <a:pt x="0" y="0"/>
                </a:lnTo>
                <a:lnTo>
                  <a:pt x="0" y="7260273"/>
                </a:lnTo>
                <a:lnTo>
                  <a:pt x="14520546" y="7260273"/>
                </a:lnTo>
                <a:lnTo>
                  <a:pt x="14520546" y="0"/>
                </a:lnTo>
                <a:close/>
              </a:path>
            </a:pathLst>
          </a:custGeom>
          <a:blipFill>
            <a:blip r:embed="rId5"/>
            <a:stretch>
              <a:fillRect/>
            </a:stretch>
          </a:blipFill>
        </p:spPr>
      </p:sp>
      <p:sp>
        <p:nvSpPr>
          <p:cNvPr id="18" name="Freeform 18"/>
          <p:cNvSpPr/>
          <p:nvPr/>
        </p:nvSpPr>
        <p:spPr>
          <a:xfrm rot="7600236">
            <a:off x="15249579" y="8136779"/>
            <a:ext cx="6076842" cy="3508473"/>
          </a:xfrm>
          <a:custGeom>
            <a:avLst/>
            <a:gdLst/>
            <a:ahLst/>
            <a:cxnLst/>
            <a:rect l="l" t="t" r="r" b="b"/>
            <a:pathLst>
              <a:path w="6076842" h="3508473">
                <a:moveTo>
                  <a:pt x="0" y="0"/>
                </a:moveTo>
                <a:lnTo>
                  <a:pt x="6076842" y="0"/>
                </a:lnTo>
                <a:lnTo>
                  <a:pt x="6076842" y="3508473"/>
                </a:lnTo>
                <a:lnTo>
                  <a:pt x="0" y="3508473"/>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19" name="Group 19"/>
          <p:cNvGrpSpPr/>
          <p:nvPr/>
        </p:nvGrpSpPr>
        <p:grpSpPr>
          <a:xfrm>
            <a:off x="-54517" y="9553575"/>
            <a:ext cx="19936837" cy="733425"/>
            <a:chOff x="0" y="0"/>
            <a:chExt cx="5250854" cy="193165"/>
          </a:xfrm>
        </p:grpSpPr>
        <p:sp>
          <p:nvSpPr>
            <p:cNvPr id="20" name="Freeform 20"/>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21" name="TextBox 21"/>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22" name="TextBox 22"/>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23" name="Freeform 23"/>
          <p:cNvSpPr/>
          <p:nvPr/>
        </p:nvSpPr>
        <p:spPr>
          <a:xfrm>
            <a:off x="16356044" y="9698516"/>
            <a:ext cx="516021" cy="432168"/>
          </a:xfrm>
          <a:custGeom>
            <a:avLst/>
            <a:gdLst/>
            <a:ahLst/>
            <a:cxnLst/>
            <a:rect l="l" t="t" r="r" b="b"/>
            <a:pathLst>
              <a:path w="516021" h="432168">
                <a:moveTo>
                  <a:pt x="0" y="0"/>
                </a:moveTo>
                <a:lnTo>
                  <a:pt x="516021" y="0"/>
                </a:lnTo>
                <a:lnTo>
                  <a:pt x="516021" y="432168"/>
                </a:lnTo>
                <a:lnTo>
                  <a:pt x="0" y="432168"/>
                </a:lnTo>
                <a:lnTo>
                  <a:pt x="0" y="0"/>
                </a:lnTo>
                <a:close/>
              </a:path>
            </a:pathLst>
          </a:custGeom>
          <a:blipFill>
            <a:blip r:embed="rId6"/>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0390843" y="1433537"/>
            <a:ext cx="13736913" cy="13736913"/>
          </a:xfrm>
          <a:custGeom>
            <a:avLst/>
            <a:gdLst/>
            <a:ahLst/>
            <a:cxnLst/>
            <a:rect l="l" t="t" r="r" b="b"/>
            <a:pathLst>
              <a:path w="13736913" h="13736913">
                <a:moveTo>
                  <a:pt x="0" y="0"/>
                </a:moveTo>
                <a:lnTo>
                  <a:pt x="13736914" y="0"/>
                </a:lnTo>
                <a:lnTo>
                  <a:pt x="13736914" y="13736913"/>
                </a:lnTo>
                <a:lnTo>
                  <a:pt x="0" y="137369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8322103" y="-2357023"/>
            <a:ext cx="14383909" cy="14383909"/>
          </a:xfrm>
          <a:custGeom>
            <a:avLst/>
            <a:gdLst/>
            <a:ahLst/>
            <a:cxnLst/>
            <a:rect l="l" t="t" r="r" b="b"/>
            <a:pathLst>
              <a:path w="14383909" h="14383909">
                <a:moveTo>
                  <a:pt x="0" y="0"/>
                </a:moveTo>
                <a:lnTo>
                  <a:pt x="14383910" y="0"/>
                </a:lnTo>
                <a:lnTo>
                  <a:pt x="14383910" y="14383909"/>
                </a:lnTo>
                <a:lnTo>
                  <a:pt x="0" y="143839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9913902" y="-245521"/>
            <a:ext cx="10374809" cy="11254543"/>
            <a:chOff x="0" y="0"/>
            <a:chExt cx="452223" cy="490570"/>
          </a:xfrm>
        </p:grpSpPr>
        <p:sp>
          <p:nvSpPr>
            <p:cNvPr id="5" name="Freeform 5"/>
            <p:cNvSpPr/>
            <p:nvPr/>
          </p:nvSpPr>
          <p:spPr>
            <a:xfrm flipH="1">
              <a:off x="0" y="0"/>
              <a:ext cx="452223" cy="490570"/>
            </a:xfrm>
            <a:custGeom>
              <a:avLst/>
              <a:gdLst/>
              <a:ahLst/>
              <a:cxnLst/>
              <a:rect l="l" t="t" r="r" b="b"/>
              <a:pathLst>
                <a:path w="452223" h="490570">
                  <a:moveTo>
                    <a:pt x="226112" y="0"/>
                  </a:moveTo>
                  <a:cubicBezTo>
                    <a:pt x="350990" y="0"/>
                    <a:pt x="452223" y="109818"/>
                    <a:pt x="452223" y="245285"/>
                  </a:cubicBezTo>
                  <a:cubicBezTo>
                    <a:pt x="452223" y="380752"/>
                    <a:pt x="350990" y="490570"/>
                    <a:pt x="226112" y="490570"/>
                  </a:cubicBezTo>
                  <a:cubicBezTo>
                    <a:pt x="101234" y="490570"/>
                    <a:pt x="0" y="380752"/>
                    <a:pt x="0" y="245285"/>
                  </a:cubicBezTo>
                  <a:cubicBezTo>
                    <a:pt x="0" y="109818"/>
                    <a:pt x="101234" y="0"/>
                    <a:pt x="226112" y="0"/>
                  </a:cubicBezTo>
                  <a:close/>
                </a:path>
              </a:pathLst>
            </a:custGeom>
            <a:blipFill>
              <a:blip r:embed="rId4"/>
              <a:stretch>
                <a:fillRect l="-16112" r="-7690" b="-14124"/>
              </a:stretch>
            </a:blipFill>
          </p:spPr>
        </p:sp>
      </p:grpSp>
      <p:sp>
        <p:nvSpPr>
          <p:cNvPr id="6" name="Freeform 6"/>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5">
              <a:alphaModFix amt="19999"/>
              <a:extLst>
                <a:ext uri="{96DAC541-7B7A-43D3-8B79-37D633B846F1}">
                  <asvg:svgBlip xmlns:asvg="http://schemas.microsoft.com/office/drawing/2016/SVG/main" r:embed="rId6"/>
                </a:ext>
              </a:extLst>
            </a:blip>
            <a:stretch>
              <a:fillRect/>
            </a:stretch>
          </a:blipFill>
        </p:spPr>
      </p:sp>
      <p:sp>
        <p:nvSpPr>
          <p:cNvPr id="7" name="Freeform 7"/>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5">
              <a:alphaModFix amt="19999"/>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1796948" y="1146561"/>
            <a:ext cx="6785389" cy="7977339"/>
            <a:chOff x="0" y="0"/>
            <a:chExt cx="9047185" cy="10636452"/>
          </a:xfrm>
        </p:grpSpPr>
        <p:grpSp>
          <p:nvGrpSpPr>
            <p:cNvPr id="9" name="Group 9"/>
            <p:cNvGrpSpPr/>
            <p:nvPr/>
          </p:nvGrpSpPr>
          <p:grpSpPr>
            <a:xfrm>
              <a:off x="0" y="0"/>
              <a:ext cx="9047185" cy="1051120"/>
              <a:chOff x="0" y="0"/>
              <a:chExt cx="1572708" cy="182720"/>
            </a:xfrm>
          </p:grpSpPr>
          <p:sp>
            <p:nvSpPr>
              <p:cNvPr id="10" name="Freeform 10"/>
              <p:cNvSpPr/>
              <p:nvPr/>
            </p:nvSpPr>
            <p:spPr>
              <a:xfrm>
                <a:off x="0" y="0"/>
                <a:ext cx="1572708" cy="182720"/>
              </a:xfrm>
              <a:custGeom>
                <a:avLst/>
                <a:gdLst/>
                <a:ahLst/>
                <a:cxnLst/>
                <a:rect l="l" t="t" r="r" b="b"/>
                <a:pathLst>
                  <a:path w="1572708" h="182720">
                    <a:moveTo>
                      <a:pt x="0" y="0"/>
                    </a:moveTo>
                    <a:lnTo>
                      <a:pt x="1572708" y="0"/>
                    </a:lnTo>
                    <a:lnTo>
                      <a:pt x="1572708" y="182720"/>
                    </a:lnTo>
                    <a:lnTo>
                      <a:pt x="0" y="182720"/>
                    </a:lnTo>
                    <a:close/>
                  </a:path>
                </a:pathLst>
              </a:custGeom>
              <a:solidFill>
                <a:srgbClr val="D3E8EE"/>
              </a:solidFill>
            </p:spPr>
          </p:sp>
          <p:sp>
            <p:nvSpPr>
              <p:cNvPr id="11" name="TextBox 11"/>
              <p:cNvSpPr txBox="1"/>
              <p:nvPr/>
            </p:nvSpPr>
            <p:spPr>
              <a:xfrm>
                <a:off x="0" y="-38100"/>
                <a:ext cx="1572708" cy="220820"/>
              </a:xfrm>
              <a:prstGeom prst="rect">
                <a:avLst/>
              </a:prstGeom>
            </p:spPr>
            <p:txBody>
              <a:bodyPr lIns="52476" tIns="52476" rIns="52476" bIns="52476" rtlCol="0" anchor="ctr"/>
              <a:lstStyle/>
              <a:p>
                <a:pPr algn="ctr">
                  <a:lnSpc>
                    <a:spcPts val="2720"/>
                  </a:lnSpc>
                </a:pPr>
                <a:endParaRPr/>
              </a:p>
            </p:txBody>
          </p:sp>
        </p:grpSp>
        <p:sp>
          <p:nvSpPr>
            <p:cNvPr id="12" name="TextBox 12"/>
            <p:cNvSpPr txBox="1"/>
            <p:nvPr/>
          </p:nvSpPr>
          <p:spPr>
            <a:xfrm>
              <a:off x="0" y="20280"/>
              <a:ext cx="9047185" cy="924836"/>
            </a:xfrm>
            <a:prstGeom prst="rect">
              <a:avLst/>
            </a:prstGeom>
          </p:spPr>
          <p:txBody>
            <a:bodyPr lIns="0" tIns="0" rIns="0" bIns="0" rtlCol="0" anchor="t">
              <a:spAutoFit/>
            </a:bodyPr>
            <a:lstStyle/>
            <a:p>
              <a:pPr algn="ctr">
                <a:lnSpc>
                  <a:spcPts val="5878"/>
                </a:lnSpc>
                <a:spcBef>
                  <a:spcPct val="0"/>
                </a:spcBef>
              </a:pPr>
              <a:r>
                <a:rPr lang="en-US" sz="4199" b="1">
                  <a:solidFill>
                    <a:srgbClr val="112542"/>
                  </a:solidFill>
                  <a:latin typeface="Garet Bold"/>
                  <a:ea typeface="Garet Bold"/>
                  <a:cs typeface="Garet Bold"/>
                  <a:sym typeface="Garet Bold"/>
                </a:rPr>
                <a:t>Apocalipsis 13:11-12</a:t>
              </a:r>
            </a:p>
          </p:txBody>
        </p:sp>
        <p:sp>
          <p:nvSpPr>
            <p:cNvPr id="13" name="TextBox 13"/>
            <p:cNvSpPr txBox="1"/>
            <p:nvPr/>
          </p:nvSpPr>
          <p:spPr>
            <a:xfrm>
              <a:off x="0" y="1322776"/>
              <a:ext cx="9047185" cy="9313676"/>
            </a:xfrm>
            <a:prstGeom prst="rect">
              <a:avLst/>
            </a:prstGeom>
          </p:spPr>
          <p:txBody>
            <a:bodyPr lIns="0" tIns="0" rIns="0" bIns="0" rtlCol="0" anchor="t">
              <a:spAutoFit/>
            </a:bodyPr>
            <a:lstStyle/>
            <a:p>
              <a:pPr algn="just">
                <a:lnSpc>
                  <a:spcPts val="5060"/>
                </a:lnSpc>
              </a:pPr>
              <a:r>
                <a:rPr lang="en-US" sz="3614">
                  <a:solidFill>
                    <a:srgbClr val="FFFFFF"/>
                  </a:solidFill>
                  <a:latin typeface="Garet"/>
                  <a:ea typeface="Garet"/>
                  <a:cs typeface="Garet"/>
                  <a:sym typeface="Garet"/>
                </a:rPr>
                <a:t>“Después vi otra bestia que subía de la tierra; y tenía dos cuernos semejantes a los de un cordero, pero hablaba como dragón. Y ejerce toda la autoridad de la primera bestia en presencia de ella, y hace que la tierra y los moradores de ella adoren a la primera bestia, cuya herida mortal fue sanada.”</a:t>
              </a:r>
            </a:p>
          </p:txBody>
        </p:sp>
      </p:grpSp>
      <p:grpSp>
        <p:nvGrpSpPr>
          <p:cNvPr id="14" name="Group 14"/>
          <p:cNvGrpSpPr/>
          <p:nvPr/>
        </p:nvGrpSpPr>
        <p:grpSpPr>
          <a:xfrm>
            <a:off x="-54517" y="9553575"/>
            <a:ext cx="19936837" cy="733425"/>
            <a:chOff x="0" y="0"/>
            <a:chExt cx="5250854" cy="193165"/>
          </a:xfrm>
        </p:grpSpPr>
        <p:sp>
          <p:nvSpPr>
            <p:cNvPr id="15" name="Freeform 15"/>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6" name="TextBox 16"/>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7" name="TextBox 17"/>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8" name="Freeform 18"/>
          <p:cNvSpPr/>
          <p:nvPr/>
        </p:nvSpPr>
        <p:spPr>
          <a:xfrm>
            <a:off x="16356044" y="9698516"/>
            <a:ext cx="516021" cy="432168"/>
          </a:xfrm>
          <a:custGeom>
            <a:avLst/>
            <a:gdLst/>
            <a:ahLst/>
            <a:cxnLst/>
            <a:rect l="l" t="t" r="r" b="b"/>
            <a:pathLst>
              <a:path w="516021" h="432168">
                <a:moveTo>
                  <a:pt x="0" y="0"/>
                </a:moveTo>
                <a:lnTo>
                  <a:pt x="516021" y="0"/>
                </a:lnTo>
                <a:lnTo>
                  <a:pt x="516021" y="432168"/>
                </a:lnTo>
                <a:lnTo>
                  <a:pt x="0" y="432168"/>
                </a:lnTo>
                <a:lnTo>
                  <a:pt x="0" y="0"/>
                </a:lnTo>
                <a:close/>
              </a:path>
            </a:pathLst>
          </a:custGeom>
          <a:blipFill>
            <a:blip r:embed="rId7"/>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7996201" y="945895"/>
            <a:ext cx="9263099" cy="8249945"/>
          </a:xfrm>
          <a:prstGeom prst="rect">
            <a:avLst/>
          </a:prstGeom>
        </p:spPr>
        <p:txBody>
          <a:bodyPr lIns="0" tIns="0" rIns="0" bIns="0" rtlCol="0" anchor="t">
            <a:spAutoFit/>
          </a:bodyPr>
          <a:lstStyle/>
          <a:p>
            <a:pPr algn="just">
              <a:lnSpc>
                <a:spcPts val="5063"/>
              </a:lnSpc>
            </a:pPr>
            <a:r>
              <a:rPr lang="en-US" sz="3144">
                <a:solidFill>
                  <a:srgbClr val="FFFFFF"/>
                </a:solidFill>
                <a:latin typeface="Garet"/>
                <a:ea typeface="Garet"/>
                <a:cs typeface="Garet"/>
                <a:sym typeface="Garet"/>
              </a:rPr>
              <a:t>“La profecía del capítulo 13 del Apocalipsis declara que el poder representado por la bestia de cuernos semejantes a los de un cordero haría “que la tierra y los que en ella habitan” adorasen al papado, que está simbolizado en ese capítulo por un</a:t>
            </a:r>
            <a:r>
              <a:rPr lang="en-US" sz="3144" u="none">
                <a:solidFill>
                  <a:srgbClr val="FFFFFF"/>
                </a:solidFill>
                <a:latin typeface="Garet"/>
                <a:ea typeface="Garet"/>
                <a:cs typeface="Garet"/>
                <a:sym typeface="Garet"/>
              </a:rPr>
              <a:t>a </a:t>
            </a:r>
            <a:r>
              <a:rPr lang="en-US" sz="3144">
                <a:solidFill>
                  <a:srgbClr val="FFFFFF"/>
                </a:solidFill>
                <a:latin typeface="Garet"/>
                <a:ea typeface="Garet"/>
                <a:cs typeface="Garet"/>
                <a:sym typeface="Garet"/>
              </a:rPr>
              <a:t>best</a:t>
            </a:r>
            <a:r>
              <a:rPr lang="en-US" sz="3144" u="none">
                <a:solidFill>
                  <a:srgbClr val="FFFFFF"/>
                </a:solidFill>
                <a:latin typeface="Garet"/>
                <a:ea typeface="Garet"/>
                <a:cs typeface="Garet"/>
                <a:sym typeface="Garet"/>
              </a:rPr>
              <a:t>i</a:t>
            </a:r>
            <a:r>
              <a:rPr lang="en-US" sz="3144">
                <a:solidFill>
                  <a:srgbClr val="FFFFFF"/>
                </a:solidFill>
                <a:latin typeface="Garet"/>
                <a:ea typeface="Garet"/>
                <a:cs typeface="Garet"/>
                <a:sym typeface="Garet"/>
              </a:rPr>
              <a:t>a “par</a:t>
            </a:r>
            <a:r>
              <a:rPr lang="en-US" sz="3144" u="none">
                <a:solidFill>
                  <a:srgbClr val="FFFFFF"/>
                </a:solidFill>
                <a:latin typeface="Garet"/>
                <a:ea typeface="Garet"/>
                <a:cs typeface="Garet"/>
                <a:sym typeface="Garet"/>
              </a:rPr>
              <a:t>eci</a:t>
            </a:r>
            <a:r>
              <a:rPr lang="en-US" sz="3144">
                <a:solidFill>
                  <a:srgbClr val="FFFFFF"/>
                </a:solidFill>
                <a:latin typeface="Garet"/>
                <a:ea typeface="Garet"/>
                <a:cs typeface="Garet"/>
                <a:sym typeface="Garet"/>
              </a:rPr>
              <a:t>d</a:t>
            </a:r>
            <a:r>
              <a:rPr lang="en-US" sz="3144" u="none">
                <a:solidFill>
                  <a:srgbClr val="FFFFFF"/>
                </a:solidFill>
                <a:latin typeface="Garet"/>
                <a:ea typeface="Garet"/>
                <a:cs typeface="Garet"/>
                <a:sym typeface="Garet"/>
              </a:rPr>
              <a:t>a </a:t>
            </a:r>
            <a:r>
              <a:rPr lang="en-US" sz="3144">
                <a:solidFill>
                  <a:srgbClr val="FFFFFF"/>
                </a:solidFill>
                <a:latin typeface="Garet"/>
                <a:ea typeface="Garet"/>
                <a:cs typeface="Garet"/>
                <a:sym typeface="Garet"/>
              </a:rPr>
              <a:t>a un</a:t>
            </a:r>
            <a:r>
              <a:rPr lang="en-US" sz="3144" u="none">
                <a:solidFill>
                  <a:srgbClr val="FFFFFF"/>
                </a:solidFill>
                <a:latin typeface="Garet"/>
                <a:ea typeface="Garet"/>
                <a:cs typeface="Garet"/>
                <a:sym typeface="Garet"/>
              </a:rPr>
              <a:t> l</a:t>
            </a:r>
            <a:r>
              <a:rPr lang="en-US" sz="3144">
                <a:solidFill>
                  <a:srgbClr val="FFFFFF"/>
                </a:solidFill>
                <a:latin typeface="Garet"/>
                <a:ea typeface="Garet"/>
                <a:cs typeface="Garet"/>
                <a:sym typeface="Garet"/>
              </a:rPr>
              <a:t>eopardo”.  L</a:t>
            </a:r>
            <a:r>
              <a:rPr lang="en-US" sz="3144" u="none">
                <a:solidFill>
                  <a:srgbClr val="FFFFFF"/>
                </a:solidFill>
                <a:latin typeface="Garet"/>
                <a:ea typeface="Garet"/>
                <a:cs typeface="Garet"/>
                <a:sym typeface="Garet"/>
              </a:rPr>
              <a:t>a </a:t>
            </a:r>
            <a:r>
              <a:rPr lang="en-US" sz="3144">
                <a:solidFill>
                  <a:srgbClr val="FFFFFF"/>
                </a:solidFill>
                <a:latin typeface="Garet"/>
                <a:ea typeface="Garet"/>
                <a:cs typeface="Garet"/>
                <a:sym typeface="Garet"/>
              </a:rPr>
              <a:t>b</a:t>
            </a:r>
            <a:r>
              <a:rPr lang="en-US" sz="3144" u="none">
                <a:solidFill>
                  <a:srgbClr val="FFFFFF"/>
                </a:solidFill>
                <a:latin typeface="Garet"/>
                <a:ea typeface="Garet"/>
                <a:cs typeface="Garet"/>
                <a:sym typeface="Garet"/>
              </a:rPr>
              <a:t>e</a:t>
            </a:r>
            <a:r>
              <a:rPr lang="en-US" sz="3144">
                <a:solidFill>
                  <a:srgbClr val="FFFFFF"/>
                </a:solidFill>
                <a:latin typeface="Garet"/>
                <a:ea typeface="Garet"/>
                <a:cs typeface="Garet"/>
                <a:sym typeface="Garet"/>
              </a:rPr>
              <a:t>s</a:t>
            </a:r>
            <a:r>
              <a:rPr lang="en-US" sz="3144" u="none">
                <a:solidFill>
                  <a:srgbClr val="FFFFFF"/>
                </a:solidFill>
                <a:latin typeface="Garet"/>
                <a:ea typeface="Garet"/>
                <a:cs typeface="Garet"/>
                <a:sym typeface="Garet"/>
              </a:rPr>
              <a:t>t</a:t>
            </a:r>
            <a:r>
              <a:rPr lang="en-US" sz="3144">
                <a:solidFill>
                  <a:srgbClr val="FFFFFF"/>
                </a:solidFill>
                <a:latin typeface="Garet"/>
                <a:ea typeface="Garet"/>
                <a:cs typeface="Garet"/>
                <a:sym typeface="Garet"/>
              </a:rPr>
              <a:t>ia d</a:t>
            </a:r>
            <a:r>
              <a:rPr lang="en-US" sz="3144" u="none">
                <a:solidFill>
                  <a:srgbClr val="FFFFFF"/>
                </a:solidFill>
                <a:latin typeface="Garet"/>
                <a:ea typeface="Garet"/>
                <a:cs typeface="Garet"/>
                <a:sym typeface="Garet"/>
              </a:rPr>
              <a:t>e </a:t>
            </a:r>
            <a:r>
              <a:rPr lang="en-US" sz="3144">
                <a:solidFill>
                  <a:srgbClr val="FFFFFF"/>
                </a:solidFill>
                <a:latin typeface="Garet"/>
                <a:ea typeface="Garet"/>
                <a:cs typeface="Garet"/>
                <a:sym typeface="Garet"/>
              </a:rPr>
              <a:t>do</a:t>
            </a:r>
            <a:r>
              <a:rPr lang="en-US" sz="3144" u="none">
                <a:solidFill>
                  <a:srgbClr val="FFFFFF"/>
                </a:solidFill>
                <a:latin typeface="Garet"/>
                <a:ea typeface="Garet"/>
                <a:cs typeface="Garet"/>
                <a:sym typeface="Garet"/>
              </a:rPr>
              <a:t>s</a:t>
            </a:r>
            <a:r>
              <a:rPr lang="en-US" sz="3144">
                <a:solidFill>
                  <a:srgbClr val="FFFFFF"/>
                </a:solidFill>
                <a:latin typeface="Garet"/>
                <a:ea typeface="Garet"/>
                <a:cs typeface="Garet"/>
                <a:sym typeface="Garet"/>
              </a:rPr>
              <a:t> cuern</a:t>
            </a:r>
            <a:r>
              <a:rPr lang="en-US" sz="3144" u="none">
                <a:solidFill>
                  <a:srgbClr val="FFFFFF"/>
                </a:solidFill>
                <a:latin typeface="Garet"/>
                <a:ea typeface="Garet"/>
                <a:cs typeface="Garet"/>
                <a:sym typeface="Garet"/>
              </a:rPr>
              <a:t>o</a:t>
            </a:r>
            <a:r>
              <a:rPr lang="en-US" sz="3144">
                <a:solidFill>
                  <a:srgbClr val="FFFFFF"/>
                </a:solidFill>
                <a:latin typeface="Garet"/>
                <a:ea typeface="Garet"/>
                <a:cs typeface="Garet"/>
                <a:sym typeface="Garet"/>
              </a:rPr>
              <a:t>s di</a:t>
            </a:r>
            <a:r>
              <a:rPr lang="en-US" sz="3144" u="none">
                <a:solidFill>
                  <a:srgbClr val="FFFFFF"/>
                </a:solidFill>
                <a:latin typeface="Garet"/>
                <a:ea typeface="Garet"/>
                <a:cs typeface="Garet"/>
                <a:sym typeface="Garet"/>
              </a:rPr>
              <a:t>r</a:t>
            </a:r>
            <a:r>
              <a:rPr lang="en-US" sz="3144">
                <a:solidFill>
                  <a:srgbClr val="FFFFFF"/>
                </a:solidFill>
                <a:latin typeface="Garet"/>
                <a:ea typeface="Garet"/>
                <a:cs typeface="Garet"/>
                <a:sym typeface="Garet"/>
              </a:rPr>
              <a:t>á</a:t>
            </a:r>
            <a:r>
              <a:rPr lang="en-US" sz="3144" u="none">
                <a:solidFill>
                  <a:srgbClr val="FFFFFF"/>
                </a:solidFill>
                <a:latin typeface="Garet"/>
                <a:ea typeface="Garet"/>
                <a:cs typeface="Garet"/>
                <a:sym typeface="Garet"/>
              </a:rPr>
              <a:t> </a:t>
            </a:r>
            <a:r>
              <a:rPr lang="en-US" sz="3144">
                <a:solidFill>
                  <a:srgbClr val="FFFFFF"/>
                </a:solidFill>
                <a:latin typeface="Garet"/>
                <a:ea typeface="Garet"/>
                <a:cs typeface="Garet"/>
                <a:sym typeface="Garet"/>
              </a:rPr>
              <a:t>t</a:t>
            </a:r>
            <a:r>
              <a:rPr lang="en-US" sz="3144" u="none">
                <a:solidFill>
                  <a:srgbClr val="FFFFFF"/>
                </a:solidFill>
                <a:latin typeface="Garet"/>
                <a:ea typeface="Garet"/>
                <a:cs typeface="Garet"/>
                <a:sym typeface="Garet"/>
              </a:rPr>
              <a:t>am</a:t>
            </a:r>
            <a:r>
              <a:rPr lang="en-US" sz="3144">
                <a:solidFill>
                  <a:srgbClr val="FFFFFF"/>
                </a:solidFill>
                <a:latin typeface="Garet"/>
                <a:ea typeface="Garet"/>
                <a:cs typeface="Garet"/>
                <a:sym typeface="Garet"/>
              </a:rPr>
              <a:t>bié</a:t>
            </a:r>
            <a:r>
              <a:rPr lang="en-US" sz="3144" u="none">
                <a:solidFill>
                  <a:srgbClr val="FFFFFF"/>
                </a:solidFill>
                <a:latin typeface="Garet"/>
                <a:ea typeface="Garet"/>
                <a:cs typeface="Garet"/>
                <a:sym typeface="Garet"/>
              </a:rPr>
              <a:t>n</a:t>
            </a:r>
            <a:r>
              <a:rPr lang="en-US" sz="3144">
                <a:solidFill>
                  <a:srgbClr val="FFFFFF"/>
                </a:solidFill>
                <a:latin typeface="Garet"/>
                <a:ea typeface="Garet"/>
                <a:cs typeface="Garet"/>
                <a:sym typeface="Garet"/>
              </a:rPr>
              <a:t> “a los que habitan sobre la tierra, </a:t>
            </a:r>
            <a:r>
              <a:rPr lang="en-US" sz="3144" u="sng">
                <a:solidFill>
                  <a:srgbClr val="FFFFFF"/>
                </a:solidFill>
                <a:latin typeface="Garet"/>
                <a:ea typeface="Garet"/>
                <a:cs typeface="Garet"/>
                <a:sym typeface="Garet"/>
              </a:rPr>
              <a:t>que hagan una imagen de la bestia</a:t>
            </a:r>
            <a:r>
              <a:rPr lang="en-US" sz="3144">
                <a:solidFill>
                  <a:srgbClr val="FFFFFF"/>
                </a:solidFill>
                <a:latin typeface="Garet"/>
                <a:ea typeface="Garet"/>
                <a:cs typeface="Garet"/>
                <a:sym typeface="Garet"/>
              </a:rPr>
              <a:t>”; y además mandará que “todos, pequeños y grandes, así ricos como pobres, así libres como esclavos”, tengan la marca de la bestia. Apocalipsis 13:11-16.</a:t>
            </a:r>
          </a:p>
        </p:txBody>
      </p:sp>
      <p:grpSp>
        <p:nvGrpSpPr>
          <p:cNvPr id="4" name="Group 4"/>
          <p:cNvGrpSpPr/>
          <p:nvPr/>
        </p:nvGrpSpPr>
        <p:grpSpPr>
          <a:xfrm>
            <a:off x="1061602" y="1069720"/>
            <a:ext cx="6550708" cy="8167140"/>
            <a:chOff x="0" y="0"/>
            <a:chExt cx="8734277" cy="10889520"/>
          </a:xfrm>
        </p:grpSpPr>
        <p:grpSp>
          <p:nvGrpSpPr>
            <p:cNvPr id="5" name="Group 5"/>
            <p:cNvGrpSpPr/>
            <p:nvPr/>
          </p:nvGrpSpPr>
          <p:grpSpPr>
            <a:xfrm>
              <a:off x="0" y="0"/>
              <a:ext cx="8734277" cy="10889520"/>
              <a:chOff x="0" y="0"/>
              <a:chExt cx="1816705" cy="2264989"/>
            </a:xfrm>
          </p:grpSpPr>
          <p:sp>
            <p:nvSpPr>
              <p:cNvPr id="6" name="Freeform 6"/>
              <p:cNvSpPr/>
              <p:nvPr/>
            </p:nvSpPr>
            <p:spPr>
              <a:xfrm>
                <a:off x="0" y="0"/>
                <a:ext cx="1816705" cy="2264989"/>
              </a:xfrm>
              <a:custGeom>
                <a:avLst/>
                <a:gdLst/>
                <a:ahLst/>
                <a:cxnLst/>
                <a:rect l="l" t="t" r="r" b="b"/>
                <a:pathLst>
                  <a:path w="1816705" h="2264989">
                    <a:moveTo>
                      <a:pt x="0" y="0"/>
                    </a:moveTo>
                    <a:lnTo>
                      <a:pt x="1816705" y="0"/>
                    </a:lnTo>
                    <a:lnTo>
                      <a:pt x="1816705" y="2264989"/>
                    </a:lnTo>
                    <a:lnTo>
                      <a:pt x="0" y="2264989"/>
                    </a:lnTo>
                    <a:close/>
                  </a:path>
                </a:pathLst>
              </a:custGeom>
              <a:solidFill>
                <a:srgbClr val="BE280D"/>
              </a:solidFill>
            </p:spPr>
          </p:sp>
          <p:sp>
            <p:nvSpPr>
              <p:cNvPr id="7" name="TextBox 7"/>
              <p:cNvSpPr txBox="1"/>
              <p:nvPr/>
            </p:nvSpPr>
            <p:spPr>
              <a:xfrm>
                <a:off x="0" y="-47625"/>
                <a:ext cx="1816705" cy="2312614"/>
              </a:xfrm>
              <a:prstGeom prst="rect">
                <a:avLst/>
              </a:prstGeom>
            </p:spPr>
            <p:txBody>
              <a:bodyPr lIns="50800" tIns="50800" rIns="50800" bIns="50800" rtlCol="0" anchor="ctr"/>
              <a:lstStyle/>
              <a:p>
                <a:pPr algn="ctr">
                  <a:lnSpc>
                    <a:spcPts val="2826"/>
                  </a:lnSpc>
                </a:pPr>
                <a:endParaRPr/>
              </a:p>
            </p:txBody>
          </p:sp>
        </p:grpSp>
        <p:sp>
          <p:nvSpPr>
            <p:cNvPr id="8" name="Freeform 8"/>
            <p:cNvSpPr/>
            <p:nvPr/>
          </p:nvSpPr>
          <p:spPr>
            <a:xfrm>
              <a:off x="253634" y="231225"/>
              <a:ext cx="8241696" cy="10420655"/>
            </a:xfrm>
            <a:custGeom>
              <a:avLst/>
              <a:gdLst/>
              <a:ahLst/>
              <a:cxnLst/>
              <a:rect l="l" t="t" r="r" b="b"/>
              <a:pathLst>
                <a:path w="8241696" h="10420655">
                  <a:moveTo>
                    <a:pt x="0" y="0"/>
                  </a:moveTo>
                  <a:lnTo>
                    <a:pt x="8241696" y="0"/>
                  </a:lnTo>
                  <a:lnTo>
                    <a:pt x="8241696" y="10420654"/>
                  </a:lnTo>
                  <a:lnTo>
                    <a:pt x="0" y="10420654"/>
                  </a:lnTo>
                  <a:lnTo>
                    <a:pt x="0" y="0"/>
                  </a:lnTo>
                  <a:close/>
                </a:path>
              </a:pathLst>
            </a:custGeom>
            <a:blipFill>
              <a:blip r:embed="rId4"/>
              <a:stretch>
                <a:fillRect l="-50471" t="-9575" r="-54895" b="-11663"/>
              </a:stretch>
            </a:blipFill>
          </p:spPr>
        </p:sp>
      </p:grpSp>
      <p:sp>
        <p:nvSpPr>
          <p:cNvPr id="9" name="Freeform 9"/>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grpSp>
        <p:nvGrpSpPr>
          <p:cNvPr id="10" name="Group 10"/>
          <p:cNvGrpSpPr/>
          <p:nvPr/>
        </p:nvGrpSpPr>
        <p:grpSpPr>
          <a:xfrm>
            <a:off x="-54517" y="9553575"/>
            <a:ext cx="19936837" cy="733425"/>
            <a:chOff x="0" y="0"/>
            <a:chExt cx="5250854" cy="193165"/>
          </a:xfrm>
        </p:grpSpPr>
        <p:sp>
          <p:nvSpPr>
            <p:cNvPr id="11" name="Freeform 11"/>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2" name="TextBox 12"/>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3" name="TextBox 13"/>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4" name="Freeform 14"/>
          <p:cNvSpPr/>
          <p:nvPr/>
        </p:nvSpPr>
        <p:spPr>
          <a:xfrm>
            <a:off x="16356044" y="9698516"/>
            <a:ext cx="516021" cy="432168"/>
          </a:xfrm>
          <a:custGeom>
            <a:avLst/>
            <a:gdLst/>
            <a:ahLst/>
            <a:cxnLst/>
            <a:rect l="l" t="t" r="r" b="b"/>
            <a:pathLst>
              <a:path w="516021" h="432168">
                <a:moveTo>
                  <a:pt x="0" y="0"/>
                </a:moveTo>
                <a:lnTo>
                  <a:pt x="516021" y="0"/>
                </a:lnTo>
                <a:lnTo>
                  <a:pt x="516021" y="432168"/>
                </a:lnTo>
                <a:lnTo>
                  <a:pt x="0" y="432168"/>
                </a:lnTo>
                <a:lnTo>
                  <a:pt x="0" y="0"/>
                </a:lnTo>
                <a:close/>
              </a:path>
            </a:pathLst>
          </a:custGeom>
          <a:blipFill>
            <a:blip r:embed="rId5"/>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72479"/>
            <a:chOff x="0" y="0"/>
            <a:chExt cx="3913880" cy="1994842"/>
          </a:xfrm>
        </p:grpSpPr>
        <p:sp>
          <p:nvSpPr>
            <p:cNvPr id="3" name="Freeform 3"/>
            <p:cNvSpPr/>
            <p:nvPr/>
          </p:nvSpPr>
          <p:spPr>
            <a:xfrm>
              <a:off x="0" y="0"/>
              <a:ext cx="3913880" cy="1994842"/>
            </a:xfrm>
            <a:custGeom>
              <a:avLst/>
              <a:gdLst/>
              <a:ahLst/>
              <a:cxnLst/>
              <a:rect l="l" t="t" r="r" b="b"/>
              <a:pathLst>
                <a:path w="3913880" h="1994842">
                  <a:moveTo>
                    <a:pt x="0" y="0"/>
                  </a:moveTo>
                  <a:lnTo>
                    <a:pt x="3913880" y="0"/>
                  </a:lnTo>
                  <a:lnTo>
                    <a:pt x="3913880" y="1994842"/>
                  </a:lnTo>
                  <a:lnTo>
                    <a:pt x="0" y="1994842"/>
                  </a:lnTo>
                  <a:close/>
                </a:path>
              </a:pathLst>
            </a:custGeom>
            <a:solidFill>
              <a:srgbClr val="D3E8EE">
                <a:alpha val="65882"/>
              </a:srgbClr>
            </a:solidFill>
          </p:spPr>
        </p:sp>
        <p:sp>
          <p:nvSpPr>
            <p:cNvPr id="4" name="TextBox 4"/>
            <p:cNvSpPr txBox="1"/>
            <p:nvPr/>
          </p:nvSpPr>
          <p:spPr>
            <a:xfrm>
              <a:off x="0" y="-38100"/>
              <a:ext cx="3913880" cy="2032942"/>
            </a:xfrm>
            <a:prstGeom prst="rect">
              <a:avLst/>
            </a:prstGeom>
          </p:spPr>
          <p:txBody>
            <a:bodyPr lIns="50800" tIns="50800" rIns="50800" bIns="50800" rtlCol="0" anchor="ctr"/>
            <a:lstStyle/>
            <a:p>
              <a:pPr algn="ctr">
                <a:lnSpc>
                  <a:spcPts val="2720"/>
                </a:lnSpc>
              </a:pPr>
              <a:endParaRPr/>
            </a:p>
          </p:txBody>
        </p:sp>
      </p:grpSp>
      <p:sp>
        <p:nvSpPr>
          <p:cNvPr id="5" name="Freeform 5"/>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6" name="Freeform 6"/>
          <p:cNvSpPr/>
          <p:nvPr/>
        </p:nvSpPr>
        <p:spPr>
          <a:xfrm rot="7600236">
            <a:off x="13481615" y="68198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1273951" y="1022653"/>
            <a:ext cx="15761653" cy="8197547"/>
          </a:xfrm>
          <a:prstGeom prst="rect">
            <a:avLst/>
          </a:prstGeom>
        </p:spPr>
        <p:txBody>
          <a:bodyPr lIns="0" tIns="0" rIns="0" bIns="0" rtlCol="0" anchor="t">
            <a:spAutoFit/>
          </a:bodyPr>
          <a:lstStyle/>
          <a:p>
            <a:pPr algn="just">
              <a:lnSpc>
                <a:spcPts val="5408"/>
              </a:lnSpc>
            </a:pPr>
            <a:r>
              <a:rPr lang="en-US" sz="3359" b="1">
                <a:solidFill>
                  <a:srgbClr val="000000"/>
                </a:solidFill>
                <a:latin typeface="Garet Bold"/>
                <a:ea typeface="Garet Bold"/>
                <a:cs typeface="Garet Bold"/>
                <a:sym typeface="Garet Bold"/>
              </a:rPr>
              <a:t>¿Cuál era en 1798 la nación del nuevo mundo cuyo poder estuviera entonces desarrollándose, de modo que se anunciara como nación fuerte y grande, capaz de llamar la atención del mundo? </a:t>
            </a:r>
          </a:p>
          <a:p>
            <a:pPr algn="just">
              <a:lnSpc>
                <a:spcPts val="5408"/>
              </a:lnSpc>
            </a:pPr>
            <a:r>
              <a:rPr lang="en-US" sz="3359" b="1">
                <a:solidFill>
                  <a:srgbClr val="000000"/>
                </a:solidFill>
                <a:latin typeface="Garet Bold"/>
                <a:ea typeface="Garet Bold"/>
                <a:cs typeface="Garet Bold"/>
                <a:sym typeface="Garet Bold"/>
              </a:rPr>
              <a:t>La aplicación del símbolo no admite duda alguna. Una nación, y solo una, responde a los datos y rasgos característicos de esta profecía; no hay duda de que se trata aquí de los Estados Unidos de Norteamérica.</a:t>
            </a:r>
          </a:p>
          <a:p>
            <a:pPr algn="just">
              <a:lnSpc>
                <a:spcPts val="5408"/>
              </a:lnSpc>
            </a:pPr>
            <a:r>
              <a:rPr lang="en-US" sz="3359" b="1">
                <a:solidFill>
                  <a:srgbClr val="FF0000"/>
                </a:solidFill>
                <a:latin typeface="Garet Bold"/>
                <a:ea typeface="Garet Bold"/>
                <a:cs typeface="Garet Bold"/>
                <a:sym typeface="Garet Bold"/>
              </a:rPr>
              <a:t>“Se ha demostrado que los Estados Unidos de Norteamérica son el poder representado por la bestia de dos cuernos semejantes a los de un cordero, y que esta profecía se cumplirá cuando los Estados Unidos hagan obligatoria la observancia del domingo, que Roma declara ser el signo característico de su supremacía.” CS pág. 565</a:t>
            </a:r>
          </a:p>
        </p:txBody>
      </p:sp>
      <p:grpSp>
        <p:nvGrpSpPr>
          <p:cNvPr id="8" name="Group 8"/>
          <p:cNvGrpSpPr/>
          <p:nvPr/>
        </p:nvGrpSpPr>
        <p:grpSpPr>
          <a:xfrm>
            <a:off x="-54517" y="9553575"/>
            <a:ext cx="19936837" cy="733425"/>
            <a:chOff x="0" y="0"/>
            <a:chExt cx="5250854" cy="193165"/>
          </a:xfrm>
        </p:grpSpPr>
        <p:sp>
          <p:nvSpPr>
            <p:cNvPr id="9" name="Freeform 9"/>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0" name="TextBox 10"/>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1" name="TextBox 11"/>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2" name="Freeform 12"/>
          <p:cNvSpPr/>
          <p:nvPr/>
        </p:nvSpPr>
        <p:spPr>
          <a:xfrm>
            <a:off x="16356044" y="9698516"/>
            <a:ext cx="516021" cy="432168"/>
          </a:xfrm>
          <a:custGeom>
            <a:avLst/>
            <a:gdLst/>
            <a:ahLst/>
            <a:cxnLst/>
            <a:rect l="l" t="t" r="r" b="b"/>
            <a:pathLst>
              <a:path w="516021" h="432168">
                <a:moveTo>
                  <a:pt x="0" y="0"/>
                </a:moveTo>
                <a:lnTo>
                  <a:pt x="516021" y="0"/>
                </a:lnTo>
                <a:lnTo>
                  <a:pt x="516021" y="432168"/>
                </a:lnTo>
                <a:lnTo>
                  <a:pt x="0" y="432168"/>
                </a:lnTo>
                <a:lnTo>
                  <a:pt x="0" y="0"/>
                </a:lnTo>
                <a:close/>
              </a:path>
            </a:pathLst>
          </a:custGeom>
          <a:blipFill>
            <a:blip r:embed="rId4"/>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284686">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2443237">
            <a:off x="-2074981"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a:off x="8412591" y="-537460"/>
            <a:ext cx="14383909" cy="14383909"/>
          </a:xfrm>
          <a:custGeom>
            <a:avLst/>
            <a:gdLst/>
            <a:ahLst/>
            <a:cxnLst/>
            <a:rect l="l" t="t" r="r" b="b"/>
            <a:pathLst>
              <a:path w="14383909" h="14383909">
                <a:moveTo>
                  <a:pt x="0" y="0"/>
                </a:moveTo>
                <a:lnTo>
                  <a:pt x="14383909" y="0"/>
                </a:lnTo>
                <a:lnTo>
                  <a:pt x="14383909" y="14383909"/>
                </a:lnTo>
                <a:lnTo>
                  <a:pt x="0" y="14383909"/>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sp>
      <p:sp>
        <p:nvSpPr>
          <p:cNvPr id="4" name="Freeform 4"/>
          <p:cNvSpPr/>
          <p:nvPr/>
        </p:nvSpPr>
        <p:spPr>
          <a:xfrm>
            <a:off x="10325079" y="8406093"/>
            <a:ext cx="6934221" cy="1880907"/>
          </a:xfrm>
          <a:custGeom>
            <a:avLst/>
            <a:gdLst/>
            <a:ahLst/>
            <a:cxnLst/>
            <a:rect l="l" t="t" r="r" b="b"/>
            <a:pathLst>
              <a:path w="6934221" h="1880907">
                <a:moveTo>
                  <a:pt x="0" y="0"/>
                </a:moveTo>
                <a:lnTo>
                  <a:pt x="6934221" y="0"/>
                </a:lnTo>
                <a:lnTo>
                  <a:pt x="6934221" y="1880907"/>
                </a:lnTo>
                <a:lnTo>
                  <a:pt x="0" y="1880907"/>
                </a:lnTo>
                <a:lnTo>
                  <a:pt x="0" y="0"/>
                </a:lnTo>
                <a:close/>
              </a:path>
            </a:pathLst>
          </a:custGeom>
          <a:blipFill>
            <a:blip r:embed="rId6"/>
            <a:stretch>
              <a:fillRect/>
            </a:stretch>
          </a:blipFill>
        </p:spPr>
      </p:sp>
      <p:sp>
        <p:nvSpPr>
          <p:cNvPr id="5" name="Freeform 5"/>
          <p:cNvSpPr/>
          <p:nvPr/>
        </p:nvSpPr>
        <p:spPr>
          <a:xfrm rot="7600236">
            <a:off x="13634015" y="697222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6" name="Freeform 6"/>
          <p:cNvSpPr/>
          <p:nvPr/>
        </p:nvSpPr>
        <p:spPr>
          <a:xfrm rot="-2443237">
            <a:off x="-2872486" y="-797937"/>
            <a:ext cx="7127029" cy="4114800"/>
          </a:xfrm>
          <a:custGeom>
            <a:avLst/>
            <a:gdLst/>
            <a:ahLst/>
            <a:cxnLst/>
            <a:rect l="l" t="t" r="r" b="b"/>
            <a:pathLst>
              <a:path w="7127029" h="4114800">
                <a:moveTo>
                  <a:pt x="0" y="0"/>
                </a:moveTo>
                <a:lnTo>
                  <a:pt x="7127029" y="0"/>
                </a:lnTo>
                <a:lnTo>
                  <a:pt x="7127029" y="4114800"/>
                </a:lnTo>
                <a:lnTo>
                  <a:pt x="0" y="4114800"/>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7" name="Freeform 7"/>
          <p:cNvSpPr/>
          <p:nvPr/>
        </p:nvSpPr>
        <p:spPr>
          <a:xfrm>
            <a:off x="11649640" y="771350"/>
            <a:ext cx="5609660" cy="8895459"/>
          </a:xfrm>
          <a:custGeom>
            <a:avLst/>
            <a:gdLst/>
            <a:ahLst/>
            <a:cxnLst/>
            <a:rect l="l" t="t" r="r" b="b"/>
            <a:pathLst>
              <a:path w="5609660" h="8895459">
                <a:moveTo>
                  <a:pt x="0" y="0"/>
                </a:moveTo>
                <a:lnTo>
                  <a:pt x="5609660" y="0"/>
                </a:lnTo>
                <a:lnTo>
                  <a:pt x="5609660" y="8895460"/>
                </a:lnTo>
                <a:lnTo>
                  <a:pt x="0" y="8895460"/>
                </a:lnTo>
                <a:lnTo>
                  <a:pt x="0" y="0"/>
                </a:lnTo>
                <a:close/>
              </a:path>
            </a:pathLst>
          </a:custGeom>
          <a:blipFill>
            <a:blip r:embed="rId7"/>
            <a:stretch>
              <a:fillRect l="-92808" r="-92808" b="-2891"/>
            </a:stretch>
          </a:blipFill>
        </p:spPr>
      </p:sp>
      <p:grpSp>
        <p:nvGrpSpPr>
          <p:cNvPr id="8" name="Group 8"/>
          <p:cNvGrpSpPr/>
          <p:nvPr/>
        </p:nvGrpSpPr>
        <p:grpSpPr>
          <a:xfrm>
            <a:off x="1028700" y="1219227"/>
            <a:ext cx="9760751" cy="7810400"/>
            <a:chOff x="0" y="0"/>
            <a:chExt cx="13014334" cy="10413867"/>
          </a:xfrm>
        </p:grpSpPr>
        <p:sp>
          <p:nvSpPr>
            <p:cNvPr id="9" name="TextBox 9"/>
            <p:cNvSpPr txBox="1"/>
            <p:nvPr/>
          </p:nvSpPr>
          <p:spPr>
            <a:xfrm>
              <a:off x="0" y="3072423"/>
              <a:ext cx="13014334" cy="7341444"/>
            </a:xfrm>
            <a:prstGeom prst="rect">
              <a:avLst/>
            </a:prstGeom>
          </p:spPr>
          <p:txBody>
            <a:bodyPr lIns="0" tIns="0" rIns="0" bIns="0" rtlCol="0" anchor="t">
              <a:spAutoFit/>
            </a:bodyPr>
            <a:lstStyle/>
            <a:p>
              <a:pPr algn="just">
                <a:lnSpc>
                  <a:spcPts val="4913"/>
                </a:lnSpc>
              </a:pPr>
              <a:r>
                <a:rPr lang="en-US" sz="3051" b="1">
                  <a:solidFill>
                    <a:srgbClr val="FFFFFF"/>
                  </a:solidFill>
                  <a:latin typeface="Garet Bold"/>
                  <a:ea typeface="Garet Bold"/>
                  <a:cs typeface="Garet Bold"/>
                  <a:sym typeface="Garet Bold"/>
                </a:rPr>
                <a:t>“Y engaña a los moradores de la tierra con las señales que se le ha permitido hacer en presencia de la bestia, mandando a los moradores de la tierra que le hagan imagen a la bestia que tiene la herida de espada, y vivió. Y se le permitió infundir aliento a la imagen de la bestia, para que la imagen hablase e hiciese matar a todo el que no la adorase.” APOCALIPSIS 13:14-15</a:t>
              </a:r>
            </a:p>
          </p:txBody>
        </p:sp>
        <p:grpSp>
          <p:nvGrpSpPr>
            <p:cNvPr id="10" name="Group 10"/>
            <p:cNvGrpSpPr/>
            <p:nvPr/>
          </p:nvGrpSpPr>
          <p:grpSpPr>
            <a:xfrm>
              <a:off x="2929102" y="0"/>
              <a:ext cx="7156131" cy="1274512"/>
              <a:chOff x="0" y="0"/>
              <a:chExt cx="1012703" cy="180363"/>
            </a:xfrm>
          </p:grpSpPr>
          <p:sp>
            <p:nvSpPr>
              <p:cNvPr id="11" name="Freeform 11"/>
              <p:cNvSpPr/>
              <p:nvPr/>
            </p:nvSpPr>
            <p:spPr>
              <a:xfrm>
                <a:off x="0" y="0"/>
                <a:ext cx="1012703" cy="180363"/>
              </a:xfrm>
              <a:custGeom>
                <a:avLst/>
                <a:gdLst/>
                <a:ahLst/>
                <a:cxnLst/>
                <a:rect l="l" t="t" r="r" b="b"/>
                <a:pathLst>
                  <a:path w="1012703" h="180363">
                    <a:moveTo>
                      <a:pt x="0" y="0"/>
                    </a:moveTo>
                    <a:lnTo>
                      <a:pt x="1012703" y="0"/>
                    </a:lnTo>
                    <a:lnTo>
                      <a:pt x="1012703" y="180363"/>
                    </a:lnTo>
                    <a:lnTo>
                      <a:pt x="0" y="180363"/>
                    </a:lnTo>
                    <a:close/>
                  </a:path>
                </a:pathLst>
              </a:custGeom>
              <a:gradFill rotWithShape="1">
                <a:gsLst>
                  <a:gs pos="0">
                    <a:srgbClr val="000000">
                      <a:alpha val="100000"/>
                    </a:srgbClr>
                  </a:gs>
                  <a:gs pos="100000">
                    <a:srgbClr val="284686">
                      <a:alpha val="100000"/>
                    </a:srgbClr>
                  </a:gs>
                </a:gsLst>
                <a:lin ang="2700000"/>
              </a:gradFill>
            </p:spPr>
          </p:sp>
          <p:sp>
            <p:nvSpPr>
              <p:cNvPr id="12" name="TextBox 12"/>
              <p:cNvSpPr txBox="1"/>
              <p:nvPr/>
            </p:nvSpPr>
            <p:spPr>
              <a:xfrm>
                <a:off x="0" y="-38100"/>
                <a:ext cx="1012703" cy="218463"/>
              </a:xfrm>
              <a:prstGeom prst="rect">
                <a:avLst/>
              </a:prstGeom>
            </p:spPr>
            <p:txBody>
              <a:bodyPr lIns="48628" tIns="48628" rIns="48628" bIns="48628" rtlCol="0" anchor="ctr"/>
              <a:lstStyle/>
              <a:p>
                <a:pPr algn="ctr">
                  <a:lnSpc>
                    <a:spcPts val="2720"/>
                  </a:lnSpc>
                </a:pPr>
                <a:endParaRPr/>
              </a:p>
            </p:txBody>
          </p:sp>
        </p:grpSp>
        <p:sp>
          <p:nvSpPr>
            <p:cNvPr id="13" name="TextBox 13"/>
            <p:cNvSpPr txBox="1"/>
            <p:nvPr/>
          </p:nvSpPr>
          <p:spPr>
            <a:xfrm>
              <a:off x="2929102" y="-23250"/>
              <a:ext cx="7156131" cy="1297762"/>
            </a:xfrm>
            <a:prstGeom prst="rect">
              <a:avLst/>
            </a:prstGeom>
          </p:spPr>
          <p:txBody>
            <a:bodyPr lIns="0" tIns="0" rIns="0" bIns="0" rtlCol="0" anchor="t">
              <a:spAutoFit/>
            </a:bodyPr>
            <a:lstStyle/>
            <a:p>
              <a:pPr algn="ctr">
                <a:lnSpc>
                  <a:spcPts val="7862"/>
                </a:lnSpc>
              </a:pPr>
              <a:r>
                <a:rPr lang="en-US" sz="6295" b="1">
                  <a:solidFill>
                    <a:srgbClr val="FF0000"/>
                  </a:solidFill>
                  <a:latin typeface="Garet Bold"/>
                  <a:ea typeface="Garet Bold"/>
                  <a:cs typeface="Garet Bold"/>
                  <a:sym typeface="Garet Bold"/>
                </a:rPr>
                <a:t>LA IMAGEN</a:t>
              </a:r>
            </a:p>
          </p:txBody>
        </p:sp>
        <p:sp>
          <p:nvSpPr>
            <p:cNvPr id="14" name="TextBox 14"/>
            <p:cNvSpPr txBox="1"/>
            <p:nvPr/>
          </p:nvSpPr>
          <p:spPr>
            <a:xfrm>
              <a:off x="1332691" y="938885"/>
              <a:ext cx="10348953" cy="1893260"/>
            </a:xfrm>
            <a:prstGeom prst="rect">
              <a:avLst/>
            </a:prstGeom>
          </p:spPr>
          <p:txBody>
            <a:bodyPr lIns="0" tIns="0" rIns="0" bIns="0" rtlCol="0" anchor="t">
              <a:spAutoFit/>
            </a:bodyPr>
            <a:lstStyle/>
            <a:p>
              <a:pPr algn="ctr">
                <a:lnSpc>
                  <a:spcPts val="11485"/>
                </a:lnSpc>
              </a:pPr>
              <a:r>
                <a:rPr lang="en-US" sz="9188" spc="643">
                  <a:solidFill>
                    <a:srgbClr val="FFFFFF"/>
                  </a:solidFill>
                  <a:latin typeface="Anton"/>
                  <a:ea typeface="Anton"/>
                  <a:cs typeface="Anton"/>
                  <a:sym typeface="Anton"/>
                </a:rPr>
                <a:t> DE LA BESTIA</a:t>
              </a:r>
            </a:p>
          </p:txBody>
        </p:sp>
      </p:grpSp>
      <p:grpSp>
        <p:nvGrpSpPr>
          <p:cNvPr id="15" name="Group 15"/>
          <p:cNvGrpSpPr/>
          <p:nvPr/>
        </p:nvGrpSpPr>
        <p:grpSpPr>
          <a:xfrm>
            <a:off x="-54517" y="9553575"/>
            <a:ext cx="19936837" cy="733425"/>
            <a:chOff x="0" y="0"/>
            <a:chExt cx="5250854" cy="193165"/>
          </a:xfrm>
        </p:grpSpPr>
        <p:sp>
          <p:nvSpPr>
            <p:cNvPr id="16" name="Freeform 16"/>
            <p:cNvSpPr/>
            <p:nvPr/>
          </p:nvSpPr>
          <p:spPr>
            <a:xfrm>
              <a:off x="0" y="0"/>
              <a:ext cx="5250854" cy="193165"/>
            </a:xfrm>
            <a:custGeom>
              <a:avLst/>
              <a:gdLst/>
              <a:ahLst/>
              <a:cxnLst/>
              <a:rect l="l" t="t" r="r" b="b"/>
              <a:pathLst>
                <a:path w="5250854" h="193165">
                  <a:moveTo>
                    <a:pt x="0" y="0"/>
                  </a:moveTo>
                  <a:lnTo>
                    <a:pt x="5250854" y="0"/>
                  </a:lnTo>
                  <a:lnTo>
                    <a:pt x="5250854" y="193165"/>
                  </a:lnTo>
                  <a:lnTo>
                    <a:pt x="0" y="193165"/>
                  </a:lnTo>
                  <a:close/>
                </a:path>
              </a:pathLst>
            </a:custGeom>
            <a:gradFill rotWithShape="1">
              <a:gsLst>
                <a:gs pos="0">
                  <a:srgbClr val="000000">
                    <a:alpha val="100000"/>
                  </a:srgbClr>
                </a:gs>
                <a:gs pos="100000">
                  <a:srgbClr val="284686">
                    <a:alpha val="100000"/>
                  </a:srgbClr>
                </a:gs>
              </a:gsLst>
              <a:lin ang="2700000"/>
            </a:gradFill>
          </p:spPr>
        </p:sp>
        <p:sp>
          <p:nvSpPr>
            <p:cNvPr id="17" name="TextBox 17"/>
            <p:cNvSpPr txBox="1"/>
            <p:nvPr/>
          </p:nvSpPr>
          <p:spPr>
            <a:xfrm>
              <a:off x="0" y="-38100"/>
              <a:ext cx="5250854" cy="231265"/>
            </a:xfrm>
            <a:prstGeom prst="rect">
              <a:avLst/>
            </a:prstGeom>
          </p:spPr>
          <p:txBody>
            <a:bodyPr lIns="50800" tIns="50800" rIns="50800" bIns="50800" rtlCol="0" anchor="ctr"/>
            <a:lstStyle/>
            <a:p>
              <a:pPr algn="ctr">
                <a:lnSpc>
                  <a:spcPts val="2720"/>
                </a:lnSpc>
              </a:pPr>
              <a:endParaRPr/>
            </a:p>
          </p:txBody>
        </p:sp>
      </p:grpSp>
      <p:sp>
        <p:nvSpPr>
          <p:cNvPr id="18" name="TextBox 18"/>
          <p:cNvSpPr txBox="1"/>
          <p:nvPr/>
        </p:nvSpPr>
        <p:spPr>
          <a:xfrm>
            <a:off x="0" y="9641366"/>
            <a:ext cx="18288000" cy="522282"/>
          </a:xfrm>
          <a:prstGeom prst="rect">
            <a:avLst/>
          </a:prstGeom>
        </p:spPr>
        <p:txBody>
          <a:bodyPr lIns="0" tIns="0" rIns="0" bIns="0" rtlCol="0" anchor="t">
            <a:spAutoFit/>
          </a:bodyPr>
          <a:lstStyle/>
          <a:p>
            <a:pPr algn="ctr">
              <a:lnSpc>
                <a:spcPts val="4287"/>
              </a:lnSpc>
            </a:pPr>
            <a:r>
              <a:rPr lang="en-US" sz="3062" b="1">
                <a:solidFill>
                  <a:srgbClr val="FFFFFF"/>
                </a:solidFill>
                <a:latin typeface="Cinzel Bold"/>
                <a:ea typeface="Cinzel Bold"/>
                <a:cs typeface="Cinzel Bold"/>
                <a:sym typeface="Cinzel Bold"/>
              </a:rPr>
              <a:t>CICLO DE CONFERENCIAS: </a:t>
            </a:r>
            <a:r>
              <a:rPr lang="en-US" sz="3062" b="1">
                <a:solidFill>
                  <a:srgbClr val="FFDE00"/>
                </a:solidFill>
                <a:latin typeface="Cinzel Bold"/>
                <a:ea typeface="Cinzel Bold"/>
                <a:cs typeface="Cinzel Bold"/>
                <a:sym typeface="Cinzel Bold"/>
              </a:rPr>
              <a:t>LIBERTAD DE CONCIENCIA AMENAZADA</a:t>
            </a:r>
          </a:p>
        </p:txBody>
      </p:sp>
      <p:sp>
        <p:nvSpPr>
          <p:cNvPr id="19" name="Freeform 19"/>
          <p:cNvSpPr/>
          <p:nvPr/>
        </p:nvSpPr>
        <p:spPr>
          <a:xfrm>
            <a:off x="16356044" y="9698516"/>
            <a:ext cx="516021" cy="432168"/>
          </a:xfrm>
          <a:custGeom>
            <a:avLst/>
            <a:gdLst/>
            <a:ahLst/>
            <a:cxnLst/>
            <a:rect l="l" t="t" r="r" b="b"/>
            <a:pathLst>
              <a:path w="516021" h="432168">
                <a:moveTo>
                  <a:pt x="0" y="0"/>
                </a:moveTo>
                <a:lnTo>
                  <a:pt x="516021" y="0"/>
                </a:lnTo>
                <a:lnTo>
                  <a:pt x="516021" y="432168"/>
                </a:lnTo>
                <a:lnTo>
                  <a:pt x="0" y="432168"/>
                </a:lnTo>
                <a:lnTo>
                  <a:pt x="0" y="0"/>
                </a:lnTo>
                <a:close/>
              </a:path>
            </a:pathLst>
          </a:custGeom>
          <a:blipFill>
            <a:blip r:embed="rId8"/>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2336</Words>
  <Application>Microsoft Office PowerPoint</Application>
  <PresentationFormat>Personalizado</PresentationFormat>
  <Paragraphs>90</Paragraphs>
  <Slides>24</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24</vt:i4>
      </vt:variant>
    </vt:vector>
  </HeadingPairs>
  <TitlesOfParts>
    <vt:vector size="33" baseType="lpstr">
      <vt:lpstr>Garet Bold</vt:lpstr>
      <vt:lpstr>Cinzel Bold</vt:lpstr>
      <vt:lpstr>Garet</vt:lpstr>
      <vt:lpstr>Anton</vt:lpstr>
      <vt:lpstr>Garet Italics</vt:lpstr>
      <vt:lpstr>Garet Bold Italics</vt:lpstr>
      <vt:lpstr>Arial</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Alfredo</dc:title>
  <dc:creator>TOMAS RUBIANO</dc:creator>
  <cp:lastModifiedBy>Administrador</cp:lastModifiedBy>
  <cp:revision>3</cp:revision>
  <dcterms:created xsi:type="dcterms:W3CDTF">2006-08-16T00:00:00Z</dcterms:created>
  <dcterms:modified xsi:type="dcterms:W3CDTF">2025-03-20T18:36:35Z</dcterms:modified>
  <dc:identifier>DAGhoPO84Vc</dc:identifier>
</cp:coreProperties>
</file>