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Anton" pitchFamily="2" charset="0"/>
      <p:regular r:id="rId29"/>
    </p:embeddedFont>
    <p:embeddedFont>
      <p:font typeface="Cinzel Bold" panose="020B0604020202020204" charset="0"/>
      <p:regular r:id="rId30"/>
    </p:embeddedFont>
    <p:embeddedFont>
      <p:font typeface="Garet" panose="020B0604020202020204" charset="0"/>
      <p:regular r:id="rId31"/>
    </p:embeddedFont>
    <p:embeddedFont>
      <p:font typeface="Garet Bold" panose="020B0604020202020204" charset="0"/>
      <p:regular r:id="rId32"/>
    </p:embeddedFont>
    <p:embeddedFont>
      <p:font typeface="Montserrat Bold" panose="020B0604020202020204" charset="0"/>
      <p:regular r:id="rId33"/>
    </p:embeddedFont>
    <p:embeddedFont>
      <p:font typeface="Montserrat Semi-Bold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45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525125"/>
          </a:xfrm>
          <a:custGeom>
            <a:avLst/>
            <a:gdLst/>
            <a:ahLst/>
            <a:cxnLst/>
            <a:rect l="l" t="t" r="r" b="b"/>
            <a:pathLst>
              <a:path w="18288000" h="10525125">
                <a:moveTo>
                  <a:pt x="0" y="0"/>
                </a:moveTo>
                <a:lnTo>
                  <a:pt x="18288000" y="0"/>
                </a:lnTo>
                <a:lnTo>
                  <a:pt x="18288000" y="10525125"/>
                </a:lnTo>
                <a:lnTo>
                  <a:pt x="0" y="10525125"/>
                </a:lnTo>
                <a:lnTo>
                  <a:pt x="0" y="0"/>
                </a:lnTo>
                <a:close/>
              </a:path>
            </a:pathLst>
          </a:custGeom>
          <a:blipFill>
            <a:blip r:embed="rId2">
              <a:alphaModFix amt="70000"/>
            </a:blip>
            <a:stretch>
              <a:fillRect l="-5944" t="-1773" b="-1773"/>
            </a:stretch>
          </a:blipFill>
        </p:spPr>
      </p:sp>
      <p:sp>
        <p:nvSpPr>
          <p:cNvPr id="3" name="Freeform 3"/>
          <p:cNvSpPr/>
          <p:nvPr/>
        </p:nvSpPr>
        <p:spPr>
          <a:xfrm>
            <a:off x="-1288195" y="1886792"/>
            <a:ext cx="14949522" cy="8400208"/>
          </a:xfrm>
          <a:custGeom>
            <a:avLst/>
            <a:gdLst/>
            <a:ahLst/>
            <a:cxnLst/>
            <a:rect l="l" t="t" r="r" b="b"/>
            <a:pathLst>
              <a:path w="14949522" h="8400208">
                <a:moveTo>
                  <a:pt x="0" y="0"/>
                </a:moveTo>
                <a:lnTo>
                  <a:pt x="14949522" y="0"/>
                </a:lnTo>
                <a:lnTo>
                  <a:pt x="14949522" y="8400208"/>
                </a:lnTo>
                <a:lnTo>
                  <a:pt x="0" y="8400208"/>
                </a:lnTo>
                <a:lnTo>
                  <a:pt x="0" y="0"/>
                </a:lnTo>
                <a:close/>
              </a:path>
            </a:pathLst>
          </a:custGeom>
          <a:blipFill>
            <a:blip r:embed="rId3"/>
            <a:stretch>
              <a:fillRect/>
            </a:stretch>
          </a:blipFill>
        </p:spPr>
      </p:sp>
      <p:sp>
        <p:nvSpPr>
          <p:cNvPr id="4" name="Freeform 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5" name="Freeform 5"/>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6" name="Freeform 6"/>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4734003" y="521104"/>
            <a:ext cx="8927324" cy="2021834"/>
            <a:chOff x="0" y="0"/>
            <a:chExt cx="11903098" cy="2695778"/>
          </a:xfrm>
        </p:grpSpPr>
        <p:grpSp>
          <p:nvGrpSpPr>
            <p:cNvPr id="8" name="Group 8"/>
            <p:cNvGrpSpPr/>
            <p:nvPr/>
          </p:nvGrpSpPr>
          <p:grpSpPr>
            <a:xfrm>
              <a:off x="900400" y="0"/>
              <a:ext cx="10210346" cy="1461107"/>
              <a:chOff x="0" y="0"/>
              <a:chExt cx="1904572" cy="272545"/>
            </a:xfrm>
          </p:grpSpPr>
          <p:sp>
            <p:nvSpPr>
              <p:cNvPr id="9" name="Freeform 9"/>
              <p:cNvSpPr/>
              <p:nvPr/>
            </p:nvSpPr>
            <p:spPr>
              <a:xfrm>
                <a:off x="0" y="0"/>
                <a:ext cx="1904572" cy="272545"/>
              </a:xfrm>
              <a:custGeom>
                <a:avLst/>
                <a:gdLst/>
                <a:ahLst/>
                <a:cxnLst/>
                <a:rect l="l" t="t" r="r" b="b"/>
                <a:pathLst>
                  <a:path w="1904572" h="272545">
                    <a:moveTo>
                      <a:pt x="0" y="0"/>
                    </a:moveTo>
                    <a:lnTo>
                      <a:pt x="1904572" y="0"/>
                    </a:lnTo>
                    <a:lnTo>
                      <a:pt x="1904572" y="272545"/>
                    </a:lnTo>
                    <a:lnTo>
                      <a:pt x="0" y="272545"/>
                    </a:lnTo>
                    <a:close/>
                  </a:path>
                </a:pathLst>
              </a:custGeom>
              <a:gradFill rotWithShape="1">
                <a:gsLst>
                  <a:gs pos="0">
                    <a:srgbClr val="000000">
                      <a:alpha val="100000"/>
                    </a:srgbClr>
                  </a:gs>
                  <a:gs pos="100000">
                    <a:srgbClr val="284686">
                      <a:alpha val="100000"/>
                    </a:srgbClr>
                  </a:gs>
                </a:gsLst>
                <a:lin ang="2700000"/>
              </a:gradFill>
            </p:spPr>
          </p:sp>
          <p:sp>
            <p:nvSpPr>
              <p:cNvPr id="10" name="TextBox 10"/>
              <p:cNvSpPr txBox="1"/>
              <p:nvPr/>
            </p:nvSpPr>
            <p:spPr>
              <a:xfrm>
                <a:off x="0" y="-38100"/>
                <a:ext cx="1904572" cy="310645"/>
              </a:xfrm>
              <a:prstGeom prst="rect">
                <a:avLst/>
              </a:prstGeom>
            </p:spPr>
            <p:txBody>
              <a:bodyPr lIns="49298" tIns="49298" rIns="49298" bIns="49298" rtlCol="0" anchor="ctr"/>
              <a:lstStyle/>
              <a:p>
                <a:pPr algn="ctr">
                  <a:lnSpc>
                    <a:spcPts val="2720"/>
                  </a:lnSpc>
                </a:pPr>
                <a:endParaRPr/>
              </a:p>
            </p:txBody>
          </p:sp>
        </p:grpSp>
        <p:sp>
          <p:nvSpPr>
            <p:cNvPr id="11" name="TextBox 11"/>
            <p:cNvSpPr txBox="1"/>
            <p:nvPr/>
          </p:nvSpPr>
          <p:spPr>
            <a:xfrm>
              <a:off x="900400" y="262549"/>
              <a:ext cx="10210346" cy="972405"/>
            </a:xfrm>
            <a:prstGeom prst="rect">
              <a:avLst/>
            </a:prstGeom>
          </p:spPr>
          <p:txBody>
            <a:bodyPr lIns="0" tIns="0" rIns="0" bIns="0" rtlCol="0" anchor="t">
              <a:spAutoFit/>
            </a:bodyPr>
            <a:lstStyle/>
            <a:p>
              <a:pPr algn="ctr">
                <a:lnSpc>
                  <a:spcPts val="5965"/>
                </a:lnSpc>
              </a:pPr>
              <a:r>
                <a:rPr lang="en-US" sz="4776" b="1">
                  <a:solidFill>
                    <a:srgbClr val="FF0000"/>
                  </a:solidFill>
                  <a:latin typeface="Garet Bold"/>
                  <a:ea typeface="Garet Bold"/>
                  <a:cs typeface="Garet Bold"/>
                  <a:sym typeface="Garet Bold"/>
                </a:rPr>
                <a:t>EL SELLO DE DIOS Y LA</a:t>
              </a:r>
            </a:p>
          </p:txBody>
        </p:sp>
        <p:sp>
          <p:nvSpPr>
            <p:cNvPr id="12" name="TextBox 12"/>
            <p:cNvSpPr txBox="1"/>
            <p:nvPr/>
          </p:nvSpPr>
          <p:spPr>
            <a:xfrm>
              <a:off x="0" y="1152990"/>
              <a:ext cx="11903098" cy="1542788"/>
            </a:xfrm>
            <a:prstGeom prst="rect">
              <a:avLst/>
            </a:prstGeom>
          </p:spPr>
          <p:txBody>
            <a:bodyPr lIns="0" tIns="0" rIns="0" bIns="0" rtlCol="0" anchor="t">
              <a:spAutoFit/>
            </a:bodyPr>
            <a:lstStyle/>
            <a:p>
              <a:pPr algn="ctr">
                <a:lnSpc>
                  <a:spcPts val="9368"/>
                </a:lnSpc>
              </a:pPr>
              <a:r>
                <a:rPr lang="en-US" sz="7494" spc="524">
                  <a:solidFill>
                    <a:srgbClr val="FFFFFF"/>
                  </a:solidFill>
                  <a:latin typeface="Anton"/>
                  <a:ea typeface="Anton"/>
                  <a:cs typeface="Anton"/>
                  <a:sym typeface="Anton"/>
                </a:rPr>
                <a:t> MARCA DE LA BESTIA</a:t>
              </a:r>
            </a:p>
          </p:txBody>
        </p:sp>
      </p:grpSp>
      <p:sp>
        <p:nvSpPr>
          <p:cNvPr id="13" name="Freeform 13"/>
          <p:cNvSpPr/>
          <p:nvPr/>
        </p:nvSpPr>
        <p:spPr>
          <a:xfrm>
            <a:off x="14230171" y="3917513"/>
            <a:ext cx="3029129" cy="3029129"/>
          </a:xfrm>
          <a:custGeom>
            <a:avLst/>
            <a:gdLst/>
            <a:ahLst/>
            <a:cxnLst/>
            <a:rect l="l" t="t" r="r" b="b"/>
            <a:pathLst>
              <a:path w="3029129" h="3029129">
                <a:moveTo>
                  <a:pt x="0" y="0"/>
                </a:moveTo>
                <a:lnTo>
                  <a:pt x="3029129" y="0"/>
                </a:lnTo>
                <a:lnTo>
                  <a:pt x="3029129" y="3029129"/>
                </a:lnTo>
                <a:lnTo>
                  <a:pt x="0" y="3029129"/>
                </a:lnTo>
                <a:lnTo>
                  <a:pt x="0" y="0"/>
                </a:lnTo>
                <a:close/>
              </a:path>
            </a:pathLst>
          </a:custGeom>
          <a:blipFill>
            <a:blip r:embed="rId6">
              <a:alphaModFix amt="63000"/>
            </a:blip>
            <a:stretch>
              <a:fillRect/>
            </a:stretch>
          </a:blipFill>
        </p:spPr>
      </p:sp>
      <p:sp>
        <p:nvSpPr>
          <p:cNvPr id="14" name="Freeform 14"/>
          <p:cNvSpPr/>
          <p:nvPr/>
        </p:nvSpPr>
        <p:spPr>
          <a:xfrm>
            <a:off x="11293497" y="4052287"/>
            <a:ext cx="3085553" cy="2759581"/>
          </a:xfrm>
          <a:custGeom>
            <a:avLst/>
            <a:gdLst/>
            <a:ahLst/>
            <a:cxnLst/>
            <a:rect l="l" t="t" r="r" b="b"/>
            <a:pathLst>
              <a:path w="3085553" h="2759581">
                <a:moveTo>
                  <a:pt x="0" y="0"/>
                </a:moveTo>
                <a:lnTo>
                  <a:pt x="3085553" y="0"/>
                </a:lnTo>
                <a:lnTo>
                  <a:pt x="3085553" y="2759581"/>
                </a:lnTo>
                <a:lnTo>
                  <a:pt x="0" y="2759581"/>
                </a:lnTo>
                <a:lnTo>
                  <a:pt x="0" y="0"/>
                </a:lnTo>
                <a:close/>
              </a:path>
            </a:pathLst>
          </a:custGeom>
          <a:blipFill>
            <a:blip r:embed="rId7">
              <a:alphaModFix amt="74000"/>
            </a:blip>
            <a:stretch>
              <a:fillRect l="-135267" t="-56298" r="-17133" b="-55363"/>
            </a:stretch>
          </a:blipFill>
        </p:spPr>
      </p:sp>
      <p:sp>
        <p:nvSpPr>
          <p:cNvPr id="15" name="Freeform 15"/>
          <p:cNvSpPr/>
          <p:nvPr/>
        </p:nvSpPr>
        <p:spPr>
          <a:xfrm>
            <a:off x="16203062" y="697783"/>
            <a:ext cx="1341324" cy="1123359"/>
          </a:xfrm>
          <a:custGeom>
            <a:avLst/>
            <a:gdLst/>
            <a:ahLst/>
            <a:cxnLst/>
            <a:rect l="l" t="t" r="r" b="b"/>
            <a:pathLst>
              <a:path w="1341324" h="1123359">
                <a:moveTo>
                  <a:pt x="0" y="0"/>
                </a:moveTo>
                <a:lnTo>
                  <a:pt x="1341324" y="0"/>
                </a:lnTo>
                <a:lnTo>
                  <a:pt x="1341324" y="1123359"/>
                </a:lnTo>
                <a:lnTo>
                  <a:pt x="0" y="1123359"/>
                </a:lnTo>
                <a:lnTo>
                  <a:pt x="0" y="0"/>
                </a:lnTo>
                <a:close/>
              </a:path>
            </a:pathLst>
          </a:custGeom>
          <a:blipFill>
            <a:blip r:embed="rId8"/>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144000" y="1028700"/>
            <a:ext cx="8115300" cy="8229600"/>
            <a:chOff x="0" y="0"/>
            <a:chExt cx="1956940" cy="1984503"/>
          </a:xfrm>
        </p:grpSpPr>
        <p:sp>
          <p:nvSpPr>
            <p:cNvPr id="4" name="Freeform 4"/>
            <p:cNvSpPr/>
            <p:nvPr/>
          </p:nvSpPr>
          <p:spPr>
            <a:xfrm>
              <a:off x="0" y="0"/>
              <a:ext cx="1956940" cy="1984503"/>
            </a:xfrm>
            <a:custGeom>
              <a:avLst/>
              <a:gdLst/>
              <a:ahLst/>
              <a:cxnLst/>
              <a:rect l="l" t="t" r="r" b="b"/>
              <a:pathLst>
                <a:path w="1956940" h="1984503">
                  <a:moveTo>
                    <a:pt x="0" y="0"/>
                  </a:moveTo>
                  <a:lnTo>
                    <a:pt x="1956940" y="0"/>
                  </a:lnTo>
                  <a:lnTo>
                    <a:pt x="1956940" y="1984503"/>
                  </a:lnTo>
                  <a:lnTo>
                    <a:pt x="0" y="1984503"/>
                  </a:lnTo>
                  <a:close/>
                </a:path>
              </a:pathLst>
            </a:custGeom>
            <a:solidFill>
              <a:srgbClr val="D3E8EE">
                <a:alpha val="65882"/>
              </a:srgbClr>
            </a:solidFill>
          </p:spPr>
        </p:sp>
        <p:sp>
          <p:nvSpPr>
            <p:cNvPr id="5" name="TextBox 5"/>
            <p:cNvSpPr txBox="1"/>
            <p:nvPr/>
          </p:nvSpPr>
          <p:spPr>
            <a:xfrm>
              <a:off x="0" y="-38100"/>
              <a:ext cx="1956940" cy="2022603"/>
            </a:xfrm>
            <a:prstGeom prst="rect">
              <a:avLst/>
            </a:prstGeom>
          </p:spPr>
          <p:txBody>
            <a:bodyPr lIns="50800" tIns="50800" rIns="50800" bIns="50800" rtlCol="0" anchor="ctr"/>
            <a:lstStyle/>
            <a:p>
              <a:pPr algn="ctr">
                <a:lnSpc>
                  <a:spcPts val="2720"/>
                </a:lnSpc>
              </a:pPr>
              <a:endParaRPr/>
            </a:p>
          </p:txBody>
        </p:sp>
      </p:grpSp>
      <p:sp>
        <p:nvSpPr>
          <p:cNvPr id="6" name="Freeform 6"/>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290118" y="1028700"/>
            <a:ext cx="7041956" cy="8229600"/>
            <a:chOff x="0" y="0"/>
            <a:chExt cx="9389275" cy="10972800"/>
          </a:xfrm>
        </p:grpSpPr>
        <p:grpSp>
          <p:nvGrpSpPr>
            <p:cNvPr id="8" name="Group 8"/>
            <p:cNvGrpSpPr/>
            <p:nvPr/>
          </p:nvGrpSpPr>
          <p:grpSpPr>
            <a:xfrm>
              <a:off x="0" y="0"/>
              <a:ext cx="9381243" cy="1405528"/>
              <a:chOff x="0" y="0"/>
              <a:chExt cx="1754551" cy="262872"/>
            </a:xfrm>
          </p:grpSpPr>
          <p:sp>
            <p:nvSpPr>
              <p:cNvPr id="9" name="Freeform 9"/>
              <p:cNvSpPr/>
              <p:nvPr/>
            </p:nvSpPr>
            <p:spPr>
              <a:xfrm>
                <a:off x="0" y="0"/>
                <a:ext cx="1754551" cy="262872"/>
              </a:xfrm>
              <a:custGeom>
                <a:avLst/>
                <a:gdLst/>
                <a:ahLst/>
                <a:cxnLst/>
                <a:rect l="l" t="t" r="r" b="b"/>
                <a:pathLst>
                  <a:path w="1754551" h="262872">
                    <a:moveTo>
                      <a:pt x="0" y="0"/>
                    </a:moveTo>
                    <a:lnTo>
                      <a:pt x="1754551" y="0"/>
                    </a:lnTo>
                    <a:lnTo>
                      <a:pt x="1754551" y="262872"/>
                    </a:lnTo>
                    <a:lnTo>
                      <a:pt x="0" y="262872"/>
                    </a:lnTo>
                    <a:close/>
                  </a:path>
                </a:pathLst>
              </a:custGeom>
              <a:solidFill>
                <a:srgbClr val="D3E8EE"/>
              </a:solidFill>
            </p:spPr>
          </p:sp>
          <p:sp>
            <p:nvSpPr>
              <p:cNvPr id="10" name="TextBox 10"/>
              <p:cNvSpPr txBox="1"/>
              <p:nvPr/>
            </p:nvSpPr>
            <p:spPr>
              <a:xfrm>
                <a:off x="0" y="-38100"/>
                <a:ext cx="1754551" cy="300972"/>
              </a:xfrm>
              <a:prstGeom prst="rect">
                <a:avLst/>
              </a:prstGeom>
            </p:spPr>
            <p:txBody>
              <a:bodyPr lIns="53298" tIns="53298" rIns="53298" bIns="53298" rtlCol="0" anchor="ctr"/>
              <a:lstStyle/>
              <a:p>
                <a:pPr algn="ctr">
                  <a:lnSpc>
                    <a:spcPts val="2720"/>
                  </a:lnSpc>
                </a:pPr>
                <a:endParaRPr/>
              </a:p>
            </p:txBody>
          </p:sp>
        </p:grpSp>
        <p:sp>
          <p:nvSpPr>
            <p:cNvPr id="11" name="AutoShape 11"/>
            <p:cNvSpPr/>
            <p:nvPr/>
          </p:nvSpPr>
          <p:spPr>
            <a:xfrm>
              <a:off x="0" y="4364159"/>
              <a:ext cx="9142451" cy="0"/>
            </a:xfrm>
            <a:prstGeom prst="line">
              <a:avLst/>
            </a:prstGeom>
            <a:ln w="63923" cap="flat">
              <a:solidFill>
                <a:srgbClr val="FF0000"/>
              </a:solidFill>
              <a:prstDash val="solid"/>
              <a:headEnd type="none" w="sm" len="sm"/>
              <a:tailEnd type="none" w="sm" len="sm"/>
            </a:ln>
          </p:spPr>
        </p:sp>
        <p:sp>
          <p:nvSpPr>
            <p:cNvPr id="12" name="TextBox 12"/>
            <p:cNvSpPr txBox="1"/>
            <p:nvPr/>
          </p:nvSpPr>
          <p:spPr>
            <a:xfrm>
              <a:off x="8032" y="2122098"/>
              <a:ext cx="9381243" cy="1599130"/>
            </a:xfrm>
            <a:prstGeom prst="rect">
              <a:avLst/>
            </a:prstGeom>
          </p:spPr>
          <p:txBody>
            <a:bodyPr lIns="0" tIns="0" rIns="0" bIns="0" rtlCol="0" anchor="t">
              <a:spAutoFit/>
            </a:bodyPr>
            <a:lstStyle/>
            <a:p>
              <a:pPr algn="just">
                <a:lnSpc>
                  <a:spcPts val="4214"/>
                </a:lnSpc>
              </a:pPr>
              <a:r>
                <a:rPr lang="en-US" sz="3633">
                  <a:solidFill>
                    <a:srgbClr val="FFFFFF"/>
                  </a:solidFill>
                  <a:latin typeface="Garet"/>
                  <a:ea typeface="Garet"/>
                  <a:cs typeface="Garet"/>
                  <a:sym typeface="Garet"/>
                </a:rPr>
                <a:t>DICE QUE LA GENTE RECIBIRÁ</a:t>
              </a:r>
            </a:p>
            <a:p>
              <a:pPr algn="just">
                <a:lnSpc>
                  <a:spcPts val="5136"/>
                </a:lnSpc>
              </a:pPr>
              <a:r>
                <a:rPr lang="en-US" sz="4428">
                  <a:solidFill>
                    <a:srgbClr val="FFFFFF"/>
                  </a:solidFill>
                  <a:latin typeface="Garet"/>
                  <a:ea typeface="Garet"/>
                  <a:cs typeface="Garet"/>
                  <a:sym typeface="Garet"/>
                </a:rPr>
                <a:t>LA MARCA DE LA BESTIA </a:t>
              </a:r>
            </a:p>
          </p:txBody>
        </p:sp>
        <p:sp>
          <p:nvSpPr>
            <p:cNvPr id="13" name="TextBox 13"/>
            <p:cNvSpPr txBox="1"/>
            <p:nvPr/>
          </p:nvSpPr>
          <p:spPr>
            <a:xfrm>
              <a:off x="0" y="201405"/>
              <a:ext cx="9381243" cy="1105878"/>
            </a:xfrm>
            <a:prstGeom prst="rect">
              <a:avLst/>
            </a:prstGeom>
          </p:spPr>
          <p:txBody>
            <a:bodyPr lIns="0" tIns="0" rIns="0" bIns="0" rtlCol="0" anchor="t">
              <a:spAutoFit/>
            </a:bodyPr>
            <a:lstStyle/>
            <a:p>
              <a:pPr algn="ctr">
                <a:lnSpc>
                  <a:spcPts val="6901"/>
                </a:lnSpc>
              </a:pPr>
              <a:r>
                <a:rPr lang="en-US" sz="4929" b="1">
                  <a:solidFill>
                    <a:srgbClr val="112542"/>
                  </a:solidFill>
                  <a:latin typeface="Garet Bold"/>
                  <a:ea typeface="Garet Bold"/>
                  <a:cs typeface="Garet Bold"/>
                  <a:sym typeface="Garet Bold"/>
                </a:rPr>
                <a:t>APOCALIPSIS 13:16</a:t>
              </a:r>
            </a:p>
          </p:txBody>
        </p:sp>
        <p:sp>
          <p:nvSpPr>
            <p:cNvPr id="14" name="TextBox 14"/>
            <p:cNvSpPr txBox="1"/>
            <p:nvPr/>
          </p:nvSpPr>
          <p:spPr>
            <a:xfrm>
              <a:off x="0" y="4963263"/>
              <a:ext cx="9389275" cy="3065934"/>
            </a:xfrm>
            <a:prstGeom prst="rect">
              <a:avLst/>
            </a:prstGeom>
          </p:spPr>
          <p:txBody>
            <a:bodyPr lIns="0" tIns="0" rIns="0" bIns="0" rtlCol="0" anchor="t">
              <a:spAutoFit/>
            </a:bodyPr>
            <a:lstStyle/>
            <a:p>
              <a:pPr algn="just">
                <a:lnSpc>
                  <a:spcPts val="6485"/>
                </a:lnSpc>
              </a:pPr>
              <a:r>
                <a:rPr lang="en-US" sz="4768">
                  <a:solidFill>
                    <a:srgbClr val="FF0000"/>
                  </a:solidFill>
                  <a:latin typeface="Anton"/>
                  <a:ea typeface="Anton"/>
                  <a:cs typeface="Anton"/>
                  <a:sym typeface="Anton"/>
                </a:rPr>
                <a:t>¿EN SU FRENTE O EN SU MANO?</a:t>
              </a:r>
            </a:p>
            <a:p>
              <a:pPr algn="just">
                <a:lnSpc>
                  <a:spcPts val="12353"/>
                </a:lnSpc>
              </a:pPr>
              <a:r>
                <a:rPr lang="en-US" sz="9083">
                  <a:solidFill>
                    <a:srgbClr val="FFFFFF"/>
                  </a:solidFill>
                  <a:latin typeface="Anton"/>
                  <a:ea typeface="Anton"/>
                  <a:cs typeface="Anton"/>
                  <a:sym typeface="Anton"/>
                </a:rPr>
                <a:t>¿QUÉ SIGNIFICA?</a:t>
              </a:r>
            </a:p>
          </p:txBody>
        </p:sp>
        <p:grpSp>
          <p:nvGrpSpPr>
            <p:cNvPr id="15" name="Group 15"/>
            <p:cNvGrpSpPr/>
            <p:nvPr/>
          </p:nvGrpSpPr>
          <p:grpSpPr>
            <a:xfrm>
              <a:off x="8032" y="8642861"/>
              <a:ext cx="9381243" cy="2329939"/>
              <a:chOff x="0" y="0"/>
              <a:chExt cx="1754551" cy="435763"/>
            </a:xfrm>
          </p:grpSpPr>
          <p:sp>
            <p:nvSpPr>
              <p:cNvPr id="16" name="Freeform 16"/>
              <p:cNvSpPr/>
              <p:nvPr/>
            </p:nvSpPr>
            <p:spPr>
              <a:xfrm>
                <a:off x="0" y="0"/>
                <a:ext cx="1754551" cy="435763"/>
              </a:xfrm>
              <a:custGeom>
                <a:avLst/>
                <a:gdLst/>
                <a:ahLst/>
                <a:cxnLst/>
                <a:rect l="l" t="t" r="r" b="b"/>
                <a:pathLst>
                  <a:path w="1754551" h="435763">
                    <a:moveTo>
                      <a:pt x="0" y="0"/>
                    </a:moveTo>
                    <a:lnTo>
                      <a:pt x="1754551" y="0"/>
                    </a:lnTo>
                    <a:lnTo>
                      <a:pt x="1754551" y="435763"/>
                    </a:lnTo>
                    <a:lnTo>
                      <a:pt x="0" y="435763"/>
                    </a:lnTo>
                    <a:close/>
                  </a:path>
                </a:pathLst>
              </a:custGeom>
              <a:solidFill>
                <a:srgbClr val="D3E8EE"/>
              </a:solidFill>
            </p:spPr>
          </p:sp>
          <p:sp>
            <p:nvSpPr>
              <p:cNvPr id="17" name="TextBox 17"/>
              <p:cNvSpPr txBox="1"/>
              <p:nvPr/>
            </p:nvSpPr>
            <p:spPr>
              <a:xfrm>
                <a:off x="0" y="-38100"/>
                <a:ext cx="1754551" cy="473863"/>
              </a:xfrm>
              <a:prstGeom prst="rect">
                <a:avLst/>
              </a:prstGeom>
            </p:spPr>
            <p:txBody>
              <a:bodyPr lIns="53298" tIns="53298" rIns="53298" bIns="53298" rtlCol="0" anchor="ctr"/>
              <a:lstStyle/>
              <a:p>
                <a:pPr algn="ctr">
                  <a:lnSpc>
                    <a:spcPts val="2720"/>
                  </a:lnSpc>
                </a:pPr>
                <a:endParaRPr/>
              </a:p>
            </p:txBody>
          </p:sp>
        </p:grpSp>
        <p:sp>
          <p:nvSpPr>
            <p:cNvPr id="18" name="TextBox 18"/>
            <p:cNvSpPr txBox="1"/>
            <p:nvPr/>
          </p:nvSpPr>
          <p:spPr>
            <a:xfrm>
              <a:off x="0" y="8595490"/>
              <a:ext cx="9389275" cy="2273174"/>
            </a:xfrm>
            <a:prstGeom prst="rect">
              <a:avLst/>
            </a:prstGeom>
          </p:spPr>
          <p:txBody>
            <a:bodyPr lIns="0" tIns="0" rIns="0" bIns="0" rtlCol="0" anchor="t">
              <a:spAutoFit/>
            </a:bodyPr>
            <a:lstStyle/>
            <a:p>
              <a:pPr algn="ctr">
                <a:lnSpc>
                  <a:spcPts val="4655"/>
                </a:lnSpc>
              </a:pPr>
              <a:r>
                <a:rPr lang="en-US" sz="3130" b="1">
                  <a:solidFill>
                    <a:srgbClr val="112542"/>
                  </a:solidFill>
                  <a:latin typeface="Montserrat Semi-Bold Bold"/>
                  <a:ea typeface="Montserrat Semi-Bold Bold"/>
                  <a:cs typeface="Montserrat Semi-Bold Bold"/>
                  <a:sym typeface="Montserrat Semi-Bold Bold"/>
                </a:rPr>
                <a:t>La gente será marcada en su frente por observar el domingo como día santo.</a:t>
              </a:r>
            </a:p>
          </p:txBody>
        </p:sp>
      </p:grpSp>
      <p:grpSp>
        <p:nvGrpSpPr>
          <p:cNvPr id="19" name="Group 19"/>
          <p:cNvGrpSpPr/>
          <p:nvPr/>
        </p:nvGrpSpPr>
        <p:grpSpPr>
          <a:xfrm>
            <a:off x="-54517" y="9553575"/>
            <a:ext cx="19936837" cy="733425"/>
            <a:chOff x="0" y="0"/>
            <a:chExt cx="5250854" cy="193165"/>
          </a:xfrm>
        </p:grpSpPr>
        <p:sp>
          <p:nvSpPr>
            <p:cNvPr id="20" name="Freeform 20"/>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21" name="TextBox 21"/>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22" name="TextBox 22"/>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3" name="TextBox 23"/>
          <p:cNvSpPr txBox="1"/>
          <p:nvPr/>
        </p:nvSpPr>
        <p:spPr>
          <a:xfrm>
            <a:off x="9415934" y="1407672"/>
            <a:ext cx="7571431" cy="7469555"/>
          </a:xfrm>
          <a:prstGeom prst="rect">
            <a:avLst/>
          </a:prstGeom>
        </p:spPr>
        <p:txBody>
          <a:bodyPr lIns="0" tIns="0" rIns="0" bIns="0" rtlCol="0" anchor="t">
            <a:spAutoFit/>
          </a:bodyPr>
          <a:lstStyle/>
          <a:p>
            <a:pPr marL="734053" lvl="1" indent="-367026" algn="just">
              <a:lnSpc>
                <a:spcPts val="3464"/>
              </a:lnSpc>
              <a:buFont typeface="Arial"/>
              <a:buChar char="•"/>
            </a:pPr>
            <a:r>
              <a:rPr lang="en-US" sz="3399" b="1">
                <a:solidFill>
                  <a:srgbClr val="112542"/>
                </a:solidFill>
                <a:latin typeface="Garet Bold"/>
                <a:ea typeface="Garet Bold"/>
                <a:cs typeface="Garet Bold"/>
                <a:sym typeface="Garet Bold"/>
              </a:rPr>
              <a:t>La frente representa la mente, pensamientos, según. (Hebreos 10:16).</a:t>
            </a:r>
          </a:p>
          <a:p>
            <a:pPr algn="just">
              <a:lnSpc>
                <a:spcPts val="3464"/>
              </a:lnSpc>
            </a:pPr>
            <a:r>
              <a:rPr lang="en-US" sz="3399" b="1">
                <a:solidFill>
                  <a:srgbClr val="112542"/>
                </a:solidFill>
                <a:latin typeface="Garet Bold"/>
                <a:ea typeface="Garet Bold"/>
                <a:cs typeface="Garet Bold"/>
                <a:sym typeface="Garet Bold"/>
              </a:rPr>
              <a:t>Una persona recibirá la marca en la frente por la decisión que haga de     observar el Domingo como día santo.</a:t>
            </a:r>
          </a:p>
          <a:p>
            <a:pPr algn="just">
              <a:lnSpc>
                <a:spcPts val="3464"/>
              </a:lnSpc>
            </a:pPr>
            <a:endParaRPr lang="en-US" sz="3399" b="1">
              <a:solidFill>
                <a:srgbClr val="112542"/>
              </a:solidFill>
              <a:latin typeface="Garet Bold"/>
              <a:ea typeface="Garet Bold"/>
              <a:cs typeface="Garet Bold"/>
              <a:sym typeface="Garet Bold"/>
            </a:endParaRPr>
          </a:p>
          <a:p>
            <a:pPr marL="734053" lvl="1" indent="-367026" algn="just">
              <a:lnSpc>
                <a:spcPts val="3464"/>
              </a:lnSpc>
              <a:buFont typeface="Arial"/>
              <a:buChar char="•"/>
            </a:pPr>
            <a:r>
              <a:rPr lang="en-US" sz="3399" b="1">
                <a:solidFill>
                  <a:srgbClr val="112542"/>
                </a:solidFill>
                <a:latin typeface="Garet Bold"/>
                <a:ea typeface="Garet Bold"/>
                <a:cs typeface="Garet Bold"/>
                <a:sym typeface="Garet Bold"/>
              </a:rPr>
              <a:t>La mano es símbolo de trabajo según (Eclesiastés 9:10).</a:t>
            </a:r>
          </a:p>
          <a:p>
            <a:pPr algn="just">
              <a:lnSpc>
                <a:spcPts val="3464"/>
              </a:lnSpc>
            </a:pPr>
            <a:r>
              <a:rPr lang="en-US" sz="3399" b="1">
                <a:solidFill>
                  <a:srgbClr val="112542"/>
                </a:solidFill>
                <a:latin typeface="Garet Bold"/>
                <a:ea typeface="Garet Bold"/>
                <a:cs typeface="Garet Bold"/>
                <a:sym typeface="Garet Bold"/>
              </a:rPr>
              <a:t>Una persona recibirá la marca en la mano cuando trabaje en el día de reposo de Dios, sábado, o por seguir las leyes dominicales por razones prácticas (trabajo, familia, etc.)</a:t>
            </a:r>
          </a:p>
        </p:txBody>
      </p:sp>
      <p:sp>
        <p:nvSpPr>
          <p:cNvPr id="24" name="Freeform 24"/>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9710268" y="2077357"/>
            <a:ext cx="8209643" cy="8209643"/>
          </a:xfrm>
          <a:custGeom>
            <a:avLst/>
            <a:gdLst/>
            <a:ahLst/>
            <a:cxnLst/>
            <a:rect l="l" t="t" r="r" b="b"/>
            <a:pathLst>
              <a:path w="8209643" h="8209643">
                <a:moveTo>
                  <a:pt x="0" y="0"/>
                </a:moveTo>
                <a:lnTo>
                  <a:pt x="8209643" y="0"/>
                </a:lnTo>
                <a:lnTo>
                  <a:pt x="8209643" y="8209643"/>
                </a:lnTo>
                <a:lnTo>
                  <a:pt x="0" y="8209643"/>
                </a:lnTo>
                <a:lnTo>
                  <a:pt x="0" y="0"/>
                </a:lnTo>
                <a:close/>
              </a:path>
            </a:pathLst>
          </a:custGeom>
          <a:blipFill>
            <a:blip r:embed="rId2"/>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28700" y="1028700"/>
            <a:ext cx="16230600" cy="1573531"/>
            <a:chOff x="0" y="0"/>
            <a:chExt cx="21640800" cy="2098042"/>
          </a:xfrm>
        </p:grpSpPr>
        <p:grpSp>
          <p:nvGrpSpPr>
            <p:cNvPr id="6" name="Group 6"/>
            <p:cNvGrpSpPr/>
            <p:nvPr/>
          </p:nvGrpSpPr>
          <p:grpSpPr>
            <a:xfrm>
              <a:off x="0" y="0"/>
              <a:ext cx="21640800" cy="2098042"/>
              <a:chOff x="0" y="0"/>
              <a:chExt cx="4801466" cy="465495"/>
            </a:xfrm>
          </p:grpSpPr>
          <p:sp>
            <p:nvSpPr>
              <p:cNvPr id="7" name="Freeform 7"/>
              <p:cNvSpPr/>
              <p:nvPr/>
            </p:nvSpPr>
            <p:spPr>
              <a:xfrm>
                <a:off x="0" y="0"/>
                <a:ext cx="4801466" cy="465495"/>
              </a:xfrm>
              <a:custGeom>
                <a:avLst/>
                <a:gdLst/>
                <a:ahLst/>
                <a:cxnLst/>
                <a:rect l="l" t="t" r="r" b="b"/>
                <a:pathLst>
                  <a:path w="4801466" h="465495">
                    <a:moveTo>
                      <a:pt x="0" y="0"/>
                    </a:moveTo>
                    <a:lnTo>
                      <a:pt x="4801466" y="0"/>
                    </a:lnTo>
                    <a:lnTo>
                      <a:pt x="4801466" y="465495"/>
                    </a:lnTo>
                    <a:lnTo>
                      <a:pt x="0" y="465495"/>
                    </a:lnTo>
                    <a:close/>
                  </a:path>
                </a:pathLst>
              </a:custGeom>
              <a:solidFill>
                <a:srgbClr val="D3E8EE"/>
              </a:solidFill>
            </p:spPr>
          </p:sp>
          <p:sp>
            <p:nvSpPr>
              <p:cNvPr id="8" name="TextBox 8"/>
              <p:cNvSpPr txBox="1"/>
              <p:nvPr/>
            </p:nvSpPr>
            <p:spPr>
              <a:xfrm>
                <a:off x="0" y="-38100"/>
                <a:ext cx="4801466" cy="503595"/>
              </a:xfrm>
              <a:prstGeom prst="rect">
                <a:avLst/>
              </a:prstGeom>
            </p:spPr>
            <p:txBody>
              <a:bodyPr lIns="45896" tIns="45896" rIns="45896" bIns="45896" rtlCol="0" anchor="ctr"/>
              <a:lstStyle/>
              <a:p>
                <a:pPr algn="ctr">
                  <a:lnSpc>
                    <a:spcPts val="2720"/>
                  </a:lnSpc>
                </a:pPr>
                <a:endParaRPr/>
              </a:p>
            </p:txBody>
          </p:sp>
        </p:grpSp>
        <p:sp>
          <p:nvSpPr>
            <p:cNvPr id="9" name="TextBox 9"/>
            <p:cNvSpPr txBox="1"/>
            <p:nvPr/>
          </p:nvSpPr>
          <p:spPr>
            <a:xfrm>
              <a:off x="0" y="-85725"/>
              <a:ext cx="21640800" cy="2183767"/>
            </a:xfrm>
            <a:prstGeom prst="rect">
              <a:avLst/>
            </a:prstGeom>
          </p:spPr>
          <p:txBody>
            <a:bodyPr lIns="0" tIns="0" rIns="0" bIns="0" rtlCol="0" anchor="t">
              <a:spAutoFit/>
            </a:bodyPr>
            <a:lstStyle/>
            <a:p>
              <a:pPr algn="ctr">
                <a:lnSpc>
                  <a:spcPts val="6719"/>
                </a:lnSpc>
                <a:spcBef>
                  <a:spcPct val="0"/>
                </a:spcBef>
              </a:pPr>
              <a:r>
                <a:rPr lang="en-US" sz="4799" b="1">
                  <a:solidFill>
                    <a:srgbClr val="112542"/>
                  </a:solidFill>
                  <a:latin typeface="Garet Bold"/>
                  <a:ea typeface="Garet Bold"/>
                  <a:cs typeface="Garet Bold"/>
                  <a:sym typeface="Garet Bold"/>
                </a:rPr>
                <a:t>¿RECIBEN LA MARCA DE LA BESTIA LOS QUE RECHAZAN LA LUZ DEL SÁBADO?</a:t>
              </a:r>
            </a:p>
          </p:txBody>
        </p:sp>
      </p:grpSp>
      <p:grpSp>
        <p:nvGrpSpPr>
          <p:cNvPr id="10" name="Group 10"/>
          <p:cNvGrpSpPr/>
          <p:nvPr/>
        </p:nvGrpSpPr>
        <p:grpSpPr>
          <a:xfrm>
            <a:off x="-54517" y="9553575"/>
            <a:ext cx="19936837" cy="733425"/>
            <a:chOff x="0" y="0"/>
            <a:chExt cx="5250854" cy="193165"/>
          </a:xfrm>
        </p:grpSpPr>
        <p:sp>
          <p:nvSpPr>
            <p:cNvPr id="11" name="Freeform 11"/>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2" name="TextBox 12"/>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3" name="TextBox 13"/>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4" name="Freeform 14"/>
          <p:cNvSpPr/>
          <p:nvPr/>
        </p:nvSpPr>
        <p:spPr>
          <a:xfrm>
            <a:off x="10370878" y="3113801"/>
            <a:ext cx="6888422" cy="6110593"/>
          </a:xfrm>
          <a:custGeom>
            <a:avLst/>
            <a:gdLst/>
            <a:ahLst/>
            <a:cxnLst/>
            <a:rect l="l" t="t" r="r" b="b"/>
            <a:pathLst>
              <a:path w="6888422" h="6110593">
                <a:moveTo>
                  <a:pt x="0" y="0"/>
                </a:moveTo>
                <a:lnTo>
                  <a:pt x="6888422" y="0"/>
                </a:lnTo>
                <a:lnTo>
                  <a:pt x="6888422" y="6110593"/>
                </a:lnTo>
                <a:lnTo>
                  <a:pt x="0" y="6110593"/>
                </a:lnTo>
                <a:lnTo>
                  <a:pt x="0" y="0"/>
                </a:lnTo>
                <a:close/>
              </a:path>
            </a:pathLst>
          </a:custGeom>
          <a:blipFill>
            <a:blip r:embed="rId5"/>
            <a:stretch>
              <a:fillRect l="-6449"/>
            </a:stretch>
          </a:blipFill>
        </p:spPr>
      </p:sp>
      <p:sp>
        <p:nvSpPr>
          <p:cNvPr id="15" name="TextBox 15"/>
          <p:cNvSpPr txBox="1"/>
          <p:nvPr/>
        </p:nvSpPr>
        <p:spPr>
          <a:xfrm>
            <a:off x="1088907" y="2779012"/>
            <a:ext cx="8885202" cy="6445382"/>
          </a:xfrm>
          <a:prstGeom prst="rect">
            <a:avLst/>
          </a:prstGeom>
        </p:spPr>
        <p:txBody>
          <a:bodyPr lIns="0" tIns="0" rIns="0" bIns="0" rtlCol="0" anchor="t">
            <a:spAutoFit/>
          </a:bodyPr>
          <a:lstStyle/>
          <a:p>
            <a:pPr algn="just">
              <a:lnSpc>
                <a:spcPts val="5763"/>
              </a:lnSpc>
            </a:pPr>
            <a:r>
              <a:rPr lang="en-US" sz="3451">
                <a:solidFill>
                  <a:srgbClr val="FFFFFF"/>
                </a:solidFill>
                <a:latin typeface="Garet"/>
                <a:ea typeface="Garet"/>
                <a:cs typeface="Garet"/>
                <a:sym typeface="Garet"/>
              </a:rPr>
              <a:t>«Cuando obedecéis el decreto que os ordena dejar de trabajar en domingo y adorar a Dios, sabiendo que no hay en la Biblia una sola palabra que muestre que el domingo sea algo más que un día común de trabajo, consentís en recibir la marca de las bestia y rechazáis el sello de Dios» C.B. EGW. Tomo 7 pag 981</a:t>
            </a:r>
          </a:p>
        </p:txBody>
      </p:sp>
      <p:sp>
        <p:nvSpPr>
          <p:cNvPr id="16" name="Freeform 16"/>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6"/>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933450"/>
            <a:ext cx="10771022" cy="8324850"/>
          </a:xfrm>
          <a:prstGeom prst="rect">
            <a:avLst/>
          </a:prstGeom>
        </p:spPr>
        <p:txBody>
          <a:bodyPr lIns="0" tIns="0" rIns="0" bIns="0" rtlCol="0" anchor="t">
            <a:spAutoFit/>
          </a:bodyPr>
          <a:lstStyle/>
          <a:p>
            <a:pPr algn="ctr">
              <a:lnSpc>
                <a:spcPts val="7004"/>
              </a:lnSpc>
              <a:spcBef>
                <a:spcPct val="0"/>
              </a:spcBef>
            </a:pPr>
            <a:r>
              <a:rPr lang="en-US" sz="5002" b="1">
                <a:solidFill>
                  <a:srgbClr val="FF0000"/>
                </a:solidFill>
                <a:latin typeface="Garet Bold"/>
                <a:ea typeface="Garet Bold"/>
                <a:cs typeface="Garet Bold"/>
                <a:sym typeface="Garet Bold"/>
              </a:rPr>
              <a:t>¿CUÁNDO SE RECIBIRÁ?</a:t>
            </a:r>
          </a:p>
          <a:p>
            <a:pPr algn="just">
              <a:lnSpc>
                <a:spcPts val="1630"/>
              </a:lnSpc>
              <a:spcBef>
                <a:spcPct val="0"/>
              </a:spcBef>
            </a:pPr>
            <a:endParaRPr lang="en-US" sz="5002" b="1">
              <a:solidFill>
                <a:srgbClr val="FF0000"/>
              </a:solidFill>
              <a:latin typeface="Garet Bold"/>
              <a:ea typeface="Garet Bold"/>
              <a:cs typeface="Garet Bold"/>
              <a:sym typeface="Garet Bold"/>
            </a:endParaRPr>
          </a:p>
          <a:p>
            <a:pPr algn="just">
              <a:lnSpc>
                <a:spcPts val="4390"/>
              </a:lnSpc>
              <a:spcBef>
                <a:spcPct val="0"/>
              </a:spcBef>
            </a:pPr>
            <a:r>
              <a:rPr lang="en-US" sz="3135">
                <a:solidFill>
                  <a:srgbClr val="FFFFFF"/>
                </a:solidFill>
                <a:latin typeface="Garet"/>
                <a:ea typeface="Garet"/>
                <a:cs typeface="Garet"/>
                <a:sym typeface="Garet"/>
              </a:rPr>
              <a:t>Nadie hasta ahora ha recibido la marca de la bestia. El tiempo de prueba no ha llegado aún. Hay cristianos verdaderos en todas las iglesias, sin exceptuar la comunidad católica romana. Nadie es condenado hasta que haya tenido la luz y haya visto la obligación del cuarto mandamiento. Pero cuando se ponga en vigencia el decreto que ordena falsificar el sábado, y el fuerte clamor del tercer ángel amoneste a los hombres contra la adoración de la bestia y su imagen, se trazará claramente la línea entre lo falso y lo verdadero. Entonces los que continúen aún en transgresión recibirán la marca de la bestia.   Evangelismo 174.2; Ev.234.2 </a:t>
            </a:r>
          </a:p>
        </p:txBody>
      </p:sp>
      <p:grpSp>
        <p:nvGrpSpPr>
          <p:cNvPr id="5" name="Group 5"/>
          <p:cNvGrpSpPr/>
          <p:nvPr/>
        </p:nvGrpSpPr>
        <p:grpSpPr>
          <a:xfrm>
            <a:off x="-54517" y="9553575"/>
            <a:ext cx="19936837" cy="733425"/>
            <a:chOff x="0" y="0"/>
            <a:chExt cx="5250854" cy="193165"/>
          </a:xfrm>
        </p:grpSpPr>
        <p:sp>
          <p:nvSpPr>
            <p:cNvPr id="6" name="Freeform 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7" name="TextBox 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8" name="TextBox 8"/>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9" name="Freeform 9"/>
          <p:cNvSpPr/>
          <p:nvPr/>
        </p:nvSpPr>
        <p:spPr>
          <a:xfrm>
            <a:off x="12630150" y="1028700"/>
            <a:ext cx="4629150" cy="8229600"/>
          </a:xfrm>
          <a:custGeom>
            <a:avLst/>
            <a:gdLst/>
            <a:ahLst/>
            <a:cxnLst/>
            <a:rect l="l" t="t" r="r" b="b"/>
            <a:pathLst>
              <a:path w="4629150" h="8229600">
                <a:moveTo>
                  <a:pt x="0" y="0"/>
                </a:moveTo>
                <a:lnTo>
                  <a:pt x="4629150" y="0"/>
                </a:lnTo>
                <a:lnTo>
                  <a:pt x="4629150" y="8229600"/>
                </a:lnTo>
                <a:lnTo>
                  <a:pt x="0" y="8229600"/>
                </a:lnTo>
                <a:lnTo>
                  <a:pt x="0" y="0"/>
                </a:lnTo>
                <a:close/>
              </a:path>
            </a:pathLst>
          </a:custGeom>
          <a:blipFill>
            <a:blip r:embed="rId4"/>
            <a:stretch>
              <a:fillRect/>
            </a:stretch>
          </a:blipFill>
        </p:spPr>
      </p:sp>
      <p:sp>
        <p:nvSpPr>
          <p:cNvPr id="10" name="Freeform 10"/>
          <p:cNvSpPr/>
          <p:nvPr/>
        </p:nvSpPr>
        <p:spPr>
          <a:xfrm>
            <a:off x="12630150" y="1028700"/>
            <a:ext cx="4629150" cy="7244970"/>
          </a:xfrm>
          <a:custGeom>
            <a:avLst/>
            <a:gdLst/>
            <a:ahLst/>
            <a:cxnLst/>
            <a:rect l="l" t="t" r="r" b="b"/>
            <a:pathLst>
              <a:path w="4629150" h="7244970">
                <a:moveTo>
                  <a:pt x="0" y="0"/>
                </a:moveTo>
                <a:lnTo>
                  <a:pt x="4629150" y="0"/>
                </a:lnTo>
                <a:lnTo>
                  <a:pt x="4629150" y="7244970"/>
                </a:lnTo>
                <a:lnTo>
                  <a:pt x="0" y="7244970"/>
                </a:lnTo>
                <a:lnTo>
                  <a:pt x="0" y="0"/>
                </a:lnTo>
                <a:close/>
              </a:path>
            </a:pathLst>
          </a:custGeom>
          <a:blipFill>
            <a:blip r:embed="rId5">
              <a:alphaModFix amt="56000"/>
            </a:blip>
            <a:stretch>
              <a:fillRect l="-71315" t="-19326" r="-22463"/>
            </a:stretch>
          </a:blipFill>
        </p:spPr>
      </p:sp>
      <p:sp>
        <p:nvSpPr>
          <p:cNvPr id="11" name="Freeform 11"/>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6"/>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1028700" y="2042086"/>
            <a:ext cx="16016430" cy="6835141"/>
          </a:xfrm>
          <a:prstGeom prst="rect">
            <a:avLst/>
          </a:prstGeom>
        </p:spPr>
        <p:txBody>
          <a:bodyPr lIns="0" tIns="0" rIns="0" bIns="0" rtlCol="0" anchor="t">
            <a:spAutoFit/>
          </a:bodyPr>
          <a:lstStyle/>
          <a:p>
            <a:pPr algn="just">
              <a:lnSpc>
                <a:spcPts val="5459"/>
              </a:lnSpc>
              <a:spcBef>
                <a:spcPct val="0"/>
              </a:spcBef>
            </a:pPr>
            <a:r>
              <a:rPr lang="en-US" sz="3899">
                <a:solidFill>
                  <a:srgbClr val="FFFFFF"/>
                </a:solidFill>
                <a:latin typeface="Garet"/>
                <a:ea typeface="Garet"/>
                <a:cs typeface="Garet"/>
                <a:sym typeface="Garet"/>
              </a:rPr>
              <a:t>Vendrá el tiempo cuando la ley de Dios, en un sentido especial, será invalidad en este país. Los gobernantes de esta nación, mediante acuerdos legislativos pondrán en vigencia la ley dominical y entonces los hijos de Dios serán puestos en gran peligro. Cuando esta nación en sus asambleas legislativas ,promulgue leyes que aherrojen la conciencia de los hombres en lo que tiene que ver con sus privilegios religiosos, imponiendo la observancia del domingo y haciendo uso de un poder opresor en contra de los que guarden el septimo día ,la ley de Dios sera invalidada en ese pais. Maranatha177.</a:t>
            </a:r>
          </a:p>
        </p:txBody>
      </p:sp>
      <p:sp>
        <p:nvSpPr>
          <p:cNvPr id="3" name="Freeform 3"/>
          <p:cNvSpPr/>
          <p:nvPr/>
        </p:nvSpPr>
        <p:spPr>
          <a:xfrm rot="-2443237">
            <a:off x="-2074981" y="-785198"/>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54517" y="9553575"/>
            <a:ext cx="19936837" cy="733425"/>
            <a:chOff x="0" y="0"/>
            <a:chExt cx="5250854" cy="193165"/>
          </a:xfrm>
        </p:grpSpPr>
        <p:sp>
          <p:nvSpPr>
            <p:cNvPr id="6" name="Freeform 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7" name="TextBox 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8" name="TextBox 8"/>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grpSp>
        <p:nvGrpSpPr>
          <p:cNvPr id="9" name="Group 9"/>
          <p:cNvGrpSpPr/>
          <p:nvPr/>
        </p:nvGrpSpPr>
        <p:grpSpPr>
          <a:xfrm>
            <a:off x="1028700" y="1028700"/>
            <a:ext cx="16016430" cy="775336"/>
            <a:chOff x="0" y="0"/>
            <a:chExt cx="21355239" cy="1033782"/>
          </a:xfrm>
        </p:grpSpPr>
        <p:grpSp>
          <p:nvGrpSpPr>
            <p:cNvPr id="10" name="Group 10"/>
            <p:cNvGrpSpPr/>
            <p:nvPr/>
          </p:nvGrpSpPr>
          <p:grpSpPr>
            <a:xfrm>
              <a:off x="0" y="0"/>
              <a:ext cx="21355239" cy="1033782"/>
              <a:chOff x="0" y="0"/>
              <a:chExt cx="4738108" cy="229366"/>
            </a:xfrm>
          </p:grpSpPr>
          <p:sp>
            <p:nvSpPr>
              <p:cNvPr id="11" name="Freeform 11"/>
              <p:cNvSpPr/>
              <p:nvPr/>
            </p:nvSpPr>
            <p:spPr>
              <a:xfrm>
                <a:off x="0" y="0"/>
                <a:ext cx="4738108" cy="229366"/>
              </a:xfrm>
              <a:custGeom>
                <a:avLst/>
                <a:gdLst/>
                <a:ahLst/>
                <a:cxnLst/>
                <a:rect l="l" t="t" r="r" b="b"/>
                <a:pathLst>
                  <a:path w="4738108" h="229366">
                    <a:moveTo>
                      <a:pt x="0" y="0"/>
                    </a:moveTo>
                    <a:lnTo>
                      <a:pt x="4738108" y="0"/>
                    </a:lnTo>
                    <a:lnTo>
                      <a:pt x="4738108" y="229366"/>
                    </a:lnTo>
                    <a:lnTo>
                      <a:pt x="0" y="229366"/>
                    </a:lnTo>
                    <a:close/>
                  </a:path>
                </a:pathLst>
              </a:custGeom>
              <a:solidFill>
                <a:srgbClr val="D3E8EE"/>
              </a:solidFill>
            </p:spPr>
          </p:sp>
          <p:sp>
            <p:nvSpPr>
              <p:cNvPr id="12" name="TextBox 12"/>
              <p:cNvSpPr txBox="1"/>
              <p:nvPr/>
            </p:nvSpPr>
            <p:spPr>
              <a:xfrm>
                <a:off x="0" y="-38100"/>
                <a:ext cx="4738108" cy="267466"/>
              </a:xfrm>
              <a:prstGeom prst="rect">
                <a:avLst/>
              </a:prstGeom>
            </p:spPr>
            <p:txBody>
              <a:bodyPr lIns="45896" tIns="45896" rIns="45896" bIns="45896" rtlCol="0" anchor="ctr"/>
              <a:lstStyle/>
              <a:p>
                <a:pPr algn="ctr">
                  <a:lnSpc>
                    <a:spcPts val="2720"/>
                  </a:lnSpc>
                </a:pPr>
                <a:endParaRPr/>
              </a:p>
            </p:txBody>
          </p:sp>
        </p:grpSp>
        <p:sp>
          <p:nvSpPr>
            <p:cNvPr id="13" name="TextBox 13"/>
            <p:cNvSpPr txBox="1"/>
            <p:nvPr/>
          </p:nvSpPr>
          <p:spPr>
            <a:xfrm>
              <a:off x="0" y="-95250"/>
              <a:ext cx="21355239" cy="1129032"/>
            </a:xfrm>
            <a:prstGeom prst="rect">
              <a:avLst/>
            </a:prstGeom>
          </p:spPr>
          <p:txBody>
            <a:bodyPr lIns="0" tIns="0" rIns="0" bIns="0" rtlCol="0" anchor="t">
              <a:spAutoFit/>
            </a:bodyPr>
            <a:lstStyle/>
            <a:p>
              <a:pPr algn="ctr">
                <a:lnSpc>
                  <a:spcPts val="7139"/>
                </a:lnSpc>
                <a:spcBef>
                  <a:spcPct val="0"/>
                </a:spcBef>
              </a:pPr>
              <a:r>
                <a:rPr lang="en-US" sz="5099" b="1">
                  <a:solidFill>
                    <a:srgbClr val="112542"/>
                  </a:solidFill>
                  <a:latin typeface="Garet Bold"/>
                  <a:ea typeface="Garet Bold"/>
                  <a:cs typeface="Garet Bold"/>
                  <a:sym typeface="Garet Bold"/>
                </a:rPr>
                <a:t>¿QUIÉN IMPONE ESTA MARCA ?</a:t>
              </a:r>
            </a:p>
          </p:txBody>
        </p:sp>
      </p:grpSp>
      <p:sp>
        <p:nvSpPr>
          <p:cNvPr id="14" name="Freeform 14"/>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857250"/>
            <a:ext cx="16230600" cy="830471"/>
            <a:chOff x="0" y="0"/>
            <a:chExt cx="4274726" cy="218725"/>
          </a:xfrm>
        </p:grpSpPr>
        <p:sp>
          <p:nvSpPr>
            <p:cNvPr id="5" name="Freeform 5"/>
            <p:cNvSpPr/>
            <p:nvPr/>
          </p:nvSpPr>
          <p:spPr>
            <a:xfrm>
              <a:off x="0" y="0"/>
              <a:ext cx="4274726" cy="218725"/>
            </a:xfrm>
            <a:custGeom>
              <a:avLst/>
              <a:gdLst/>
              <a:ahLst/>
              <a:cxnLst/>
              <a:rect l="l" t="t" r="r" b="b"/>
              <a:pathLst>
                <a:path w="4274726" h="218725">
                  <a:moveTo>
                    <a:pt x="0" y="0"/>
                  </a:moveTo>
                  <a:lnTo>
                    <a:pt x="4274726" y="0"/>
                  </a:lnTo>
                  <a:lnTo>
                    <a:pt x="4274726" y="218725"/>
                  </a:lnTo>
                  <a:lnTo>
                    <a:pt x="0" y="218725"/>
                  </a:lnTo>
                  <a:close/>
                </a:path>
              </a:pathLst>
            </a:custGeom>
            <a:solidFill>
              <a:srgbClr val="D3E8EE"/>
            </a:solidFill>
          </p:spPr>
        </p:sp>
        <p:sp>
          <p:nvSpPr>
            <p:cNvPr id="6" name="TextBox 6"/>
            <p:cNvSpPr txBox="1"/>
            <p:nvPr/>
          </p:nvSpPr>
          <p:spPr>
            <a:xfrm>
              <a:off x="0" y="-38100"/>
              <a:ext cx="4274726" cy="256825"/>
            </a:xfrm>
            <a:prstGeom prst="rect">
              <a:avLst/>
            </a:prstGeom>
          </p:spPr>
          <p:txBody>
            <a:bodyPr lIns="50800" tIns="50800" rIns="50800" bIns="50800" rtlCol="0" anchor="ctr"/>
            <a:lstStyle/>
            <a:p>
              <a:pPr algn="ctr">
                <a:lnSpc>
                  <a:spcPts val="2720"/>
                </a:lnSpc>
              </a:pPr>
              <a:endParaRPr/>
            </a:p>
          </p:txBody>
        </p:sp>
      </p:grpSp>
      <p:sp>
        <p:nvSpPr>
          <p:cNvPr id="7" name="TextBox 7"/>
          <p:cNvSpPr txBox="1"/>
          <p:nvPr/>
        </p:nvSpPr>
        <p:spPr>
          <a:xfrm>
            <a:off x="1028700" y="962025"/>
            <a:ext cx="16230600" cy="8283310"/>
          </a:xfrm>
          <a:prstGeom prst="rect">
            <a:avLst/>
          </a:prstGeom>
        </p:spPr>
        <p:txBody>
          <a:bodyPr lIns="0" tIns="0" rIns="0" bIns="0" rtlCol="0" anchor="t">
            <a:spAutoFit/>
          </a:bodyPr>
          <a:lstStyle/>
          <a:p>
            <a:pPr algn="ctr">
              <a:lnSpc>
                <a:spcPts val="4949"/>
              </a:lnSpc>
            </a:pPr>
            <a:r>
              <a:rPr lang="en-US" sz="3535" b="1">
                <a:solidFill>
                  <a:srgbClr val="112542"/>
                </a:solidFill>
                <a:latin typeface="Garet Bold"/>
                <a:ea typeface="Garet Bold"/>
                <a:cs typeface="Garet Bold"/>
                <a:sym typeface="Garet Bold"/>
              </a:rPr>
              <a:t>¿HABRÁ UN VINCULO UNIVERSAL DE UNIÓN EN LOS MUNDANOS?</a:t>
            </a:r>
          </a:p>
          <a:p>
            <a:pPr algn="ctr">
              <a:lnSpc>
                <a:spcPts val="3129"/>
              </a:lnSpc>
            </a:pPr>
            <a:endParaRPr lang="en-US" sz="3535" b="1">
              <a:solidFill>
                <a:srgbClr val="112542"/>
              </a:solidFill>
              <a:latin typeface="Garet Bold"/>
              <a:ea typeface="Garet Bold"/>
              <a:cs typeface="Garet Bold"/>
              <a:sym typeface="Garet Bold"/>
            </a:endParaRPr>
          </a:p>
          <a:p>
            <a:pPr algn="just">
              <a:lnSpc>
                <a:spcPts val="3829"/>
              </a:lnSpc>
            </a:pPr>
            <a:r>
              <a:rPr lang="en-US" sz="2735">
                <a:solidFill>
                  <a:srgbClr val="FFFFFF"/>
                </a:solidFill>
                <a:latin typeface="Garet"/>
                <a:ea typeface="Garet"/>
                <a:cs typeface="Garet"/>
                <a:sym typeface="Garet"/>
              </a:rPr>
              <a:t>A medida que nos acercamos a la crisis final, resulta de vital importancia que la armonía y la unidad reinen entre las instituciones del Señor. El mundo no conoce más que tempestades, guerras y discordias. Sin embargo, las gentes se unirán bajo una misma dirección, la de la potencia papal, para oponerse a Dios en la persona de sus testigos.—Joyas de los Testimonios 3:171. { MSV 192.4; Mar.187.2 } </a:t>
            </a:r>
          </a:p>
          <a:p>
            <a:pPr algn="just">
              <a:lnSpc>
                <a:spcPts val="3829"/>
              </a:lnSpc>
            </a:pPr>
            <a:r>
              <a:rPr lang="en-US" sz="2735">
                <a:solidFill>
                  <a:srgbClr val="FFFFFF"/>
                </a:solidFill>
                <a:latin typeface="Garet"/>
                <a:ea typeface="Garet"/>
                <a:cs typeface="Garet"/>
                <a:sym typeface="Garet"/>
              </a:rPr>
              <a:t>•¿Qué entidad le entrega su reino a este poder? El protestantismo, un poder que mientras afirma que tiene el carácter y el espíritu de un cordero y está aliado con el cielo, habla con la voz de un dragón. Está movido por un poder que procede de abajo... { MSV 193.1; Mar.187.3 } </a:t>
            </a:r>
          </a:p>
          <a:p>
            <a:pPr algn="just">
              <a:lnSpc>
                <a:spcPts val="3829"/>
              </a:lnSpc>
            </a:pPr>
            <a:r>
              <a:rPr lang="en-US" sz="2735">
                <a:solidFill>
                  <a:srgbClr val="FFFFFF"/>
                </a:solidFill>
                <a:latin typeface="Garet"/>
                <a:ea typeface="Garet"/>
                <a:cs typeface="Garet"/>
                <a:sym typeface="Garet"/>
              </a:rPr>
              <a:t>“Estos tienen un mismo propósito”. Habrá un vínculo universal de unión, una gran armonía, una alianza de las fuerzas de Satanás. “Y entregarán su poder y su autoridad a la bestia”. Así se manifiesta el mismo poder arbitrario y opresivo contra la libertad religiosa, la libertad de adorar a Dios conforme a los dictados de la conciencia, como lo hizo antes el papado, cuando persiguió a los que se atrevían a no conformarse con los ritos y las ceremonias religiosas del romanismo. { MSV 193.2; Mar.187.4 } </a:t>
            </a:r>
          </a:p>
        </p:txBody>
      </p:sp>
      <p:grpSp>
        <p:nvGrpSpPr>
          <p:cNvPr id="8" name="Group 8"/>
          <p:cNvGrpSpPr/>
          <p:nvPr/>
        </p:nvGrpSpPr>
        <p:grpSpPr>
          <a:xfrm>
            <a:off x="-54517" y="9553575"/>
            <a:ext cx="19936837" cy="733425"/>
            <a:chOff x="0" y="0"/>
            <a:chExt cx="5250854" cy="193165"/>
          </a:xfrm>
        </p:grpSpPr>
        <p:sp>
          <p:nvSpPr>
            <p:cNvPr id="9" name="Freeform 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0" name="TextBox 1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1" name="TextBox 11"/>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2" name="Freeform 12"/>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7170329" y="1028700"/>
            <a:ext cx="10088971" cy="8063721"/>
            <a:chOff x="0" y="0"/>
            <a:chExt cx="2802051" cy="2239570"/>
          </a:xfrm>
        </p:grpSpPr>
        <p:sp>
          <p:nvSpPr>
            <p:cNvPr id="3" name="Freeform 3"/>
            <p:cNvSpPr/>
            <p:nvPr/>
          </p:nvSpPr>
          <p:spPr>
            <a:xfrm>
              <a:off x="0" y="0"/>
              <a:ext cx="2802051" cy="2239570"/>
            </a:xfrm>
            <a:custGeom>
              <a:avLst/>
              <a:gdLst/>
              <a:ahLst/>
              <a:cxnLst/>
              <a:rect l="l" t="t" r="r" b="b"/>
              <a:pathLst>
                <a:path w="2802051" h="2239570">
                  <a:moveTo>
                    <a:pt x="0" y="0"/>
                  </a:moveTo>
                  <a:lnTo>
                    <a:pt x="2802051" y="0"/>
                  </a:lnTo>
                  <a:lnTo>
                    <a:pt x="2802051" y="2239570"/>
                  </a:lnTo>
                  <a:lnTo>
                    <a:pt x="0" y="2239570"/>
                  </a:lnTo>
                  <a:close/>
                </a:path>
              </a:pathLst>
            </a:custGeom>
            <a:gradFill rotWithShape="1">
              <a:gsLst>
                <a:gs pos="0">
                  <a:srgbClr val="A6A6A6">
                    <a:alpha val="100000"/>
                  </a:srgbClr>
                </a:gs>
                <a:gs pos="100000">
                  <a:srgbClr val="FFFFFF">
                    <a:alpha val="100000"/>
                  </a:srgbClr>
                </a:gs>
              </a:gsLst>
              <a:lin ang="0"/>
            </a:gradFill>
          </p:spPr>
        </p:sp>
        <p:sp>
          <p:nvSpPr>
            <p:cNvPr id="4" name="TextBox 4"/>
            <p:cNvSpPr txBox="1"/>
            <p:nvPr/>
          </p:nvSpPr>
          <p:spPr>
            <a:xfrm>
              <a:off x="0" y="-38100"/>
              <a:ext cx="2802051" cy="2277670"/>
            </a:xfrm>
            <a:prstGeom prst="rect">
              <a:avLst/>
            </a:prstGeom>
          </p:spPr>
          <p:txBody>
            <a:bodyPr lIns="50800" tIns="50800" rIns="50800" bIns="50800" rtlCol="0" anchor="ctr"/>
            <a:lstStyle/>
            <a:p>
              <a:pPr algn="ctr">
                <a:lnSpc>
                  <a:spcPts val="2720"/>
                </a:lnSpc>
              </a:pPr>
              <a:endParaRPr/>
            </a:p>
          </p:txBody>
        </p:sp>
      </p:grpSp>
      <p:sp>
        <p:nvSpPr>
          <p:cNvPr id="5" name="Freeform 5"/>
          <p:cNvSpPr/>
          <p:nvPr/>
        </p:nvSpPr>
        <p:spPr>
          <a:xfrm rot="-2443237">
            <a:off x="-2456162" y="-1383498"/>
            <a:ext cx="6460604" cy="3730039"/>
          </a:xfrm>
          <a:custGeom>
            <a:avLst/>
            <a:gdLst/>
            <a:ahLst/>
            <a:cxnLst/>
            <a:rect l="l" t="t" r="r" b="b"/>
            <a:pathLst>
              <a:path w="6460604" h="3730039">
                <a:moveTo>
                  <a:pt x="0" y="0"/>
                </a:moveTo>
                <a:lnTo>
                  <a:pt x="6460604" y="0"/>
                </a:lnTo>
                <a:lnTo>
                  <a:pt x="6460604" y="3730039"/>
                </a:lnTo>
                <a:lnTo>
                  <a:pt x="0" y="3730039"/>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1" name="Freeform 11"/>
          <p:cNvSpPr/>
          <p:nvPr/>
        </p:nvSpPr>
        <p:spPr>
          <a:xfrm>
            <a:off x="7413294" y="1288314"/>
            <a:ext cx="9513759" cy="7442737"/>
          </a:xfrm>
          <a:custGeom>
            <a:avLst/>
            <a:gdLst/>
            <a:ahLst/>
            <a:cxnLst/>
            <a:rect l="l" t="t" r="r" b="b"/>
            <a:pathLst>
              <a:path w="9513759" h="7442737">
                <a:moveTo>
                  <a:pt x="0" y="0"/>
                </a:moveTo>
                <a:lnTo>
                  <a:pt x="9513759" y="0"/>
                </a:lnTo>
                <a:lnTo>
                  <a:pt x="9513759" y="7442737"/>
                </a:lnTo>
                <a:lnTo>
                  <a:pt x="0" y="7442737"/>
                </a:lnTo>
                <a:lnTo>
                  <a:pt x="0" y="0"/>
                </a:lnTo>
                <a:close/>
              </a:path>
            </a:pathLst>
          </a:custGeom>
          <a:blipFill>
            <a:blip r:embed="rId4"/>
            <a:stretch>
              <a:fillRect/>
            </a:stretch>
          </a:blipFill>
        </p:spPr>
      </p:sp>
      <p:sp>
        <p:nvSpPr>
          <p:cNvPr id="12" name="TextBox 12"/>
          <p:cNvSpPr txBox="1"/>
          <p:nvPr/>
        </p:nvSpPr>
        <p:spPr>
          <a:xfrm>
            <a:off x="1028700" y="952500"/>
            <a:ext cx="5326857" cy="8305800"/>
          </a:xfrm>
          <a:prstGeom prst="rect">
            <a:avLst/>
          </a:prstGeom>
        </p:spPr>
        <p:txBody>
          <a:bodyPr lIns="0" tIns="0" rIns="0" bIns="0" rtlCol="0" anchor="t">
            <a:spAutoFit/>
          </a:bodyPr>
          <a:lstStyle/>
          <a:p>
            <a:pPr algn="ctr">
              <a:lnSpc>
                <a:spcPts val="5989"/>
              </a:lnSpc>
            </a:pPr>
            <a:r>
              <a:rPr lang="en-US" sz="4278" b="1">
                <a:solidFill>
                  <a:srgbClr val="FFFFFF"/>
                </a:solidFill>
                <a:latin typeface="Montserrat Bold"/>
                <a:ea typeface="Montserrat Bold"/>
                <a:cs typeface="Montserrat Bold"/>
                <a:sym typeface="Montserrat Bold"/>
              </a:rPr>
              <a:t>“Sólo puede haber dos clases. Cada grupo está marcado claramente ya sea con el sello del Dios viviente o con la marca de la bestia o de su imagen.” -RH Enero 30, 1900.</a:t>
            </a:r>
          </a:p>
        </p:txBody>
      </p:sp>
      <p:sp>
        <p:nvSpPr>
          <p:cNvPr id="13" name="Freeform 13"/>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456162" y="-1383498"/>
            <a:ext cx="6460604" cy="3730039"/>
          </a:xfrm>
          <a:custGeom>
            <a:avLst/>
            <a:gdLst/>
            <a:ahLst/>
            <a:cxnLst/>
            <a:rect l="l" t="t" r="r" b="b"/>
            <a:pathLst>
              <a:path w="6460604" h="3730039">
                <a:moveTo>
                  <a:pt x="0" y="0"/>
                </a:moveTo>
                <a:lnTo>
                  <a:pt x="6460604" y="0"/>
                </a:lnTo>
                <a:lnTo>
                  <a:pt x="6460604" y="3730039"/>
                </a:lnTo>
                <a:lnTo>
                  <a:pt x="0" y="3730039"/>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54517" y="9553575"/>
            <a:ext cx="19936837" cy="733425"/>
            <a:chOff x="0" y="0"/>
            <a:chExt cx="5250854" cy="193165"/>
          </a:xfrm>
        </p:grpSpPr>
        <p:sp>
          <p:nvSpPr>
            <p:cNvPr id="5" name="Freeform 5"/>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6" name="TextBox 6"/>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7" name="TextBox 7"/>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8" name="TextBox 8"/>
          <p:cNvSpPr txBox="1"/>
          <p:nvPr/>
        </p:nvSpPr>
        <p:spPr>
          <a:xfrm>
            <a:off x="1028700" y="1646723"/>
            <a:ext cx="16230600" cy="7588886"/>
          </a:xfrm>
          <a:prstGeom prst="rect">
            <a:avLst/>
          </a:prstGeom>
        </p:spPr>
        <p:txBody>
          <a:bodyPr lIns="0" tIns="0" rIns="0" bIns="0" rtlCol="0" anchor="t">
            <a:spAutoFit/>
          </a:bodyPr>
          <a:lstStyle/>
          <a:p>
            <a:pPr algn="just">
              <a:lnSpc>
                <a:spcPts val="4339"/>
              </a:lnSpc>
            </a:pPr>
            <a:r>
              <a:rPr lang="en-US" sz="3099" b="1">
                <a:solidFill>
                  <a:srgbClr val="FFFFFF"/>
                </a:solidFill>
                <a:latin typeface="Montserrat Bold"/>
                <a:ea typeface="Montserrat Bold"/>
                <a:cs typeface="Montserrat Bold"/>
                <a:sym typeface="Montserrat Bold"/>
              </a:rPr>
              <a:t>“En la lucha que se librará en los últimos días estarán unidos, en oposición al pueblo de Dios, todos los poderes corruptos que se han apartado de la lealtad a la ley de Jehová. En esta lucha, el día de reposo del cuarto mandamiento será el gran punto en disputa, pues en el mandamiento del día de reposo se identifica el gran Legislador como el Creador de los cielos y de la tierra.—Comentario Bíblico Adventista 7:994.</a:t>
            </a:r>
          </a:p>
          <a:p>
            <a:pPr algn="just">
              <a:lnSpc>
                <a:spcPts val="4339"/>
              </a:lnSpc>
            </a:pPr>
            <a:r>
              <a:rPr lang="en-US" sz="3099" b="1">
                <a:solidFill>
                  <a:srgbClr val="FFFFFF"/>
                </a:solidFill>
                <a:latin typeface="Montserrat Bold"/>
                <a:ea typeface="Montserrat Bold"/>
                <a:cs typeface="Montserrat Bold"/>
                <a:sym typeface="Montserrat Bold"/>
              </a:rPr>
              <a:t>•Merced a los dos errores capitales, el de la inmortalidad del alma y el de la santidad del domingo, Satanás prenderá a los hombres en sus redes. Mientras aquél forma la base del espiritismo, éste crea un lazo de simpatía con Roma. Los protestantes de los Estados Unidos serán los primeros en tender las manos a través de un doble abismo al espiritismo y al poder romano; y bajo la influencia de esta triple alianza ese país marchará en la huellas de Roma, pisoteando los derechos de la conciencia.—Seguridad y Paz en el Conflicto de los Siglos, 645. </a:t>
            </a:r>
          </a:p>
        </p:txBody>
      </p:sp>
      <p:sp>
        <p:nvSpPr>
          <p:cNvPr id="9" name="TextBox 9"/>
          <p:cNvSpPr txBox="1"/>
          <p:nvPr/>
        </p:nvSpPr>
        <p:spPr>
          <a:xfrm>
            <a:off x="3667720" y="628650"/>
            <a:ext cx="10952559" cy="770423"/>
          </a:xfrm>
          <a:prstGeom prst="rect">
            <a:avLst/>
          </a:prstGeom>
        </p:spPr>
        <p:txBody>
          <a:bodyPr lIns="0" tIns="0" rIns="0" bIns="0" rtlCol="0" anchor="t">
            <a:spAutoFit/>
          </a:bodyPr>
          <a:lstStyle/>
          <a:p>
            <a:pPr algn="ctr">
              <a:lnSpc>
                <a:spcPts val="6360"/>
              </a:lnSpc>
              <a:spcBef>
                <a:spcPct val="0"/>
              </a:spcBef>
            </a:pPr>
            <a:r>
              <a:rPr lang="en-US" sz="4543" b="1">
                <a:solidFill>
                  <a:srgbClr val="D3E8EE"/>
                </a:solidFill>
                <a:latin typeface="Garet Bold"/>
                <a:ea typeface="Garet Bold"/>
                <a:cs typeface="Garet Bold"/>
                <a:sym typeface="Garet Bold"/>
              </a:rPr>
              <a:t>Y CUÁL SERÁ EL PUNTO DE DISPUTA?</a:t>
            </a:r>
          </a:p>
        </p:txBody>
      </p:sp>
      <p:sp>
        <p:nvSpPr>
          <p:cNvPr id="10" name="Freeform 10"/>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54517" y="9553575"/>
            <a:ext cx="19936837" cy="733425"/>
            <a:chOff x="0" y="0"/>
            <a:chExt cx="5250854" cy="193165"/>
          </a:xfrm>
        </p:grpSpPr>
        <p:sp>
          <p:nvSpPr>
            <p:cNvPr id="5" name="Freeform 5"/>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6" name="TextBox 6"/>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7" name="TextBox 7"/>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8" name="TextBox 8"/>
          <p:cNvSpPr txBox="1"/>
          <p:nvPr/>
        </p:nvSpPr>
        <p:spPr>
          <a:xfrm>
            <a:off x="1135785" y="1974022"/>
            <a:ext cx="16016430" cy="7284278"/>
          </a:xfrm>
          <a:prstGeom prst="rect">
            <a:avLst/>
          </a:prstGeom>
        </p:spPr>
        <p:txBody>
          <a:bodyPr lIns="0" tIns="0" rIns="0" bIns="0" rtlCol="0" anchor="t">
            <a:spAutoFit/>
          </a:bodyPr>
          <a:lstStyle/>
          <a:p>
            <a:pPr algn="just">
              <a:lnSpc>
                <a:spcPts val="4854"/>
              </a:lnSpc>
            </a:pPr>
            <a:r>
              <a:rPr lang="en-US" sz="3467">
                <a:solidFill>
                  <a:srgbClr val="FFFFFF"/>
                </a:solidFill>
                <a:latin typeface="Garet"/>
                <a:ea typeface="Garet"/>
                <a:cs typeface="Garet"/>
                <a:sym typeface="Garet"/>
              </a:rPr>
              <a:t>“El sello del Dios vivo será puesto únicamente sobre los que tienen en su carácter la semejanza de Cristo. Así como la cera recibe la impresión del sello, así también el alma debe recibir la impronta del Espíritu de Dios y conservar la imagen de Cristo.Muchos no recibirán el sello de Dios porque no guardan sus mandamientos, es decir, no producen frutos de justicia.” Maranata 239/1 </a:t>
            </a:r>
          </a:p>
          <a:p>
            <a:pPr algn="just">
              <a:lnSpc>
                <a:spcPts val="4854"/>
              </a:lnSpc>
            </a:pPr>
            <a:r>
              <a:rPr lang="en-US" sz="3467">
                <a:solidFill>
                  <a:srgbClr val="FFFFFF"/>
                </a:solidFill>
                <a:latin typeface="Garet"/>
                <a:ea typeface="Garet"/>
                <a:cs typeface="Garet"/>
                <a:sym typeface="Garet"/>
              </a:rPr>
              <a:t>“Ninguno de nosotros recibirá jamás el sello de Dios mientras nuestros caracteres tengan una mancha. Nos toca a nosotros remediar los defectos de nuestro carácter, limpiar el templo del alma de toda contaminación.Entonces la lluvia tardía caerá sobre nosotros como cayó la lluvia temprana sobre los discípulos en el día de Pentecostés.” Joyas 2 Pag 69/1</a:t>
            </a:r>
          </a:p>
        </p:txBody>
      </p:sp>
      <p:grpSp>
        <p:nvGrpSpPr>
          <p:cNvPr id="9" name="Group 9"/>
          <p:cNvGrpSpPr/>
          <p:nvPr/>
        </p:nvGrpSpPr>
        <p:grpSpPr>
          <a:xfrm>
            <a:off x="1135785" y="896347"/>
            <a:ext cx="16016430" cy="820356"/>
            <a:chOff x="0" y="0"/>
            <a:chExt cx="4738108" cy="242684"/>
          </a:xfrm>
        </p:grpSpPr>
        <p:sp>
          <p:nvSpPr>
            <p:cNvPr id="10" name="Freeform 10"/>
            <p:cNvSpPr/>
            <p:nvPr/>
          </p:nvSpPr>
          <p:spPr>
            <a:xfrm>
              <a:off x="0" y="0"/>
              <a:ext cx="4738108" cy="242684"/>
            </a:xfrm>
            <a:custGeom>
              <a:avLst/>
              <a:gdLst/>
              <a:ahLst/>
              <a:cxnLst/>
              <a:rect l="l" t="t" r="r" b="b"/>
              <a:pathLst>
                <a:path w="4738108" h="242684">
                  <a:moveTo>
                    <a:pt x="0" y="0"/>
                  </a:moveTo>
                  <a:lnTo>
                    <a:pt x="4738108" y="0"/>
                  </a:lnTo>
                  <a:lnTo>
                    <a:pt x="4738108" y="242684"/>
                  </a:lnTo>
                  <a:lnTo>
                    <a:pt x="0" y="242684"/>
                  </a:lnTo>
                  <a:close/>
                </a:path>
              </a:pathLst>
            </a:custGeom>
            <a:solidFill>
              <a:srgbClr val="D3E8EE"/>
            </a:solidFill>
          </p:spPr>
        </p:sp>
        <p:sp>
          <p:nvSpPr>
            <p:cNvPr id="11" name="TextBox 11"/>
            <p:cNvSpPr txBox="1"/>
            <p:nvPr/>
          </p:nvSpPr>
          <p:spPr>
            <a:xfrm>
              <a:off x="0" y="-38100"/>
              <a:ext cx="4738108" cy="280784"/>
            </a:xfrm>
            <a:prstGeom prst="rect">
              <a:avLst/>
            </a:prstGeom>
          </p:spPr>
          <p:txBody>
            <a:bodyPr lIns="45896" tIns="45896" rIns="45896" bIns="45896" rtlCol="0" anchor="ctr"/>
            <a:lstStyle/>
            <a:p>
              <a:pPr algn="ctr">
                <a:lnSpc>
                  <a:spcPts val="2720"/>
                </a:lnSpc>
              </a:pPr>
              <a:endParaRPr/>
            </a:p>
          </p:txBody>
        </p:sp>
      </p:grpSp>
      <p:sp>
        <p:nvSpPr>
          <p:cNvPr id="12" name="TextBox 12"/>
          <p:cNvSpPr txBox="1"/>
          <p:nvPr/>
        </p:nvSpPr>
        <p:spPr>
          <a:xfrm>
            <a:off x="1028700" y="962025"/>
            <a:ext cx="16016430" cy="669926"/>
          </a:xfrm>
          <a:prstGeom prst="rect">
            <a:avLst/>
          </a:prstGeom>
        </p:spPr>
        <p:txBody>
          <a:bodyPr lIns="0" tIns="0" rIns="0" bIns="0" rtlCol="0" anchor="t">
            <a:spAutoFit/>
          </a:bodyPr>
          <a:lstStyle/>
          <a:p>
            <a:pPr algn="ctr">
              <a:lnSpc>
                <a:spcPts val="5599"/>
              </a:lnSpc>
              <a:spcBef>
                <a:spcPct val="0"/>
              </a:spcBef>
            </a:pPr>
            <a:r>
              <a:rPr lang="en-US" sz="3999" b="1">
                <a:solidFill>
                  <a:srgbClr val="112542"/>
                </a:solidFill>
                <a:latin typeface="Garet Bold"/>
                <a:ea typeface="Garet Bold"/>
                <a:cs typeface="Garet Bold"/>
                <a:sym typeface="Garet Bold"/>
              </a:rPr>
              <a:t>¿CÓMO SER SELLADOS?</a:t>
            </a:r>
          </a:p>
        </p:txBody>
      </p:sp>
      <p:sp>
        <p:nvSpPr>
          <p:cNvPr id="13" name="Freeform 13"/>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1009650"/>
            <a:ext cx="9420425" cy="820356"/>
            <a:chOff x="0" y="0"/>
            <a:chExt cx="2786825" cy="242684"/>
          </a:xfrm>
        </p:grpSpPr>
        <p:sp>
          <p:nvSpPr>
            <p:cNvPr id="5" name="Freeform 5"/>
            <p:cNvSpPr/>
            <p:nvPr/>
          </p:nvSpPr>
          <p:spPr>
            <a:xfrm>
              <a:off x="0" y="0"/>
              <a:ext cx="2786825" cy="242684"/>
            </a:xfrm>
            <a:custGeom>
              <a:avLst/>
              <a:gdLst/>
              <a:ahLst/>
              <a:cxnLst/>
              <a:rect l="l" t="t" r="r" b="b"/>
              <a:pathLst>
                <a:path w="2786825" h="242684">
                  <a:moveTo>
                    <a:pt x="0" y="0"/>
                  </a:moveTo>
                  <a:lnTo>
                    <a:pt x="2786825" y="0"/>
                  </a:lnTo>
                  <a:lnTo>
                    <a:pt x="2786825" y="242684"/>
                  </a:lnTo>
                  <a:lnTo>
                    <a:pt x="0" y="242684"/>
                  </a:lnTo>
                  <a:close/>
                </a:path>
              </a:pathLst>
            </a:custGeom>
            <a:solidFill>
              <a:srgbClr val="D3E8EE"/>
            </a:solidFill>
          </p:spPr>
        </p:sp>
        <p:sp>
          <p:nvSpPr>
            <p:cNvPr id="6" name="TextBox 6"/>
            <p:cNvSpPr txBox="1"/>
            <p:nvPr/>
          </p:nvSpPr>
          <p:spPr>
            <a:xfrm>
              <a:off x="0" y="-38100"/>
              <a:ext cx="2786825" cy="280784"/>
            </a:xfrm>
            <a:prstGeom prst="rect">
              <a:avLst/>
            </a:prstGeom>
          </p:spPr>
          <p:txBody>
            <a:bodyPr lIns="45896" tIns="45896" rIns="45896" bIns="45896" rtlCol="0" anchor="ctr"/>
            <a:lstStyle/>
            <a:p>
              <a:pPr algn="ctr">
                <a:lnSpc>
                  <a:spcPts val="2720"/>
                </a:lnSpc>
              </a:pPr>
              <a:endParaRPr/>
            </a:p>
          </p:txBody>
        </p:sp>
      </p:gr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grpSp>
        <p:nvGrpSpPr>
          <p:cNvPr id="11" name="Group 11"/>
          <p:cNvGrpSpPr/>
          <p:nvPr/>
        </p:nvGrpSpPr>
        <p:grpSpPr>
          <a:xfrm>
            <a:off x="10909335" y="1028700"/>
            <a:ext cx="6349965" cy="8070861"/>
            <a:chOff x="0" y="0"/>
            <a:chExt cx="8466620" cy="10761148"/>
          </a:xfrm>
        </p:grpSpPr>
        <p:grpSp>
          <p:nvGrpSpPr>
            <p:cNvPr id="12" name="Group 12"/>
            <p:cNvGrpSpPr/>
            <p:nvPr/>
          </p:nvGrpSpPr>
          <p:grpSpPr>
            <a:xfrm>
              <a:off x="0" y="0"/>
              <a:ext cx="8466620" cy="10761148"/>
              <a:chOff x="0" y="0"/>
              <a:chExt cx="1793924" cy="2280093"/>
            </a:xfrm>
          </p:grpSpPr>
          <p:sp>
            <p:nvSpPr>
              <p:cNvPr id="13" name="Freeform 13"/>
              <p:cNvSpPr/>
              <p:nvPr/>
            </p:nvSpPr>
            <p:spPr>
              <a:xfrm>
                <a:off x="0" y="0"/>
                <a:ext cx="1793924" cy="2280093"/>
              </a:xfrm>
              <a:custGeom>
                <a:avLst/>
                <a:gdLst/>
                <a:ahLst/>
                <a:cxnLst/>
                <a:rect l="l" t="t" r="r" b="b"/>
                <a:pathLst>
                  <a:path w="1793924" h="2280093">
                    <a:moveTo>
                      <a:pt x="0" y="0"/>
                    </a:moveTo>
                    <a:lnTo>
                      <a:pt x="1793924" y="0"/>
                    </a:lnTo>
                    <a:lnTo>
                      <a:pt x="1793924" y="2280093"/>
                    </a:lnTo>
                    <a:lnTo>
                      <a:pt x="0" y="2280093"/>
                    </a:lnTo>
                    <a:close/>
                  </a:path>
                </a:pathLst>
              </a:custGeom>
              <a:gradFill rotWithShape="1">
                <a:gsLst>
                  <a:gs pos="0">
                    <a:srgbClr val="A6A6A6">
                      <a:alpha val="100000"/>
                    </a:srgbClr>
                  </a:gs>
                  <a:gs pos="100000">
                    <a:srgbClr val="FFFFFF">
                      <a:alpha val="100000"/>
                    </a:srgbClr>
                  </a:gs>
                </a:gsLst>
                <a:lin ang="0"/>
              </a:gradFill>
            </p:spPr>
          </p:sp>
          <p:sp>
            <p:nvSpPr>
              <p:cNvPr id="14" name="TextBox 14"/>
              <p:cNvSpPr txBox="1"/>
              <p:nvPr/>
            </p:nvSpPr>
            <p:spPr>
              <a:xfrm>
                <a:off x="0" y="-38100"/>
                <a:ext cx="1793924" cy="2318193"/>
              </a:xfrm>
              <a:prstGeom prst="rect">
                <a:avLst/>
              </a:prstGeom>
            </p:spPr>
            <p:txBody>
              <a:bodyPr lIns="50800" tIns="50800" rIns="50800" bIns="50800" rtlCol="0" anchor="ctr"/>
              <a:lstStyle/>
              <a:p>
                <a:pPr algn="ctr">
                  <a:lnSpc>
                    <a:spcPts val="2720"/>
                  </a:lnSpc>
                </a:pPr>
                <a:endParaRPr/>
              </a:p>
            </p:txBody>
          </p:sp>
        </p:grpSp>
        <p:sp>
          <p:nvSpPr>
            <p:cNvPr id="15" name="Freeform 15"/>
            <p:cNvSpPr/>
            <p:nvPr/>
          </p:nvSpPr>
          <p:spPr>
            <a:xfrm>
              <a:off x="222009" y="270637"/>
              <a:ext cx="8022602" cy="10219875"/>
            </a:xfrm>
            <a:custGeom>
              <a:avLst/>
              <a:gdLst/>
              <a:ahLst/>
              <a:cxnLst/>
              <a:rect l="l" t="t" r="r" b="b"/>
              <a:pathLst>
                <a:path w="8022602" h="10219875">
                  <a:moveTo>
                    <a:pt x="0" y="0"/>
                  </a:moveTo>
                  <a:lnTo>
                    <a:pt x="8022602" y="0"/>
                  </a:lnTo>
                  <a:lnTo>
                    <a:pt x="8022602" y="10219874"/>
                  </a:lnTo>
                  <a:lnTo>
                    <a:pt x="0" y="10219874"/>
                  </a:lnTo>
                  <a:lnTo>
                    <a:pt x="0" y="0"/>
                  </a:lnTo>
                  <a:close/>
                </a:path>
              </a:pathLst>
            </a:custGeom>
            <a:blipFill>
              <a:blip r:embed="rId4"/>
              <a:stretch>
                <a:fillRect/>
              </a:stretch>
            </a:blipFill>
          </p:spPr>
        </p:sp>
      </p:grpSp>
      <p:sp>
        <p:nvSpPr>
          <p:cNvPr id="16" name="TextBox 16"/>
          <p:cNvSpPr txBox="1"/>
          <p:nvPr/>
        </p:nvSpPr>
        <p:spPr>
          <a:xfrm>
            <a:off x="1028700" y="2099310"/>
            <a:ext cx="9420425" cy="6913880"/>
          </a:xfrm>
          <a:prstGeom prst="rect">
            <a:avLst/>
          </a:prstGeom>
        </p:spPr>
        <p:txBody>
          <a:bodyPr lIns="0" tIns="0" rIns="0" bIns="0" rtlCol="0" anchor="t">
            <a:spAutoFit/>
          </a:bodyPr>
          <a:lstStyle/>
          <a:p>
            <a:pPr algn="just">
              <a:lnSpc>
                <a:spcPts val="4270"/>
              </a:lnSpc>
            </a:pPr>
            <a:r>
              <a:rPr lang="en-US" sz="3050" b="1">
                <a:solidFill>
                  <a:srgbClr val="FFFFFF"/>
                </a:solidFill>
                <a:latin typeface="Garet Bold"/>
                <a:ea typeface="Garet Bold"/>
                <a:cs typeface="Garet Bold"/>
                <a:sym typeface="Garet Bold"/>
              </a:rPr>
              <a:t>Después de esto vi a cuatro ángeles de pie en los cuatro ángulos de la tierra, que detenían los cuatro vientos de la tierra, para que no soplase viento alguno sobre la tierra, ni sobre el mar, ni sobre ningún árbol. Entonces vi a otro ángel que subía del este, y tenía el sello del Dios vivo. Clamó a gran voz a los cuatro ángeles, que habían recibido poder de dañar la tierra y el mar, y les dijo: "No dañéis la tierra, ni el mar, ni los árboles, hasta que sellemos en sus frentes a los siervos de nuestro Dios". Y oí el número de los sellados: 144.000 sellados de todas las tribus de Israel.</a:t>
            </a:r>
          </a:p>
        </p:txBody>
      </p:sp>
      <p:sp>
        <p:nvSpPr>
          <p:cNvPr id="17" name="TextBox 17"/>
          <p:cNvSpPr txBox="1"/>
          <p:nvPr/>
        </p:nvSpPr>
        <p:spPr>
          <a:xfrm>
            <a:off x="1028700" y="923925"/>
            <a:ext cx="9420425" cy="878440"/>
          </a:xfrm>
          <a:prstGeom prst="rect">
            <a:avLst/>
          </a:prstGeom>
        </p:spPr>
        <p:txBody>
          <a:bodyPr lIns="0" tIns="0" rIns="0" bIns="0" rtlCol="0" anchor="t">
            <a:spAutoFit/>
          </a:bodyPr>
          <a:lstStyle/>
          <a:p>
            <a:pPr algn="ctr">
              <a:lnSpc>
                <a:spcPts val="7232"/>
              </a:lnSpc>
              <a:spcBef>
                <a:spcPct val="0"/>
              </a:spcBef>
            </a:pPr>
            <a:r>
              <a:rPr lang="en-US" sz="5165" b="1">
                <a:solidFill>
                  <a:srgbClr val="112542"/>
                </a:solidFill>
                <a:latin typeface="Garet Bold"/>
                <a:ea typeface="Garet Bold"/>
                <a:cs typeface="Garet Bold"/>
                <a:sym typeface="Garet Bold"/>
              </a:rPr>
              <a:t>APOCALIPSIS 7:1-4</a:t>
            </a:r>
          </a:p>
        </p:txBody>
      </p:sp>
      <p:sp>
        <p:nvSpPr>
          <p:cNvPr id="18" name="Freeform 18"/>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895350"/>
            <a:ext cx="16230600" cy="820356"/>
            <a:chOff x="0" y="0"/>
            <a:chExt cx="4801466" cy="242684"/>
          </a:xfrm>
        </p:grpSpPr>
        <p:sp>
          <p:nvSpPr>
            <p:cNvPr id="5" name="Freeform 5"/>
            <p:cNvSpPr/>
            <p:nvPr/>
          </p:nvSpPr>
          <p:spPr>
            <a:xfrm>
              <a:off x="0" y="0"/>
              <a:ext cx="4801466" cy="242684"/>
            </a:xfrm>
            <a:custGeom>
              <a:avLst/>
              <a:gdLst/>
              <a:ahLst/>
              <a:cxnLst/>
              <a:rect l="l" t="t" r="r" b="b"/>
              <a:pathLst>
                <a:path w="4801466" h="242684">
                  <a:moveTo>
                    <a:pt x="0" y="0"/>
                  </a:moveTo>
                  <a:lnTo>
                    <a:pt x="4801466" y="0"/>
                  </a:lnTo>
                  <a:lnTo>
                    <a:pt x="4801466" y="242684"/>
                  </a:lnTo>
                  <a:lnTo>
                    <a:pt x="0" y="242684"/>
                  </a:lnTo>
                  <a:close/>
                </a:path>
              </a:pathLst>
            </a:custGeom>
            <a:solidFill>
              <a:srgbClr val="D3E8EE"/>
            </a:solidFill>
          </p:spPr>
        </p:sp>
        <p:sp>
          <p:nvSpPr>
            <p:cNvPr id="6" name="TextBox 6"/>
            <p:cNvSpPr txBox="1"/>
            <p:nvPr/>
          </p:nvSpPr>
          <p:spPr>
            <a:xfrm>
              <a:off x="0" y="-38100"/>
              <a:ext cx="4801466" cy="280784"/>
            </a:xfrm>
            <a:prstGeom prst="rect">
              <a:avLst/>
            </a:prstGeom>
          </p:spPr>
          <p:txBody>
            <a:bodyPr lIns="45896" tIns="45896" rIns="45896" bIns="45896" rtlCol="0" anchor="ctr"/>
            <a:lstStyle/>
            <a:p>
              <a:pPr algn="ctr">
                <a:lnSpc>
                  <a:spcPts val="2720"/>
                </a:lnSpc>
              </a:pPr>
              <a:endParaRPr/>
            </a:p>
          </p:txBody>
        </p:sp>
      </p:gr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1" name="TextBox 11"/>
          <p:cNvSpPr txBox="1"/>
          <p:nvPr/>
        </p:nvSpPr>
        <p:spPr>
          <a:xfrm>
            <a:off x="1028700" y="2120233"/>
            <a:ext cx="16230600" cy="6981190"/>
          </a:xfrm>
          <a:prstGeom prst="rect">
            <a:avLst/>
          </a:prstGeom>
        </p:spPr>
        <p:txBody>
          <a:bodyPr lIns="0" tIns="0" rIns="0" bIns="0" rtlCol="0" anchor="t">
            <a:spAutoFit/>
          </a:bodyPr>
          <a:lstStyle/>
          <a:p>
            <a:pPr algn="just">
              <a:lnSpc>
                <a:spcPts val="3709"/>
              </a:lnSpc>
            </a:pPr>
            <a:r>
              <a:rPr lang="en-US" sz="2649" b="1">
                <a:solidFill>
                  <a:srgbClr val="FFFFFF"/>
                </a:solidFill>
                <a:latin typeface="Garet Bold"/>
                <a:ea typeface="Garet Bold"/>
                <a:cs typeface="Garet Bold"/>
                <a:sym typeface="Garet Bold"/>
              </a:rPr>
              <a:t>“Cuando termine el mensaje del tercer ángel la misericordia divina no intercederá más por los habitantes culpables de la tierra. El pueblo de Dios habrá cumplido su obra; habrá recibido "la lluvia tardía," el "refrigerio de la presencia del Señor," y estará preparado para la hora de prueba que le espera. Los ángeles se apuran, van y vienen de acá para allá en el cielo. Un ángel que regresa de la tierra anuncia que su obra está terminada; el mundo ha sido sometido a la prueba final, y todos los que han resultado fieles a los preceptos divinos han recibido "el sello del Dios vivo." Entonces Jesús dejará de interceder en el santuario celestial. Levantará sus manos y con gran voz dirá «Consumado es» y todas las huestes de los ángeles depositarán sus coronas mientras él anuncia en tono solemne: "¡El que es injusto, sea injusto aún; y el que es sucio, sea sucio aún; y el que es justo, sea justo aún; y el que es santo, sea aún santo!" (Apocalipsis 22: 11) Cada caso ha sido fallado para vida o para muerte. Cristo ha hecho propiciación por su pueblo y borrado sus pecados. El número de sus súbditos está completo; "el reino, y el señorío y la majestad de los reinos debajo de todo el cielo" van a ser dados a los herederos de la salvación y Jesús va a reinar como Rey de reyes y Señor de señores.” C.S. 671/1 </a:t>
            </a:r>
          </a:p>
        </p:txBody>
      </p:sp>
      <p:sp>
        <p:nvSpPr>
          <p:cNvPr id="12" name="TextBox 12"/>
          <p:cNvSpPr txBox="1"/>
          <p:nvPr/>
        </p:nvSpPr>
        <p:spPr>
          <a:xfrm>
            <a:off x="1028700" y="864721"/>
            <a:ext cx="16230600" cy="805414"/>
          </a:xfrm>
          <a:prstGeom prst="rect">
            <a:avLst/>
          </a:prstGeom>
        </p:spPr>
        <p:txBody>
          <a:bodyPr lIns="0" tIns="0" rIns="0" bIns="0" rtlCol="0" anchor="t">
            <a:spAutoFit/>
          </a:bodyPr>
          <a:lstStyle/>
          <a:p>
            <a:pPr algn="ctr">
              <a:lnSpc>
                <a:spcPts val="6532"/>
              </a:lnSpc>
              <a:spcBef>
                <a:spcPct val="0"/>
              </a:spcBef>
            </a:pPr>
            <a:r>
              <a:rPr lang="en-US" sz="4665" b="1">
                <a:solidFill>
                  <a:srgbClr val="112542"/>
                </a:solidFill>
                <a:latin typeface="Garet Bold"/>
                <a:ea typeface="Garet Bold"/>
                <a:cs typeface="Garet Bold"/>
                <a:sym typeface="Garet Bold"/>
              </a:rPr>
              <a:t>¿QUÉ PASA CUANDO TERMINA EL SELLAMIENTO?</a:t>
            </a:r>
          </a:p>
        </p:txBody>
      </p:sp>
      <p:sp>
        <p:nvSpPr>
          <p:cNvPr id="13" name="Freeform 13"/>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1028700" y="952500"/>
            <a:ext cx="6524562" cy="8280657"/>
          </a:xfrm>
          <a:prstGeom prst="rect">
            <a:avLst/>
          </a:prstGeom>
        </p:spPr>
        <p:txBody>
          <a:bodyPr lIns="0" tIns="0" rIns="0" bIns="0" rtlCol="0" anchor="t">
            <a:spAutoFit/>
          </a:bodyPr>
          <a:lstStyle/>
          <a:p>
            <a:pPr algn="just">
              <a:lnSpc>
                <a:spcPts val="5060"/>
              </a:lnSpc>
            </a:pPr>
            <a:r>
              <a:rPr lang="en-US" sz="3614">
                <a:solidFill>
                  <a:srgbClr val="FFFFFF"/>
                </a:solidFill>
                <a:latin typeface="Garet"/>
                <a:ea typeface="Garet"/>
                <a:cs typeface="Garet"/>
                <a:sym typeface="Garet"/>
              </a:rPr>
              <a:t>El término </a:t>
            </a:r>
            <a:r>
              <a:rPr lang="en-US" sz="3614" b="1">
                <a:solidFill>
                  <a:srgbClr val="FFFFFF"/>
                </a:solidFill>
                <a:latin typeface="Garet Bold"/>
                <a:ea typeface="Garet Bold"/>
                <a:cs typeface="Garet Bold"/>
                <a:sym typeface="Garet Bold"/>
              </a:rPr>
              <a:t>sello</a:t>
            </a:r>
            <a:r>
              <a:rPr lang="en-US" sz="3614">
                <a:solidFill>
                  <a:srgbClr val="FFFFFF"/>
                </a:solidFill>
                <a:latin typeface="Garet"/>
                <a:ea typeface="Garet"/>
                <a:cs typeface="Garet"/>
                <a:sym typeface="Garet"/>
              </a:rPr>
              <a:t> (del latín </a:t>
            </a:r>
            <a:r>
              <a:rPr lang="en-US" sz="3614" b="1">
                <a:solidFill>
                  <a:srgbClr val="FFFFFF"/>
                </a:solidFill>
                <a:latin typeface="Garet Bold"/>
                <a:ea typeface="Garet Bold"/>
                <a:cs typeface="Garet Bold"/>
                <a:sym typeface="Garet Bold"/>
              </a:rPr>
              <a:t>sigillum</a:t>
            </a:r>
            <a:r>
              <a:rPr lang="en-US" sz="3614">
                <a:solidFill>
                  <a:srgbClr val="FFFFFF"/>
                </a:solidFill>
                <a:latin typeface="Garet"/>
                <a:ea typeface="Garet"/>
                <a:cs typeface="Garet"/>
                <a:sym typeface="Garet"/>
              </a:rPr>
              <a:t>) Es un instrumento legal que consiste en una impresión de cera sobre un documento para garantizar su autenticidad; sirve para estampar una figura o </a:t>
            </a:r>
            <a:r>
              <a:rPr lang="en-US" sz="3614" b="1">
                <a:solidFill>
                  <a:srgbClr val="FFFFFF"/>
                </a:solidFill>
                <a:latin typeface="Garet Bold"/>
                <a:ea typeface="Garet Bold"/>
                <a:cs typeface="Garet Bold"/>
                <a:sym typeface="Garet Bold"/>
              </a:rPr>
              <a:t>señal representativa de la persona </a:t>
            </a:r>
            <a:r>
              <a:rPr lang="en-US" sz="3614">
                <a:solidFill>
                  <a:srgbClr val="FFFFFF"/>
                </a:solidFill>
                <a:latin typeface="Garet"/>
                <a:ea typeface="Garet"/>
                <a:cs typeface="Garet"/>
                <a:sym typeface="Garet"/>
              </a:rPr>
              <a:t>física o moral que lo usa y con los cuales se autorizan los documentos emanados de la misma. (Wikipedia)</a:t>
            </a:r>
          </a:p>
        </p:txBody>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8257860" y="4003510"/>
            <a:ext cx="8913359" cy="5066331"/>
          </a:xfrm>
          <a:custGeom>
            <a:avLst/>
            <a:gdLst/>
            <a:ahLst/>
            <a:cxnLst/>
            <a:rect l="l" t="t" r="r" b="b"/>
            <a:pathLst>
              <a:path w="8913359" h="5066331">
                <a:moveTo>
                  <a:pt x="0" y="0"/>
                </a:moveTo>
                <a:lnTo>
                  <a:pt x="8913360" y="0"/>
                </a:lnTo>
                <a:lnTo>
                  <a:pt x="8913360" y="5066331"/>
                </a:lnTo>
                <a:lnTo>
                  <a:pt x="0" y="5066331"/>
                </a:lnTo>
                <a:lnTo>
                  <a:pt x="0" y="0"/>
                </a:lnTo>
                <a:close/>
              </a:path>
            </a:pathLst>
          </a:custGeom>
          <a:blipFill>
            <a:blip r:embed="rId4"/>
            <a:stretch>
              <a:fillRect l="-2852" t="-15515" r="-1526" b="-22213"/>
            </a:stretch>
          </a:blipFill>
        </p:spPr>
      </p:sp>
      <p:sp>
        <p:nvSpPr>
          <p:cNvPr id="5" name="Freeform 5"/>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8257860" y="2137206"/>
            <a:ext cx="9089520" cy="1507696"/>
          </a:xfrm>
          <a:prstGeom prst="rect">
            <a:avLst/>
          </a:prstGeom>
        </p:spPr>
        <p:txBody>
          <a:bodyPr lIns="0" tIns="0" rIns="0" bIns="0" rtlCol="0" anchor="t">
            <a:spAutoFit/>
          </a:bodyPr>
          <a:lstStyle/>
          <a:p>
            <a:pPr algn="just">
              <a:lnSpc>
                <a:spcPts val="4048"/>
              </a:lnSpc>
            </a:pPr>
            <a:r>
              <a:rPr lang="en-US" sz="2891" b="1">
                <a:solidFill>
                  <a:srgbClr val="FFFFFF"/>
                </a:solidFill>
                <a:latin typeface="Garet Bold"/>
                <a:ea typeface="Garet Bold"/>
                <a:cs typeface="Garet Bold"/>
                <a:sym typeface="Garet Bold"/>
              </a:rPr>
              <a:t>1. Nombre de la persona</a:t>
            </a:r>
          </a:p>
          <a:p>
            <a:pPr algn="just">
              <a:lnSpc>
                <a:spcPts val="4048"/>
              </a:lnSpc>
            </a:pPr>
            <a:r>
              <a:rPr lang="en-US" sz="2891" b="1">
                <a:solidFill>
                  <a:srgbClr val="FFFFFF"/>
                </a:solidFill>
                <a:latin typeface="Garet Bold"/>
                <a:ea typeface="Garet Bold"/>
                <a:cs typeface="Garet Bold"/>
                <a:sym typeface="Garet Bold"/>
              </a:rPr>
              <a:t>2. Título o Cargo que tiene</a:t>
            </a:r>
          </a:p>
          <a:p>
            <a:pPr algn="just">
              <a:lnSpc>
                <a:spcPts val="4048"/>
              </a:lnSpc>
            </a:pPr>
            <a:r>
              <a:rPr lang="en-US" sz="2891" b="1">
                <a:solidFill>
                  <a:srgbClr val="FFFFFF"/>
                </a:solidFill>
                <a:latin typeface="Garet Bold"/>
                <a:ea typeface="Garet Bold"/>
                <a:cs typeface="Garet Bold"/>
                <a:sym typeface="Garet Bold"/>
              </a:rPr>
              <a:t>3. Jurisdicción o lugar de gobierno</a:t>
            </a:r>
          </a:p>
        </p:txBody>
      </p:sp>
      <p:grpSp>
        <p:nvGrpSpPr>
          <p:cNvPr id="7" name="Group 7"/>
          <p:cNvGrpSpPr/>
          <p:nvPr/>
        </p:nvGrpSpPr>
        <p:grpSpPr>
          <a:xfrm>
            <a:off x="8257860" y="1028700"/>
            <a:ext cx="8913359" cy="816574"/>
            <a:chOff x="0" y="0"/>
            <a:chExt cx="11884479" cy="1088765"/>
          </a:xfrm>
        </p:grpSpPr>
        <p:grpSp>
          <p:nvGrpSpPr>
            <p:cNvPr id="8" name="Group 8"/>
            <p:cNvGrpSpPr/>
            <p:nvPr/>
          </p:nvGrpSpPr>
          <p:grpSpPr>
            <a:xfrm>
              <a:off x="0" y="0"/>
              <a:ext cx="11884479" cy="1088765"/>
              <a:chOff x="0" y="0"/>
              <a:chExt cx="2179249" cy="199646"/>
            </a:xfrm>
          </p:grpSpPr>
          <p:sp>
            <p:nvSpPr>
              <p:cNvPr id="9" name="Freeform 9"/>
              <p:cNvSpPr/>
              <p:nvPr/>
            </p:nvSpPr>
            <p:spPr>
              <a:xfrm>
                <a:off x="0" y="0"/>
                <a:ext cx="2179249" cy="199646"/>
              </a:xfrm>
              <a:custGeom>
                <a:avLst/>
                <a:gdLst/>
                <a:ahLst/>
                <a:cxnLst/>
                <a:rect l="l" t="t" r="r" b="b"/>
                <a:pathLst>
                  <a:path w="2179249" h="199646">
                    <a:moveTo>
                      <a:pt x="0" y="0"/>
                    </a:moveTo>
                    <a:lnTo>
                      <a:pt x="2179249" y="0"/>
                    </a:lnTo>
                    <a:lnTo>
                      <a:pt x="2179249" y="199646"/>
                    </a:lnTo>
                    <a:lnTo>
                      <a:pt x="0" y="199646"/>
                    </a:lnTo>
                    <a:close/>
                  </a:path>
                </a:pathLst>
              </a:custGeom>
              <a:solidFill>
                <a:srgbClr val="D3E8EE"/>
              </a:solidFill>
            </p:spPr>
          </p:sp>
          <p:sp>
            <p:nvSpPr>
              <p:cNvPr id="10" name="TextBox 10"/>
              <p:cNvSpPr txBox="1"/>
              <p:nvPr/>
            </p:nvSpPr>
            <p:spPr>
              <a:xfrm>
                <a:off x="0" y="-38100"/>
                <a:ext cx="2179249" cy="237746"/>
              </a:xfrm>
              <a:prstGeom prst="rect">
                <a:avLst/>
              </a:prstGeom>
            </p:spPr>
            <p:txBody>
              <a:bodyPr lIns="51093" tIns="51093" rIns="51093" bIns="51093" rtlCol="0" anchor="ctr"/>
              <a:lstStyle/>
              <a:p>
                <a:pPr algn="ctr">
                  <a:lnSpc>
                    <a:spcPts val="2720"/>
                  </a:lnSpc>
                </a:pPr>
                <a:endParaRPr/>
              </a:p>
            </p:txBody>
          </p:sp>
        </p:grpSp>
        <p:sp>
          <p:nvSpPr>
            <p:cNvPr id="11" name="TextBox 11"/>
            <p:cNvSpPr txBox="1"/>
            <p:nvPr/>
          </p:nvSpPr>
          <p:spPr>
            <a:xfrm>
              <a:off x="0" y="86917"/>
              <a:ext cx="11884479" cy="838731"/>
            </a:xfrm>
            <a:prstGeom prst="rect">
              <a:avLst/>
            </a:prstGeom>
          </p:spPr>
          <p:txBody>
            <a:bodyPr lIns="0" tIns="0" rIns="0" bIns="0" rtlCol="0" anchor="t">
              <a:spAutoFit/>
            </a:bodyPr>
            <a:lstStyle/>
            <a:p>
              <a:pPr algn="ctr">
                <a:lnSpc>
                  <a:spcPts val="5307"/>
                </a:lnSpc>
                <a:spcBef>
                  <a:spcPct val="0"/>
                </a:spcBef>
              </a:pPr>
              <a:r>
                <a:rPr lang="en-US" sz="3791" b="1">
                  <a:solidFill>
                    <a:srgbClr val="112542"/>
                  </a:solidFill>
                  <a:latin typeface="Garet Bold"/>
                  <a:ea typeface="Garet Bold"/>
                  <a:cs typeface="Garet Bold"/>
                  <a:sym typeface="Garet Bold"/>
                </a:rPr>
                <a:t>UN SELLO DEBE TENER:</a:t>
              </a:r>
            </a:p>
          </p:txBody>
        </p:sp>
      </p:grpSp>
      <p:grpSp>
        <p:nvGrpSpPr>
          <p:cNvPr id="12" name="Group 12"/>
          <p:cNvGrpSpPr/>
          <p:nvPr/>
        </p:nvGrpSpPr>
        <p:grpSpPr>
          <a:xfrm>
            <a:off x="-54517" y="9553575"/>
            <a:ext cx="19936837" cy="733425"/>
            <a:chOff x="0" y="0"/>
            <a:chExt cx="5250854" cy="193165"/>
          </a:xfrm>
        </p:grpSpPr>
        <p:sp>
          <p:nvSpPr>
            <p:cNvPr id="13" name="Freeform 13"/>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4" name="TextBox 14"/>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5" name="TextBox 15"/>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6" name="Freeform 16"/>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895350"/>
            <a:ext cx="16230600" cy="820356"/>
            <a:chOff x="0" y="0"/>
            <a:chExt cx="4801466" cy="242684"/>
          </a:xfrm>
        </p:grpSpPr>
        <p:sp>
          <p:nvSpPr>
            <p:cNvPr id="5" name="Freeform 5"/>
            <p:cNvSpPr/>
            <p:nvPr/>
          </p:nvSpPr>
          <p:spPr>
            <a:xfrm>
              <a:off x="0" y="0"/>
              <a:ext cx="4801466" cy="242684"/>
            </a:xfrm>
            <a:custGeom>
              <a:avLst/>
              <a:gdLst/>
              <a:ahLst/>
              <a:cxnLst/>
              <a:rect l="l" t="t" r="r" b="b"/>
              <a:pathLst>
                <a:path w="4801466" h="242684">
                  <a:moveTo>
                    <a:pt x="0" y="0"/>
                  </a:moveTo>
                  <a:lnTo>
                    <a:pt x="4801466" y="0"/>
                  </a:lnTo>
                  <a:lnTo>
                    <a:pt x="4801466" y="242684"/>
                  </a:lnTo>
                  <a:lnTo>
                    <a:pt x="0" y="242684"/>
                  </a:lnTo>
                  <a:close/>
                </a:path>
              </a:pathLst>
            </a:custGeom>
            <a:solidFill>
              <a:srgbClr val="D3E8EE"/>
            </a:solidFill>
          </p:spPr>
        </p:sp>
        <p:sp>
          <p:nvSpPr>
            <p:cNvPr id="6" name="TextBox 6"/>
            <p:cNvSpPr txBox="1"/>
            <p:nvPr/>
          </p:nvSpPr>
          <p:spPr>
            <a:xfrm>
              <a:off x="0" y="-38100"/>
              <a:ext cx="4801466" cy="280784"/>
            </a:xfrm>
            <a:prstGeom prst="rect">
              <a:avLst/>
            </a:prstGeom>
          </p:spPr>
          <p:txBody>
            <a:bodyPr lIns="45896" tIns="45896" rIns="45896" bIns="45896" rtlCol="0" anchor="ctr"/>
            <a:lstStyle/>
            <a:p>
              <a:pPr algn="ctr">
                <a:lnSpc>
                  <a:spcPts val="2720"/>
                </a:lnSpc>
              </a:pPr>
              <a:endParaRPr/>
            </a:p>
          </p:txBody>
        </p:sp>
      </p:gr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1" name="TextBox 11"/>
          <p:cNvSpPr txBox="1"/>
          <p:nvPr/>
        </p:nvSpPr>
        <p:spPr>
          <a:xfrm>
            <a:off x="1028700" y="2120233"/>
            <a:ext cx="16230600" cy="6981190"/>
          </a:xfrm>
          <a:prstGeom prst="rect">
            <a:avLst/>
          </a:prstGeom>
        </p:spPr>
        <p:txBody>
          <a:bodyPr lIns="0" tIns="0" rIns="0" bIns="0" rtlCol="0" anchor="t">
            <a:spAutoFit/>
          </a:bodyPr>
          <a:lstStyle/>
          <a:p>
            <a:pPr algn="just">
              <a:lnSpc>
                <a:spcPts val="3710"/>
              </a:lnSpc>
            </a:pPr>
            <a:r>
              <a:rPr lang="en-US" sz="2650" b="1">
                <a:solidFill>
                  <a:srgbClr val="FFFFFF"/>
                </a:solidFill>
                <a:latin typeface="Garet Bold"/>
                <a:ea typeface="Garet Bold"/>
                <a:cs typeface="Garet Bold"/>
                <a:sym typeface="Garet Bold"/>
              </a:rPr>
              <a:t>“Aparecieron densas y tenebrosas nubes que entrechocaban unas con otras. Pero había un claro de persistente esplendor de donde salía la voz de Dioscomo el sonido de muchas aguas estremeciendo los cielos y la tierra. Sobrevino un tremendo terremoto. Abriéronse los sepulcros y los que habían muerto teniendo fe en el mensaje del tercer ángel y guardando el sábado se levantaron, glorificados, de sus polvorientos lechos para escuchar el pacto de paz que Dios iba a hacer con quienes habían observado su ley.” P.E. 285/1up </a:t>
            </a:r>
          </a:p>
          <a:p>
            <a:pPr algn="just">
              <a:lnSpc>
                <a:spcPts val="3710"/>
              </a:lnSpc>
            </a:pPr>
            <a:r>
              <a:rPr lang="en-US" sz="2650" b="1">
                <a:solidFill>
                  <a:srgbClr val="FFFFFF"/>
                </a:solidFill>
                <a:latin typeface="Garet Bold"/>
                <a:ea typeface="Garet Bold"/>
                <a:cs typeface="Garet Bold"/>
                <a:sym typeface="Garet Bold"/>
              </a:rPr>
              <a:t>“Desde el cielo se oye la voz de Dios que proclama el día y la hora de la venida de Jesús, y promulga a su pueblo el pacto eterno. Sus palabras resuenan por la tierra como el estruendo de los más estrepitosos truenos. Los 144,000 santos vivientes reconocieron y entendieron la voz; pero los malvados se figuraron que era fragor de truenos y de terremoto. El Israel de Dios escucha con los ojos elevados al cielo. Sus semblantes se iluminan con la gloria divina y brillan cual brillara el rostro de Moisés cuando bajó del Sinaí. Los malos no los pueden mirar. Y cuando la bendición es pronunciada sobre los que honraron a Dios santificando su sábado, se oye un inmenso grito de victoria.”C.S. 698/2--P.E. 15/0up</a:t>
            </a:r>
          </a:p>
        </p:txBody>
      </p:sp>
      <p:sp>
        <p:nvSpPr>
          <p:cNvPr id="12" name="TextBox 12"/>
          <p:cNvSpPr txBox="1"/>
          <p:nvPr/>
        </p:nvSpPr>
        <p:spPr>
          <a:xfrm>
            <a:off x="1028700" y="864721"/>
            <a:ext cx="16230600" cy="805414"/>
          </a:xfrm>
          <a:prstGeom prst="rect">
            <a:avLst/>
          </a:prstGeom>
        </p:spPr>
        <p:txBody>
          <a:bodyPr lIns="0" tIns="0" rIns="0" bIns="0" rtlCol="0" anchor="t">
            <a:spAutoFit/>
          </a:bodyPr>
          <a:lstStyle/>
          <a:p>
            <a:pPr algn="ctr">
              <a:lnSpc>
                <a:spcPts val="6532"/>
              </a:lnSpc>
              <a:spcBef>
                <a:spcPct val="0"/>
              </a:spcBef>
            </a:pPr>
            <a:r>
              <a:rPr lang="en-US" sz="4665" b="1">
                <a:solidFill>
                  <a:srgbClr val="112542"/>
                </a:solidFill>
                <a:latin typeface="Garet Bold"/>
                <a:ea typeface="Garet Bold"/>
                <a:cs typeface="Garet Bold"/>
                <a:sym typeface="Garet Bold"/>
              </a:rPr>
              <a:t>¿QUIÉN RESUCITA A LOS 144 MIL?</a:t>
            </a:r>
          </a:p>
        </p:txBody>
      </p:sp>
      <p:sp>
        <p:nvSpPr>
          <p:cNvPr id="13" name="Freeform 13"/>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895350"/>
            <a:ext cx="16230600" cy="820356"/>
            <a:chOff x="0" y="0"/>
            <a:chExt cx="4801466" cy="242684"/>
          </a:xfrm>
        </p:grpSpPr>
        <p:sp>
          <p:nvSpPr>
            <p:cNvPr id="5" name="Freeform 5"/>
            <p:cNvSpPr/>
            <p:nvPr/>
          </p:nvSpPr>
          <p:spPr>
            <a:xfrm>
              <a:off x="0" y="0"/>
              <a:ext cx="4801466" cy="242684"/>
            </a:xfrm>
            <a:custGeom>
              <a:avLst/>
              <a:gdLst/>
              <a:ahLst/>
              <a:cxnLst/>
              <a:rect l="l" t="t" r="r" b="b"/>
              <a:pathLst>
                <a:path w="4801466" h="242684">
                  <a:moveTo>
                    <a:pt x="0" y="0"/>
                  </a:moveTo>
                  <a:lnTo>
                    <a:pt x="4801466" y="0"/>
                  </a:lnTo>
                  <a:lnTo>
                    <a:pt x="4801466" y="242684"/>
                  </a:lnTo>
                  <a:lnTo>
                    <a:pt x="0" y="242684"/>
                  </a:lnTo>
                  <a:close/>
                </a:path>
              </a:pathLst>
            </a:custGeom>
            <a:solidFill>
              <a:srgbClr val="D3E8EE"/>
            </a:solidFill>
          </p:spPr>
        </p:sp>
        <p:sp>
          <p:nvSpPr>
            <p:cNvPr id="6" name="TextBox 6"/>
            <p:cNvSpPr txBox="1"/>
            <p:nvPr/>
          </p:nvSpPr>
          <p:spPr>
            <a:xfrm>
              <a:off x="0" y="-38100"/>
              <a:ext cx="4801466" cy="280784"/>
            </a:xfrm>
            <a:prstGeom prst="rect">
              <a:avLst/>
            </a:prstGeom>
          </p:spPr>
          <p:txBody>
            <a:bodyPr lIns="45896" tIns="45896" rIns="45896" bIns="45896" rtlCol="0" anchor="ctr"/>
            <a:lstStyle/>
            <a:p>
              <a:pPr algn="ctr">
                <a:lnSpc>
                  <a:spcPts val="2720"/>
                </a:lnSpc>
              </a:pPr>
              <a:endParaRPr/>
            </a:p>
          </p:txBody>
        </p:sp>
      </p:gr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grpSp>
        <p:nvGrpSpPr>
          <p:cNvPr id="11" name="Group 11"/>
          <p:cNvGrpSpPr/>
          <p:nvPr/>
        </p:nvGrpSpPr>
        <p:grpSpPr>
          <a:xfrm>
            <a:off x="1028700" y="2057400"/>
            <a:ext cx="11477327" cy="7200900"/>
            <a:chOff x="0" y="0"/>
            <a:chExt cx="2767666" cy="1736440"/>
          </a:xfrm>
        </p:grpSpPr>
        <p:sp>
          <p:nvSpPr>
            <p:cNvPr id="12" name="Freeform 12"/>
            <p:cNvSpPr/>
            <p:nvPr/>
          </p:nvSpPr>
          <p:spPr>
            <a:xfrm>
              <a:off x="0" y="0"/>
              <a:ext cx="2767666" cy="1736440"/>
            </a:xfrm>
            <a:custGeom>
              <a:avLst/>
              <a:gdLst/>
              <a:ahLst/>
              <a:cxnLst/>
              <a:rect l="l" t="t" r="r" b="b"/>
              <a:pathLst>
                <a:path w="2767666" h="1736440">
                  <a:moveTo>
                    <a:pt x="0" y="0"/>
                  </a:moveTo>
                  <a:lnTo>
                    <a:pt x="2767666" y="0"/>
                  </a:lnTo>
                  <a:lnTo>
                    <a:pt x="2767666" y="1736440"/>
                  </a:lnTo>
                  <a:lnTo>
                    <a:pt x="0" y="1736440"/>
                  </a:lnTo>
                  <a:close/>
                </a:path>
              </a:pathLst>
            </a:custGeom>
            <a:solidFill>
              <a:srgbClr val="D3E8EE">
                <a:alpha val="65882"/>
              </a:srgbClr>
            </a:solidFill>
          </p:spPr>
        </p:sp>
        <p:sp>
          <p:nvSpPr>
            <p:cNvPr id="13" name="TextBox 13"/>
            <p:cNvSpPr txBox="1"/>
            <p:nvPr/>
          </p:nvSpPr>
          <p:spPr>
            <a:xfrm>
              <a:off x="0" y="-38100"/>
              <a:ext cx="2767666" cy="1774540"/>
            </a:xfrm>
            <a:prstGeom prst="rect">
              <a:avLst/>
            </a:prstGeom>
          </p:spPr>
          <p:txBody>
            <a:bodyPr lIns="50800" tIns="50800" rIns="50800" bIns="50800" rtlCol="0" anchor="ctr"/>
            <a:lstStyle/>
            <a:p>
              <a:pPr algn="ctr">
                <a:lnSpc>
                  <a:spcPts val="2720"/>
                </a:lnSpc>
              </a:pPr>
              <a:endParaRPr/>
            </a:p>
          </p:txBody>
        </p:sp>
      </p:grpSp>
      <p:sp>
        <p:nvSpPr>
          <p:cNvPr id="14" name="TextBox 14"/>
          <p:cNvSpPr txBox="1"/>
          <p:nvPr/>
        </p:nvSpPr>
        <p:spPr>
          <a:xfrm>
            <a:off x="1208737" y="2146186"/>
            <a:ext cx="11117253" cy="6919758"/>
          </a:xfrm>
          <a:prstGeom prst="rect">
            <a:avLst/>
          </a:prstGeom>
        </p:spPr>
        <p:txBody>
          <a:bodyPr lIns="0" tIns="0" rIns="0" bIns="0" rtlCol="0" anchor="t">
            <a:spAutoFit/>
          </a:bodyPr>
          <a:lstStyle/>
          <a:p>
            <a:pPr algn="just">
              <a:lnSpc>
                <a:spcPts val="3946"/>
              </a:lnSpc>
            </a:pPr>
            <a:r>
              <a:rPr lang="en-US" sz="2818" b="1">
                <a:solidFill>
                  <a:srgbClr val="112542"/>
                </a:solidFill>
                <a:latin typeface="Garet Bold"/>
                <a:ea typeface="Garet Bold"/>
                <a:cs typeface="Garet Bold"/>
                <a:sym typeface="Garet Bold"/>
              </a:rPr>
              <a:t>“Los 144,000 estaban todos sellados y perfectamente unidos. En su frente llevaban escritas estas palabras: "Dios, nueva Jerusalén," y además una brillante estrella con el nuevo nombre de Jesús. Los impíos se enfurecieron al vernos en aquel santo y feliz estado, y querían apoderarse de nosotros para encarcelarnos, cuando extendimos la mano en el nombre del Señor y cayeron rendidos en el suelo.... y adoraron a nuestras plantas.” P.E 15/1</a:t>
            </a:r>
          </a:p>
          <a:p>
            <a:pPr algn="just">
              <a:lnSpc>
                <a:spcPts val="3946"/>
              </a:lnSpc>
            </a:pPr>
            <a:r>
              <a:rPr lang="en-US" sz="2818" b="1">
                <a:solidFill>
                  <a:srgbClr val="112542"/>
                </a:solidFill>
                <a:latin typeface="Garet Bold"/>
                <a:ea typeface="Garet Bold"/>
                <a:cs typeface="Garet Bold"/>
                <a:sym typeface="Garet Bold"/>
              </a:rPr>
              <a:t>“Es a medianoche cuando Dios manifiesta su poder para librar a su pueblo. Sale el sol en todo su esplendor. Sucédense señales y prodigios con rapidez. Los malos miran la escena con terror y asombro, mientras los justos contemplan con gozo las señales de su liberación.” C.S 694/2pp</a:t>
            </a:r>
          </a:p>
        </p:txBody>
      </p:sp>
      <p:sp>
        <p:nvSpPr>
          <p:cNvPr id="15" name="Freeform 15"/>
          <p:cNvSpPr/>
          <p:nvPr/>
        </p:nvSpPr>
        <p:spPr>
          <a:xfrm>
            <a:off x="12725305" y="2057400"/>
            <a:ext cx="4533995" cy="7200900"/>
          </a:xfrm>
          <a:custGeom>
            <a:avLst/>
            <a:gdLst/>
            <a:ahLst/>
            <a:cxnLst/>
            <a:rect l="l" t="t" r="r" b="b"/>
            <a:pathLst>
              <a:path w="4533995" h="7200900">
                <a:moveTo>
                  <a:pt x="0" y="0"/>
                </a:moveTo>
                <a:lnTo>
                  <a:pt x="4533995" y="0"/>
                </a:lnTo>
                <a:lnTo>
                  <a:pt x="4533995" y="7200900"/>
                </a:lnTo>
                <a:lnTo>
                  <a:pt x="0" y="7200900"/>
                </a:lnTo>
                <a:lnTo>
                  <a:pt x="0" y="0"/>
                </a:lnTo>
                <a:close/>
              </a:path>
            </a:pathLst>
          </a:custGeom>
          <a:blipFill>
            <a:blip r:embed="rId4"/>
            <a:stretch>
              <a:fillRect l="-11344" r="-11344"/>
            </a:stretch>
          </a:blipFill>
        </p:spPr>
      </p:sp>
      <p:sp>
        <p:nvSpPr>
          <p:cNvPr id="16" name="Freeform 16"/>
          <p:cNvSpPr/>
          <p:nvPr/>
        </p:nvSpPr>
        <p:spPr>
          <a:xfrm>
            <a:off x="13444636" y="6045327"/>
            <a:ext cx="3095333" cy="3095333"/>
          </a:xfrm>
          <a:custGeom>
            <a:avLst/>
            <a:gdLst/>
            <a:ahLst/>
            <a:cxnLst/>
            <a:rect l="l" t="t" r="r" b="b"/>
            <a:pathLst>
              <a:path w="3095333" h="3095333">
                <a:moveTo>
                  <a:pt x="0" y="0"/>
                </a:moveTo>
                <a:lnTo>
                  <a:pt x="3095333" y="0"/>
                </a:lnTo>
                <a:lnTo>
                  <a:pt x="3095333" y="3095333"/>
                </a:lnTo>
                <a:lnTo>
                  <a:pt x="0" y="3095333"/>
                </a:lnTo>
                <a:lnTo>
                  <a:pt x="0" y="0"/>
                </a:lnTo>
                <a:close/>
              </a:path>
            </a:pathLst>
          </a:custGeom>
          <a:blipFill>
            <a:blip r:embed="rId5"/>
            <a:stretch>
              <a:fillRect/>
            </a:stretch>
          </a:blipFill>
        </p:spPr>
      </p:sp>
      <p:sp>
        <p:nvSpPr>
          <p:cNvPr id="17" name="TextBox 17"/>
          <p:cNvSpPr txBox="1"/>
          <p:nvPr/>
        </p:nvSpPr>
        <p:spPr>
          <a:xfrm>
            <a:off x="1028700" y="864721"/>
            <a:ext cx="16230600" cy="805414"/>
          </a:xfrm>
          <a:prstGeom prst="rect">
            <a:avLst/>
          </a:prstGeom>
        </p:spPr>
        <p:txBody>
          <a:bodyPr lIns="0" tIns="0" rIns="0" bIns="0" rtlCol="0" anchor="t">
            <a:spAutoFit/>
          </a:bodyPr>
          <a:lstStyle/>
          <a:p>
            <a:pPr algn="ctr">
              <a:lnSpc>
                <a:spcPts val="6532"/>
              </a:lnSpc>
              <a:spcBef>
                <a:spcPct val="0"/>
              </a:spcBef>
            </a:pPr>
            <a:r>
              <a:rPr lang="en-US" sz="4665" b="1">
                <a:solidFill>
                  <a:srgbClr val="112542"/>
                </a:solidFill>
                <a:latin typeface="Garet Bold"/>
                <a:ea typeface="Garet Bold"/>
                <a:cs typeface="Garet Bold"/>
                <a:sym typeface="Garet Bold"/>
              </a:rPr>
              <a:t>¿LOS ACONTECIMIENTOS SERÁN LENTOS?</a:t>
            </a:r>
          </a:p>
        </p:txBody>
      </p:sp>
      <p:sp>
        <p:nvSpPr>
          <p:cNvPr id="18" name="Freeform 18"/>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6"/>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895350"/>
            <a:ext cx="16230600" cy="820356"/>
            <a:chOff x="0" y="0"/>
            <a:chExt cx="4801466" cy="242684"/>
          </a:xfrm>
        </p:grpSpPr>
        <p:sp>
          <p:nvSpPr>
            <p:cNvPr id="5" name="Freeform 5"/>
            <p:cNvSpPr/>
            <p:nvPr/>
          </p:nvSpPr>
          <p:spPr>
            <a:xfrm>
              <a:off x="0" y="0"/>
              <a:ext cx="4801466" cy="242684"/>
            </a:xfrm>
            <a:custGeom>
              <a:avLst/>
              <a:gdLst/>
              <a:ahLst/>
              <a:cxnLst/>
              <a:rect l="l" t="t" r="r" b="b"/>
              <a:pathLst>
                <a:path w="4801466" h="242684">
                  <a:moveTo>
                    <a:pt x="0" y="0"/>
                  </a:moveTo>
                  <a:lnTo>
                    <a:pt x="4801466" y="0"/>
                  </a:lnTo>
                  <a:lnTo>
                    <a:pt x="4801466" y="242684"/>
                  </a:lnTo>
                  <a:lnTo>
                    <a:pt x="0" y="242684"/>
                  </a:lnTo>
                  <a:close/>
                </a:path>
              </a:pathLst>
            </a:custGeom>
            <a:solidFill>
              <a:srgbClr val="D3E8EE"/>
            </a:solidFill>
          </p:spPr>
        </p:sp>
        <p:sp>
          <p:nvSpPr>
            <p:cNvPr id="6" name="TextBox 6"/>
            <p:cNvSpPr txBox="1"/>
            <p:nvPr/>
          </p:nvSpPr>
          <p:spPr>
            <a:xfrm>
              <a:off x="0" y="-38100"/>
              <a:ext cx="4801466" cy="280784"/>
            </a:xfrm>
            <a:prstGeom prst="rect">
              <a:avLst/>
            </a:prstGeom>
          </p:spPr>
          <p:txBody>
            <a:bodyPr lIns="45896" tIns="45896" rIns="45896" bIns="45896" rtlCol="0" anchor="ctr"/>
            <a:lstStyle/>
            <a:p>
              <a:pPr algn="ctr">
                <a:lnSpc>
                  <a:spcPts val="2720"/>
                </a:lnSpc>
              </a:pPr>
              <a:endParaRPr/>
            </a:p>
          </p:txBody>
        </p:sp>
      </p:gr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1" name="TextBox 11"/>
          <p:cNvSpPr txBox="1"/>
          <p:nvPr/>
        </p:nvSpPr>
        <p:spPr>
          <a:xfrm>
            <a:off x="1028700" y="2049666"/>
            <a:ext cx="16230600" cy="7122323"/>
          </a:xfrm>
          <a:prstGeom prst="rect">
            <a:avLst/>
          </a:prstGeom>
        </p:spPr>
        <p:txBody>
          <a:bodyPr lIns="0" tIns="0" rIns="0" bIns="0" rtlCol="0" anchor="t">
            <a:spAutoFit/>
          </a:bodyPr>
          <a:lstStyle/>
          <a:p>
            <a:pPr algn="just">
              <a:lnSpc>
                <a:spcPts val="3806"/>
              </a:lnSpc>
            </a:pPr>
            <a:r>
              <a:rPr lang="en-US" sz="2718" b="1">
                <a:solidFill>
                  <a:srgbClr val="FFFFFF"/>
                </a:solidFill>
                <a:latin typeface="Garet Bold"/>
                <a:ea typeface="Garet Bold"/>
                <a:cs typeface="Garet Bold"/>
                <a:sym typeface="Garet Bold"/>
              </a:rPr>
              <a:t>“Luego resonó la argentina trompeta de Jesús, a medida que él iba descendiendo en la nube, rodeado de llamas de fuego. Miró las tumbas de sus santos dormidos. Después alzó los ojos y las manos hacia el cielo, y exclamó: "¡Despertad! ¡Despertad! ¡Despertad los que dormís en el polvo, y levantaos!" Hubo entonces un formidable terremoto. Se abrieron los sepulcros y resucitaron los muertos revestidos de inmortalidad. Los 144,000 exclamaron "¡Aleluya!" al reconocer a los amigos que la muerte había arrebatado de su lado, y en el mismo instante nosotros fuimos transformados y nos reunimos con ellos para encontrar al Señor en el aire.”P.E 16/1</a:t>
            </a:r>
          </a:p>
          <a:p>
            <a:pPr algn="just">
              <a:lnSpc>
                <a:spcPts val="3806"/>
              </a:lnSpc>
            </a:pPr>
            <a:r>
              <a:rPr lang="en-US" sz="2718" b="1">
                <a:solidFill>
                  <a:srgbClr val="FFFFFF"/>
                </a:solidFill>
                <a:latin typeface="Garet Bold"/>
                <a:ea typeface="Garet Bold"/>
                <a:cs typeface="Garet Bold"/>
                <a:sym typeface="Garet Bold"/>
              </a:rPr>
              <a:t>1 Tesalonicenses 4:15-18 “Por eso os decimos en Palabra del Señor, que nosotros que vivimos, que habremos quedado hasta la venida del Señor, no precederemos a los que durmieron. Porque el mismo Señor descenderá del cielo con aclamación, con voz de arcángel, y con trompeta de Dios, y los muertos en Cristo resucitarán primero. Luego nosotros, los que vivamos, los que hayamos quedado, seremos arrebatados junto con ellos en las nubes, a recibir al Señor en el aire.Y así estaremos siempre con el Señor. Por tanto, alentaos unos a otros con estas palabras.</a:t>
            </a:r>
          </a:p>
        </p:txBody>
      </p:sp>
      <p:sp>
        <p:nvSpPr>
          <p:cNvPr id="12" name="TextBox 12"/>
          <p:cNvSpPr txBox="1"/>
          <p:nvPr/>
        </p:nvSpPr>
        <p:spPr>
          <a:xfrm>
            <a:off x="1028700" y="864721"/>
            <a:ext cx="16230600" cy="805414"/>
          </a:xfrm>
          <a:prstGeom prst="rect">
            <a:avLst/>
          </a:prstGeom>
        </p:spPr>
        <p:txBody>
          <a:bodyPr lIns="0" tIns="0" rIns="0" bIns="0" rtlCol="0" anchor="t">
            <a:spAutoFit/>
          </a:bodyPr>
          <a:lstStyle/>
          <a:p>
            <a:pPr algn="ctr">
              <a:lnSpc>
                <a:spcPts val="6532"/>
              </a:lnSpc>
              <a:spcBef>
                <a:spcPct val="0"/>
              </a:spcBef>
            </a:pPr>
            <a:r>
              <a:rPr lang="en-US" sz="4665" b="1">
                <a:solidFill>
                  <a:srgbClr val="112542"/>
                </a:solidFill>
                <a:latin typeface="Garet Bold"/>
                <a:ea typeface="Garet Bold"/>
                <a:cs typeface="Garet Bold"/>
                <a:sym typeface="Garet Bold"/>
              </a:rPr>
              <a:t>¿LOS ACONTECIMIENTOS SERÁN LENTOS?</a:t>
            </a:r>
          </a:p>
        </p:txBody>
      </p:sp>
      <p:sp>
        <p:nvSpPr>
          <p:cNvPr id="13" name="Freeform 13"/>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895350"/>
            <a:ext cx="16230600" cy="820356"/>
            <a:chOff x="0" y="0"/>
            <a:chExt cx="4801466" cy="242684"/>
          </a:xfrm>
        </p:grpSpPr>
        <p:sp>
          <p:nvSpPr>
            <p:cNvPr id="5" name="Freeform 5"/>
            <p:cNvSpPr/>
            <p:nvPr/>
          </p:nvSpPr>
          <p:spPr>
            <a:xfrm>
              <a:off x="0" y="0"/>
              <a:ext cx="4801466" cy="242684"/>
            </a:xfrm>
            <a:custGeom>
              <a:avLst/>
              <a:gdLst/>
              <a:ahLst/>
              <a:cxnLst/>
              <a:rect l="l" t="t" r="r" b="b"/>
              <a:pathLst>
                <a:path w="4801466" h="242684">
                  <a:moveTo>
                    <a:pt x="0" y="0"/>
                  </a:moveTo>
                  <a:lnTo>
                    <a:pt x="4801466" y="0"/>
                  </a:lnTo>
                  <a:lnTo>
                    <a:pt x="4801466" y="242684"/>
                  </a:lnTo>
                  <a:lnTo>
                    <a:pt x="0" y="242684"/>
                  </a:lnTo>
                  <a:close/>
                </a:path>
              </a:pathLst>
            </a:custGeom>
            <a:solidFill>
              <a:srgbClr val="D3E8EE"/>
            </a:solidFill>
          </p:spPr>
        </p:sp>
        <p:sp>
          <p:nvSpPr>
            <p:cNvPr id="6" name="TextBox 6"/>
            <p:cNvSpPr txBox="1"/>
            <p:nvPr/>
          </p:nvSpPr>
          <p:spPr>
            <a:xfrm>
              <a:off x="0" y="-38100"/>
              <a:ext cx="4801466" cy="280784"/>
            </a:xfrm>
            <a:prstGeom prst="rect">
              <a:avLst/>
            </a:prstGeom>
          </p:spPr>
          <p:txBody>
            <a:bodyPr lIns="45896" tIns="45896" rIns="45896" bIns="45896" rtlCol="0" anchor="ctr"/>
            <a:lstStyle/>
            <a:p>
              <a:pPr algn="ctr">
                <a:lnSpc>
                  <a:spcPts val="2720"/>
                </a:lnSpc>
              </a:pPr>
              <a:endParaRPr/>
            </a:p>
          </p:txBody>
        </p:sp>
      </p:gr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1" name="Freeform 11"/>
          <p:cNvSpPr/>
          <p:nvPr/>
        </p:nvSpPr>
        <p:spPr>
          <a:xfrm>
            <a:off x="10098291" y="2097291"/>
            <a:ext cx="7161009" cy="7161009"/>
          </a:xfrm>
          <a:custGeom>
            <a:avLst/>
            <a:gdLst/>
            <a:ahLst/>
            <a:cxnLst/>
            <a:rect l="l" t="t" r="r" b="b"/>
            <a:pathLst>
              <a:path w="7161009" h="7161009">
                <a:moveTo>
                  <a:pt x="0" y="0"/>
                </a:moveTo>
                <a:lnTo>
                  <a:pt x="7161009" y="0"/>
                </a:lnTo>
                <a:lnTo>
                  <a:pt x="7161009" y="7161009"/>
                </a:lnTo>
                <a:lnTo>
                  <a:pt x="0" y="7161009"/>
                </a:lnTo>
                <a:lnTo>
                  <a:pt x="0" y="0"/>
                </a:lnTo>
                <a:close/>
              </a:path>
            </a:pathLst>
          </a:custGeom>
          <a:blipFill>
            <a:blip r:embed="rId4"/>
            <a:stretch>
              <a:fillRect/>
            </a:stretch>
          </a:blipFill>
        </p:spPr>
      </p:sp>
      <p:sp>
        <p:nvSpPr>
          <p:cNvPr id="12" name="TextBox 12"/>
          <p:cNvSpPr txBox="1"/>
          <p:nvPr/>
        </p:nvSpPr>
        <p:spPr>
          <a:xfrm>
            <a:off x="1028700" y="2021091"/>
            <a:ext cx="8634951" cy="7305511"/>
          </a:xfrm>
          <a:prstGeom prst="rect">
            <a:avLst/>
          </a:prstGeom>
        </p:spPr>
        <p:txBody>
          <a:bodyPr lIns="0" tIns="0" rIns="0" bIns="0" rtlCol="0" anchor="t">
            <a:spAutoFit/>
          </a:bodyPr>
          <a:lstStyle/>
          <a:p>
            <a:pPr algn="just">
              <a:lnSpc>
                <a:spcPts val="5784"/>
              </a:lnSpc>
            </a:pPr>
            <a:r>
              <a:rPr lang="en-US" sz="4131" b="1">
                <a:solidFill>
                  <a:srgbClr val="FFFFFF"/>
                </a:solidFill>
                <a:latin typeface="Garet Bold"/>
                <a:ea typeface="Garet Bold"/>
                <a:cs typeface="Garet Bold"/>
                <a:sym typeface="Garet Bold"/>
              </a:rPr>
              <a:t>“Juntos entramos en la nube y durante siete días fuimos ascendiendo al mar de vidrio, donde Jesús sacó coronas y nos las ciñó con su propia mano. Nos dio también arpas de oro y palmas de victoria. En el mar de vidrio, los 144,000 formaban un cuadrado perfecto.” P.E. 16/2pp</a:t>
            </a:r>
          </a:p>
        </p:txBody>
      </p:sp>
      <p:sp>
        <p:nvSpPr>
          <p:cNvPr id="13" name="TextBox 13"/>
          <p:cNvSpPr txBox="1"/>
          <p:nvPr/>
        </p:nvSpPr>
        <p:spPr>
          <a:xfrm>
            <a:off x="1028700" y="864721"/>
            <a:ext cx="16230600" cy="805414"/>
          </a:xfrm>
          <a:prstGeom prst="rect">
            <a:avLst/>
          </a:prstGeom>
        </p:spPr>
        <p:txBody>
          <a:bodyPr lIns="0" tIns="0" rIns="0" bIns="0" rtlCol="0" anchor="t">
            <a:spAutoFit/>
          </a:bodyPr>
          <a:lstStyle/>
          <a:p>
            <a:pPr algn="ctr">
              <a:lnSpc>
                <a:spcPts val="6532"/>
              </a:lnSpc>
              <a:spcBef>
                <a:spcPct val="0"/>
              </a:spcBef>
            </a:pPr>
            <a:r>
              <a:rPr lang="en-US" sz="4665" b="1">
                <a:solidFill>
                  <a:srgbClr val="112542"/>
                </a:solidFill>
                <a:latin typeface="Garet Bold"/>
                <a:ea typeface="Garet Bold"/>
                <a:cs typeface="Garet Bold"/>
                <a:sym typeface="Garet Bold"/>
              </a:rPr>
              <a:t>¿EN DÓNDE SERÁ LA CORONACIÓN DE LOS 144.000?</a:t>
            </a:r>
          </a:p>
        </p:txBody>
      </p:sp>
      <p:sp>
        <p:nvSpPr>
          <p:cNvPr id="14" name="Freeform 14"/>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54517" y="9553575"/>
            <a:ext cx="19936837" cy="733425"/>
            <a:chOff x="0" y="0"/>
            <a:chExt cx="5250854" cy="193165"/>
          </a:xfrm>
        </p:grpSpPr>
        <p:sp>
          <p:nvSpPr>
            <p:cNvPr id="5" name="Freeform 5"/>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6" name="TextBox 6"/>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7" name="TextBox 7"/>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8" name="Freeform 8"/>
          <p:cNvSpPr/>
          <p:nvPr/>
        </p:nvSpPr>
        <p:spPr>
          <a:xfrm>
            <a:off x="11514880" y="781876"/>
            <a:ext cx="5744420" cy="8476424"/>
          </a:xfrm>
          <a:custGeom>
            <a:avLst/>
            <a:gdLst/>
            <a:ahLst/>
            <a:cxnLst/>
            <a:rect l="l" t="t" r="r" b="b"/>
            <a:pathLst>
              <a:path w="5744420" h="8476424">
                <a:moveTo>
                  <a:pt x="0" y="0"/>
                </a:moveTo>
                <a:lnTo>
                  <a:pt x="5744420" y="0"/>
                </a:lnTo>
                <a:lnTo>
                  <a:pt x="5744420" y="8476424"/>
                </a:lnTo>
                <a:lnTo>
                  <a:pt x="0" y="8476424"/>
                </a:lnTo>
                <a:lnTo>
                  <a:pt x="0" y="0"/>
                </a:lnTo>
                <a:close/>
              </a:path>
            </a:pathLst>
          </a:custGeom>
          <a:blipFill>
            <a:blip r:embed="rId4"/>
            <a:stretch>
              <a:fillRect l="-84465" r="-74114"/>
            </a:stretch>
          </a:blipFill>
        </p:spPr>
      </p:sp>
      <p:sp>
        <p:nvSpPr>
          <p:cNvPr id="9" name="TextBox 9"/>
          <p:cNvSpPr txBox="1"/>
          <p:nvPr/>
        </p:nvSpPr>
        <p:spPr>
          <a:xfrm>
            <a:off x="1028700" y="667576"/>
            <a:ext cx="9933068" cy="1069473"/>
          </a:xfrm>
          <a:prstGeom prst="rect">
            <a:avLst/>
          </a:prstGeom>
        </p:spPr>
        <p:txBody>
          <a:bodyPr lIns="0" tIns="0" rIns="0" bIns="0" rtlCol="0" anchor="t">
            <a:spAutoFit/>
          </a:bodyPr>
          <a:lstStyle/>
          <a:p>
            <a:pPr algn="ctr">
              <a:lnSpc>
                <a:spcPts val="8777"/>
              </a:lnSpc>
            </a:pPr>
            <a:r>
              <a:rPr lang="en-US" sz="6269" b="1">
                <a:solidFill>
                  <a:srgbClr val="FF0000"/>
                </a:solidFill>
                <a:latin typeface="Garet Bold"/>
                <a:ea typeface="Garet Bold"/>
                <a:cs typeface="Garet Bold"/>
                <a:sym typeface="Garet Bold"/>
              </a:rPr>
              <a:t>APOCALIPSIS 14:1-5</a:t>
            </a:r>
          </a:p>
        </p:txBody>
      </p:sp>
      <p:sp>
        <p:nvSpPr>
          <p:cNvPr id="10" name="TextBox 10"/>
          <p:cNvSpPr txBox="1"/>
          <p:nvPr/>
        </p:nvSpPr>
        <p:spPr>
          <a:xfrm>
            <a:off x="1028700" y="1985406"/>
            <a:ext cx="9933068" cy="7122857"/>
          </a:xfrm>
          <a:prstGeom prst="rect">
            <a:avLst/>
          </a:prstGeom>
        </p:spPr>
        <p:txBody>
          <a:bodyPr lIns="0" tIns="0" rIns="0" bIns="0" rtlCol="0" anchor="t">
            <a:spAutoFit/>
          </a:bodyPr>
          <a:lstStyle/>
          <a:p>
            <a:pPr algn="just">
              <a:lnSpc>
                <a:spcPts val="3776"/>
              </a:lnSpc>
              <a:spcBef>
                <a:spcPct val="0"/>
              </a:spcBef>
            </a:pPr>
            <a:r>
              <a:rPr lang="en-US" sz="2697">
                <a:solidFill>
                  <a:srgbClr val="FFFFFF"/>
                </a:solidFill>
                <a:latin typeface="Garet"/>
                <a:ea typeface="Garet"/>
                <a:cs typeface="Garet"/>
                <a:sym typeface="Garet"/>
              </a:rPr>
              <a:t>“Miré, y vi al Cordero de pie sobre el monte Sión, y con él 144.000 que tenían el Nombre del Cordero y el nombre de su Padre escrito en sus frentes. Y oí una voz del cielo como el estruendo de muchas aguas, como el estampido de un gran trueno. Sin embargo, era el sonido de arpistas que tañían sus arpas. Cantaban un canto nuevo ante el trono, ante los cuatro seres vivientes y ante los ancianos. Y ninguno podía aprender ese canto sino los 144.000 que fueron redimidos de entre los de la tierra. Estos son los que no se contaminaron con mujeres, porque son vírgenes. Estos son los que siguen al Cordero por dondequiera que va. Estos fueron comprados de entre los hombres por primicias para Dios y para el Cordero. Y en sus bocas no se halló engaño, porque son sin mancha.”</a:t>
            </a:r>
          </a:p>
        </p:txBody>
      </p:sp>
      <p:sp>
        <p:nvSpPr>
          <p:cNvPr id="11" name="Freeform 11"/>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968747" y="7290473"/>
            <a:ext cx="6816740" cy="3935654"/>
          </a:xfrm>
          <a:custGeom>
            <a:avLst/>
            <a:gdLst/>
            <a:ahLst/>
            <a:cxnLst/>
            <a:rect l="l" t="t" r="r" b="b"/>
            <a:pathLst>
              <a:path w="6816740" h="3935654">
                <a:moveTo>
                  <a:pt x="0" y="0"/>
                </a:moveTo>
                <a:lnTo>
                  <a:pt x="6816739" y="0"/>
                </a:lnTo>
                <a:lnTo>
                  <a:pt x="6816739" y="3935654"/>
                </a:lnTo>
                <a:lnTo>
                  <a:pt x="0" y="3935654"/>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64977" y="-939127"/>
            <a:ext cx="6816740" cy="3935654"/>
          </a:xfrm>
          <a:custGeom>
            <a:avLst/>
            <a:gdLst/>
            <a:ahLst/>
            <a:cxnLst/>
            <a:rect l="l" t="t" r="r" b="b"/>
            <a:pathLst>
              <a:path w="6816740" h="3935654">
                <a:moveTo>
                  <a:pt x="0" y="0"/>
                </a:moveTo>
                <a:lnTo>
                  <a:pt x="6816739" y="0"/>
                </a:lnTo>
                <a:lnTo>
                  <a:pt x="6816739" y="3935654"/>
                </a:lnTo>
                <a:lnTo>
                  <a:pt x="0" y="3935654"/>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146516" y="2830258"/>
            <a:ext cx="16230600" cy="6428042"/>
            <a:chOff x="0" y="0"/>
            <a:chExt cx="5020023" cy="1988153"/>
          </a:xfrm>
        </p:grpSpPr>
        <p:sp>
          <p:nvSpPr>
            <p:cNvPr id="5" name="Freeform 5"/>
            <p:cNvSpPr/>
            <p:nvPr/>
          </p:nvSpPr>
          <p:spPr>
            <a:xfrm>
              <a:off x="0" y="0"/>
              <a:ext cx="5020023" cy="1988153"/>
            </a:xfrm>
            <a:custGeom>
              <a:avLst/>
              <a:gdLst/>
              <a:ahLst/>
              <a:cxnLst/>
              <a:rect l="l" t="t" r="r" b="b"/>
              <a:pathLst>
                <a:path w="5020023" h="1988153">
                  <a:moveTo>
                    <a:pt x="0" y="0"/>
                  </a:moveTo>
                  <a:lnTo>
                    <a:pt x="5020023" y="0"/>
                  </a:lnTo>
                  <a:lnTo>
                    <a:pt x="5020023" y="1988153"/>
                  </a:lnTo>
                  <a:lnTo>
                    <a:pt x="0" y="1988153"/>
                  </a:lnTo>
                  <a:close/>
                </a:path>
              </a:pathLst>
            </a:custGeom>
            <a:solidFill>
              <a:srgbClr val="D3E8EE"/>
            </a:solidFill>
            <a:ln w="38100" cap="sq">
              <a:solidFill>
                <a:srgbClr val="FFFFFF"/>
              </a:solidFill>
              <a:prstDash val="solid"/>
              <a:miter/>
            </a:ln>
          </p:spPr>
        </p:sp>
        <p:sp>
          <p:nvSpPr>
            <p:cNvPr id="6" name="TextBox 6"/>
            <p:cNvSpPr txBox="1"/>
            <p:nvPr/>
          </p:nvSpPr>
          <p:spPr>
            <a:xfrm>
              <a:off x="0" y="-38100"/>
              <a:ext cx="5020023" cy="2026253"/>
            </a:xfrm>
            <a:prstGeom prst="rect">
              <a:avLst/>
            </a:prstGeom>
          </p:spPr>
          <p:txBody>
            <a:bodyPr lIns="45896" tIns="45896" rIns="45896" bIns="45896" rtlCol="0" anchor="ctr"/>
            <a:lstStyle/>
            <a:p>
              <a:pPr algn="ctr">
                <a:lnSpc>
                  <a:spcPts val="2720"/>
                </a:lnSpc>
              </a:pPr>
              <a:endParaRPr/>
            </a:p>
          </p:txBody>
        </p:sp>
      </p:grpSp>
      <p:sp>
        <p:nvSpPr>
          <p:cNvPr id="7" name="TextBox 7"/>
          <p:cNvSpPr txBox="1"/>
          <p:nvPr/>
        </p:nvSpPr>
        <p:spPr>
          <a:xfrm>
            <a:off x="1541777" y="3091907"/>
            <a:ext cx="15440079" cy="5733294"/>
          </a:xfrm>
          <a:prstGeom prst="rect">
            <a:avLst/>
          </a:prstGeom>
        </p:spPr>
        <p:txBody>
          <a:bodyPr lIns="0" tIns="0" rIns="0" bIns="0" rtlCol="0" anchor="t">
            <a:spAutoFit/>
          </a:bodyPr>
          <a:lstStyle/>
          <a:p>
            <a:pPr algn="just">
              <a:lnSpc>
                <a:spcPts val="6150"/>
              </a:lnSpc>
            </a:pPr>
            <a:r>
              <a:rPr lang="en-US" sz="3682" b="1">
                <a:solidFill>
                  <a:srgbClr val="112542"/>
                </a:solidFill>
                <a:latin typeface="Garet Bold"/>
                <a:ea typeface="Garet Bold"/>
                <a:cs typeface="Garet Bold"/>
                <a:sym typeface="Garet Bold"/>
              </a:rPr>
              <a:t>Cuando íbamos a entrar en el santo templo, Jesús alzó su melodiosa voz y dijo: “Únicamente los 144.000 entran en este lugar.” Y exclamamos: “¡Aleluya!”</a:t>
            </a:r>
          </a:p>
          <a:p>
            <a:pPr algn="just">
              <a:lnSpc>
                <a:spcPts val="2476"/>
              </a:lnSpc>
            </a:pPr>
            <a:endParaRPr lang="en-US" sz="3682" b="1">
              <a:solidFill>
                <a:srgbClr val="112542"/>
              </a:solidFill>
              <a:latin typeface="Garet Bold"/>
              <a:ea typeface="Garet Bold"/>
              <a:cs typeface="Garet Bold"/>
              <a:sym typeface="Garet Bold"/>
            </a:endParaRPr>
          </a:p>
          <a:p>
            <a:pPr algn="just">
              <a:lnSpc>
                <a:spcPts val="6150"/>
              </a:lnSpc>
            </a:pPr>
            <a:r>
              <a:rPr lang="en-US" sz="3682" b="1">
                <a:solidFill>
                  <a:srgbClr val="112542"/>
                </a:solidFill>
                <a:latin typeface="Garet Bold"/>
                <a:ea typeface="Garet Bold"/>
                <a:cs typeface="Garet Bold"/>
                <a:sym typeface="Garet Bold"/>
              </a:rPr>
              <a:t>APOCALIPSIS 20:6 ¡DICHOSO Y SANTO EL QUE TIENE PARTE EN LA PRIMERA RESURRECCIÓN! LA SEGUNDA MUERTE NO TIENE PODER SOBRE ÉSTOS, SINO QUE SERÁN SACERDOTES DE DIOS Y DE CRISTO, Y REINARÁN CON ÉL DURANTE LOS MIL AÑOS.</a:t>
            </a:r>
          </a:p>
        </p:txBody>
      </p:sp>
      <p:sp>
        <p:nvSpPr>
          <p:cNvPr id="8" name="TextBox 8"/>
          <p:cNvSpPr txBox="1"/>
          <p:nvPr/>
        </p:nvSpPr>
        <p:spPr>
          <a:xfrm>
            <a:off x="1028700" y="952500"/>
            <a:ext cx="16348416" cy="1526541"/>
          </a:xfrm>
          <a:prstGeom prst="rect">
            <a:avLst/>
          </a:prstGeom>
        </p:spPr>
        <p:txBody>
          <a:bodyPr lIns="0" tIns="0" rIns="0" bIns="0" rtlCol="0" anchor="t">
            <a:spAutoFit/>
          </a:bodyPr>
          <a:lstStyle/>
          <a:p>
            <a:pPr algn="ctr">
              <a:lnSpc>
                <a:spcPts val="6159"/>
              </a:lnSpc>
            </a:pPr>
            <a:r>
              <a:rPr lang="en-US" sz="4399" b="1">
                <a:solidFill>
                  <a:srgbClr val="D3E8EE"/>
                </a:solidFill>
                <a:latin typeface="Garet Bold"/>
                <a:ea typeface="Garet Bold"/>
                <a:cs typeface="Garet Bold"/>
                <a:sym typeface="Garet Bold"/>
              </a:rPr>
              <a:t>EN LA NUEVA TIERRA ¿QUIÉNES SERÁN LOS ÚNICOS </a:t>
            </a:r>
          </a:p>
          <a:p>
            <a:pPr algn="ctr">
              <a:lnSpc>
                <a:spcPts val="6159"/>
              </a:lnSpc>
              <a:spcBef>
                <a:spcPct val="0"/>
              </a:spcBef>
            </a:pPr>
            <a:r>
              <a:rPr lang="en-US" sz="4399" b="1">
                <a:solidFill>
                  <a:srgbClr val="D3E8EE"/>
                </a:solidFill>
                <a:latin typeface="Garet Bold"/>
                <a:ea typeface="Garet Bold"/>
                <a:cs typeface="Garet Bold"/>
                <a:sym typeface="Garet Bold"/>
              </a:rPr>
              <a:t>QUE ENTRARÁN AL TEMPLO?</a:t>
            </a:r>
          </a:p>
        </p:txBody>
      </p:sp>
      <p:grpSp>
        <p:nvGrpSpPr>
          <p:cNvPr id="9" name="Group 9"/>
          <p:cNvGrpSpPr/>
          <p:nvPr/>
        </p:nvGrpSpPr>
        <p:grpSpPr>
          <a:xfrm>
            <a:off x="-54517" y="9553575"/>
            <a:ext cx="19936837" cy="733425"/>
            <a:chOff x="0" y="0"/>
            <a:chExt cx="5250854" cy="193165"/>
          </a:xfrm>
        </p:grpSpPr>
        <p:sp>
          <p:nvSpPr>
            <p:cNvPr id="10" name="Freeform 10"/>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1" name="TextBox 11"/>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2" name="TextBox 12"/>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3" name="Freeform 13"/>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1028700"/>
            <a:ext cx="8115300" cy="1447406"/>
            <a:chOff x="0" y="0"/>
            <a:chExt cx="2400733" cy="428183"/>
          </a:xfrm>
        </p:grpSpPr>
        <p:sp>
          <p:nvSpPr>
            <p:cNvPr id="5" name="Freeform 5"/>
            <p:cNvSpPr/>
            <p:nvPr/>
          </p:nvSpPr>
          <p:spPr>
            <a:xfrm>
              <a:off x="0" y="0"/>
              <a:ext cx="2400733" cy="428183"/>
            </a:xfrm>
            <a:custGeom>
              <a:avLst/>
              <a:gdLst/>
              <a:ahLst/>
              <a:cxnLst/>
              <a:rect l="l" t="t" r="r" b="b"/>
              <a:pathLst>
                <a:path w="2400733" h="428183">
                  <a:moveTo>
                    <a:pt x="0" y="0"/>
                  </a:moveTo>
                  <a:lnTo>
                    <a:pt x="2400733" y="0"/>
                  </a:lnTo>
                  <a:lnTo>
                    <a:pt x="2400733" y="428183"/>
                  </a:lnTo>
                  <a:lnTo>
                    <a:pt x="0" y="428183"/>
                  </a:lnTo>
                  <a:close/>
                </a:path>
              </a:pathLst>
            </a:custGeom>
            <a:solidFill>
              <a:srgbClr val="D3E8EE"/>
            </a:solidFill>
          </p:spPr>
        </p:sp>
        <p:sp>
          <p:nvSpPr>
            <p:cNvPr id="6" name="TextBox 6"/>
            <p:cNvSpPr txBox="1"/>
            <p:nvPr/>
          </p:nvSpPr>
          <p:spPr>
            <a:xfrm>
              <a:off x="0" y="-38100"/>
              <a:ext cx="2400733" cy="466283"/>
            </a:xfrm>
            <a:prstGeom prst="rect">
              <a:avLst/>
            </a:prstGeom>
          </p:spPr>
          <p:txBody>
            <a:bodyPr lIns="45896" tIns="45896" rIns="45896" bIns="45896" rtlCol="0" anchor="ctr"/>
            <a:lstStyle/>
            <a:p>
              <a:pPr algn="ctr">
                <a:lnSpc>
                  <a:spcPts val="2720"/>
                </a:lnSpc>
              </a:pPr>
              <a:endParaRPr/>
            </a:p>
          </p:txBody>
        </p:sp>
      </p:gr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grpSp>
        <p:nvGrpSpPr>
          <p:cNvPr id="11" name="Group 11"/>
          <p:cNvGrpSpPr/>
          <p:nvPr/>
        </p:nvGrpSpPr>
        <p:grpSpPr>
          <a:xfrm>
            <a:off x="1028700" y="2771381"/>
            <a:ext cx="8115300" cy="6486919"/>
            <a:chOff x="0" y="0"/>
            <a:chExt cx="2400733" cy="1919012"/>
          </a:xfrm>
        </p:grpSpPr>
        <p:sp>
          <p:nvSpPr>
            <p:cNvPr id="12" name="Freeform 12"/>
            <p:cNvSpPr/>
            <p:nvPr/>
          </p:nvSpPr>
          <p:spPr>
            <a:xfrm>
              <a:off x="0" y="0"/>
              <a:ext cx="2400733" cy="1919012"/>
            </a:xfrm>
            <a:custGeom>
              <a:avLst/>
              <a:gdLst/>
              <a:ahLst/>
              <a:cxnLst/>
              <a:rect l="l" t="t" r="r" b="b"/>
              <a:pathLst>
                <a:path w="2400733" h="1919012">
                  <a:moveTo>
                    <a:pt x="0" y="0"/>
                  </a:moveTo>
                  <a:lnTo>
                    <a:pt x="2400733" y="0"/>
                  </a:lnTo>
                  <a:lnTo>
                    <a:pt x="2400733" y="1919012"/>
                  </a:lnTo>
                  <a:lnTo>
                    <a:pt x="0" y="1919012"/>
                  </a:lnTo>
                  <a:close/>
                </a:path>
              </a:pathLst>
            </a:custGeom>
            <a:solidFill>
              <a:srgbClr val="D3E8EE">
                <a:alpha val="53725"/>
              </a:srgbClr>
            </a:solidFill>
          </p:spPr>
        </p:sp>
        <p:sp>
          <p:nvSpPr>
            <p:cNvPr id="13" name="TextBox 13"/>
            <p:cNvSpPr txBox="1"/>
            <p:nvPr/>
          </p:nvSpPr>
          <p:spPr>
            <a:xfrm>
              <a:off x="0" y="-38100"/>
              <a:ext cx="2400733" cy="1957112"/>
            </a:xfrm>
            <a:prstGeom prst="rect">
              <a:avLst/>
            </a:prstGeom>
          </p:spPr>
          <p:txBody>
            <a:bodyPr lIns="45896" tIns="45896" rIns="45896" bIns="45896" rtlCol="0" anchor="ctr"/>
            <a:lstStyle/>
            <a:p>
              <a:pPr algn="ctr">
                <a:lnSpc>
                  <a:spcPts val="2720"/>
                </a:lnSpc>
              </a:pPr>
              <a:endParaRPr/>
            </a:p>
          </p:txBody>
        </p:sp>
      </p:grpSp>
      <p:sp>
        <p:nvSpPr>
          <p:cNvPr id="14" name="Freeform 14"/>
          <p:cNvSpPr/>
          <p:nvPr/>
        </p:nvSpPr>
        <p:spPr>
          <a:xfrm>
            <a:off x="9470632" y="1028700"/>
            <a:ext cx="7788668" cy="8229600"/>
          </a:xfrm>
          <a:custGeom>
            <a:avLst/>
            <a:gdLst/>
            <a:ahLst/>
            <a:cxnLst/>
            <a:rect l="l" t="t" r="r" b="b"/>
            <a:pathLst>
              <a:path w="7788668" h="8229600">
                <a:moveTo>
                  <a:pt x="0" y="0"/>
                </a:moveTo>
                <a:lnTo>
                  <a:pt x="7788668" y="0"/>
                </a:lnTo>
                <a:lnTo>
                  <a:pt x="7788668" y="8229600"/>
                </a:lnTo>
                <a:lnTo>
                  <a:pt x="0" y="8229600"/>
                </a:lnTo>
                <a:lnTo>
                  <a:pt x="0" y="0"/>
                </a:lnTo>
                <a:close/>
              </a:path>
            </a:pathLst>
          </a:custGeom>
          <a:blipFill>
            <a:blip r:embed="rId4"/>
            <a:stretch>
              <a:fillRect l="-12108" t="-330" r="-5817" b="-98082"/>
            </a:stretch>
          </a:blipFill>
        </p:spPr>
      </p:sp>
      <p:sp>
        <p:nvSpPr>
          <p:cNvPr id="15" name="TextBox 15"/>
          <p:cNvSpPr txBox="1"/>
          <p:nvPr/>
        </p:nvSpPr>
        <p:spPr>
          <a:xfrm>
            <a:off x="1229474" y="1232783"/>
            <a:ext cx="7748342" cy="1124965"/>
          </a:xfrm>
          <a:prstGeom prst="rect">
            <a:avLst/>
          </a:prstGeom>
        </p:spPr>
        <p:txBody>
          <a:bodyPr lIns="0" tIns="0" rIns="0" bIns="0" rtlCol="0" anchor="t">
            <a:spAutoFit/>
          </a:bodyPr>
          <a:lstStyle/>
          <a:p>
            <a:pPr algn="ctr">
              <a:lnSpc>
                <a:spcPts val="4386"/>
              </a:lnSpc>
            </a:pPr>
            <a:r>
              <a:rPr lang="en-US" sz="4099" b="1">
                <a:solidFill>
                  <a:srgbClr val="112542"/>
                </a:solidFill>
                <a:latin typeface="Garet Bold"/>
                <a:ea typeface="Garet Bold"/>
                <a:cs typeface="Garet Bold"/>
                <a:sym typeface="Garet Bold"/>
              </a:rPr>
              <a:t>¿QUÉ MÁS HAREMOS</a:t>
            </a:r>
          </a:p>
          <a:p>
            <a:pPr algn="ctr">
              <a:lnSpc>
                <a:spcPts val="4386"/>
              </a:lnSpc>
            </a:pPr>
            <a:r>
              <a:rPr lang="en-US" sz="4099" b="1">
                <a:solidFill>
                  <a:srgbClr val="112542"/>
                </a:solidFill>
                <a:latin typeface="Garet Bold"/>
                <a:ea typeface="Garet Bold"/>
                <a:cs typeface="Garet Bold"/>
                <a:sym typeface="Garet Bold"/>
              </a:rPr>
              <a:t> CON LOS 144.000?</a:t>
            </a:r>
          </a:p>
        </p:txBody>
      </p:sp>
      <p:sp>
        <p:nvSpPr>
          <p:cNvPr id="16" name="TextBox 16"/>
          <p:cNvSpPr txBox="1"/>
          <p:nvPr/>
        </p:nvSpPr>
        <p:spPr>
          <a:xfrm>
            <a:off x="1229474" y="3085462"/>
            <a:ext cx="7748342" cy="5963039"/>
          </a:xfrm>
          <a:prstGeom prst="rect">
            <a:avLst/>
          </a:prstGeom>
        </p:spPr>
        <p:txBody>
          <a:bodyPr lIns="0" tIns="0" rIns="0" bIns="0" rtlCol="0" anchor="t">
            <a:spAutoFit/>
          </a:bodyPr>
          <a:lstStyle/>
          <a:p>
            <a:pPr algn="just">
              <a:lnSpc>
                <a:spcPts val="3948"/>
              </a:lnSpc>
            </a:pPr>
            <a:r>
              <a:rPr lang="en-US" sz="3792" b="1" spc="26">
                <a:solidFill>
                  <a:srgbClr val="112542"/>
                </a:solidFill>
                <a:latin typeface="Garet Bold"/>
                <a:ea typeface="Garet Bold"/>
                <a:cs typeface="Garet Bold"/>
                <a:sym typeface="Garet Bold"/>
              </a:rPr>
              <a:t>“Supliqué a mi ángel acompañante que me dejara permanecer allí. No podía sufrir el pensamiento de volver a este tenebroso mundo. El ángel me dijo entonces: “Debes volver, y si eres fiel, tendrás, con los 144.000, el privilegio de visitar todos los mundos y ver la obra de las manos de Dios.” PE Pg. 39.3</a:t>
            </a:r>
          </a:p>
        </p:txBody>
      </p:sp>
      <p:sp>
        <p:nvSpPr>
          <p:cNvPr id="17" name="Freeform 17"/>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379399" y="-437783"/>
            <a:ext cx="19554288" cy="10724783"/>
          </a:xfrm>
          <a:custGeom>
            <a:avLst/>
            <a:gdLst/>
            <a:ahLst/>
            <a:cxnLst/>
            <a:rect l="l" t="t" r="r" b="b"/>
            <a:pathLst>
              <a:path w="19554288" h="10724783">
                <a:moveTo>
                  <a:pt x="0" y="0"/>
                </a:moveTo>
                <a:lnTo>
                  <a:pt x="19554288" y="0"/>
                </a:lnTo>
                <a:lnTo>
                  <a:pt x="19554288" y="10724783"/>
                </a:lnTo>
                <a:lnTo>
                  <a:pt x="0" y="10724783"/>
                </a:lnTo>
                <a:lnTo>
                  <a:pt x="0" y="0"/>
                </a:lnTo>
                <a:close/>
              </a:path>
            </a:pathLst>
          </a:custGeom>
          <a:blipFill>
            <a:blip r:embed="rId2"/>
            <a:stretch>
              <a:fillRect t="-1088" b="-1088"/>
            </a:stretch>
          </a:blipFill>
        </p:spPr>
      </p:sp>
      <p:grpSp>
        <p:nvGrpSpPr>
          <p:cNvPr id="3" name="Group 3"/>
          <p:cNvGrpSpPr/>
          <p:nvPr/>
        </p:nvGrpSpPr>
        <p:grpSpPr>
          <a:xfrm>
            <a:off x="1028700" y="3005537"/>
            <a:ext cx="8115300" cy="6024090"/>
            <a:chOff x="0" y="0"/>
            <a:chExt cx="2400733" cy="1782095"/>
          </a:xfrm>
        </p:grpSpPr>
        <p:sp>
          <p:nvSpPr>
            <p:cNvPr id="4" name="Freeform 4"/>
            <p:cNvSpPr/>
            <p:nvPr/>
          </p:nvSpPr>
          <p:spPr>
            <a:xfrm>
              <a:off x="0" y="0"/>
              <a:ext cx="2400733" cy="1782095"/>
            </a:xfrm>
            <a:custGeom>
              <a:avLst/>
              <a:gdLst/>
              <a:ahLst/>
              <a:cxnLst/>
              <a:rect l="l" t="t" r="r" b="b"/>
              <a:pathLst>
                <a:path w="2400733" h="1782095">
                  <a:moveTo>
                    <a:pt x="0" y="0"/>
                  </a:moveTo>
                  <a:lnTo>
                    <a:pt x="2400733" y="0"/>
                  </a:lnTo>
                  <a:lnTo>
                    <a:pt x="2400733" y="1782095"/>
                  </a:lnTo>
                  <a:lnTo>
                    <a:pt x="0" y="1782095"/>
                  </a:lnTo>
                  <a:close/>
                </a:path>
              </a:pathLst>
            </a:custGeom>
            <a:solidFill>
              <a:srgbClr val="D3E8EE">
                <a:alpha val="53725"/>
              </a:srgbClr>
            </a:solidFill>
          </p:spPr>
        </p:sp>
        <p:sp>
          <p:nvSpPr>
            <p:cNvPr id="5" name="TextBox 5"/>
            <p:cNvSpPr txBox="1"/>
            <p:nvPr/>
          </p:nvSpPr>
          <p:spPr>
            <a:xfrm>
              <a:off x="0" y="-38100"/>
              <a:ext cx="2400733" cy="1820195"/>
            </a:xfrm>
            <a:prstGeom prst="rect">
              <a:avLst/>
            </a:prstGeom>
          </p:spPr>
          <p:txBody>
            <a:bodyPr lIns="45896" tIns="45896" rIns="45896" bIns="45896" rtlCol="0" anchor="ctr"/>
            <a:lstStyle/>
            <a:p>
              <a:pPr algn="ctr">
                <a:lnSpc>
                  <a:spcPts val="2720"/>
                </a:lnSpc>
              </a:pPr>
              <a:endParaRPr/>
            </a:p>
          </p:txBody>
        </p:sp>
      </p:grpSp>
      <p:sp>
        <p:nvSpPr>
          <p:cNvPr id="6" name="Freeform 6"/>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7" name="Freeform 7"/>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8" name="Freeform 8"/>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54517" y="9553575"/>
            <a:ext cx="19936837" cy="733425"/>
            <a:chOff x="0" y="0"/>
            <a:chExt cx="5250854" cy="193165"/>
          </a:xfrm>
        </p:grpSpPr>
        <p:sp>
          <p:nvSpPr>
            <p:cNvPr id="10" name="Freeform 10"/>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1" name="TextBox 11"/>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2" name="TextBox 12"/>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grpSp>
        <p:nvGrpSpPr>
          <p:cNvPr id="13" name="Group 13"/>
          <p:cNvGrpSpPr/>
          <p:nvPr/>
        </p:nvGrpSpPr>
        <p:grpSpPr>
          <a:xfrm>
            <a:off x="1028700" y="1028700"/>
            <a:ext cx="8115300" cy="1586396"/>
            <a:chOff x="0" y="0"/>
            <a:chExt cx="2400733" cy="469300"/>
          </a:xfrm>
        </p:grpSpPr>
        <p:sp>
          <p:nvSpPr>
            <p:cNvPr id="14" name="Freeform 14"/>
            <p:cNvSpPr/>
            <p:nvPr/>
          </p:nvSpPr>
          <p:spPr>
            <a:xfrm>
              <a:off x="0" y="0"/>
              <a:ext cx="2400733" cy="469300"/>
            </a:xfrm>
            <a:custGeom>
              <a:avLst/>
              <a:gdLst/>
              <a:ahLst/>
              <a:cxnLst/>
              <a:rect l="l" t="t" r="r" b="b"/>
              <a:pathLst>
                <a:path w="2400733" h="469300">
                  <a:moveTo>
                    <a:pt x="0" y="0"/>
                  </a:moveTo>
                  <a:lnTo>
                    <a:pt x="2400733" y="0"/>
                  </a:lnTo>
                  <a:lnTo>
                    <a:pt x="2400733" y="469300"/>
                  </a:lnTo>
                  <a:lnTo>
                    <a:pt x="0" y="469300"/>
                  </a:lnTo>
                  <a:close/>
                </a:path>
              </a:pathLst>
            </a:custGeom>
            <a:solidFill>
              <a:srgbClr val="D3E8EE"/>
            </a:solidFill>
          </p:spPr>
        </p:sp>
        <p:sp>
          <p:nvSpPr>
            <p:cNvPr id="15" name="TextBox 15"/>
            <p:cNvSpPr txBox="1"/>
            <p:nvPr/>
          </p:nvSpPr>
          <p:spPr>
            <a:xfrm>
              <a:off x="0" y="-38100"/>
              <a:ext cx="2400733" cy="507400"/>
            </a:xfrm>
            <a:prstGeom prst="rect">
              <a:avLst/>
            </a:prstGeom>
          </p:spPr>
          <p:txBody>
            <a:bodyPr lIns="45896" tIns="45896" rIns="45896" bIns="45896" rtlCol="0" anchor="ctr"/>
            <a:lstStyle/>
            <a:p>
              <a:pPr algn="ctr">
                <a:lnSpc>
                  <a:spcPts val="2720"/>
                </a:lnSpc>
              </a:pPr>
              <a:endParaRPr/>
            </a:p>
          </p:txBody>
        </p:sp>
      </p:grpSp>
      <p:sp>
        <p:nvSpPr>
          <p:cNvPr id="16" name="TextBox 16"/>
          <p:cNvSpPr txBox="1"/>
          <p:nvPr/>
        </p:nvSpPr>
        <p:spPr>
          <a:xfrm>
            <a:off x="1028700" y="1283228"/>
            <a:ext cx="8115300" cy="1124965"/>
          </a:xfrm>
          <a:prstGeom prst="rect">
            <a:avLst/>
          </a:prstGeom>
        </p:spPr>
        <p:txBody>
          <a:bodyPr lIns="0" tIns="0" rIns="0" bIns="0" rtlCol="0" anchor="t">
            <a:spAutoFit/>
          </a:bodyPr>
          <a:lstStyle/>
          <a:p>
            <a:pPr algn="ctr">
              <a:lnSpc>
                <a:spcPts val="4386"/>
              </a:lnSpc>
            </a:pPr>
            <a:r>
              <a:rPr lang="en-US" sz="4099" b="1">
                <a:solidFill>
                  <a:srgbClr val="112542"/>
                </a:solidFill>
                <a:latin typeface="Garet Bold"/>
                <a:ea typeface="Garet Bold"/>
                <a:cs typeface="Garet Bold"/>
                <a:sym typeface="Garet Bold"/>
              </a:rPr>
              <a:t>¿PARA QUÉ TE ESTÁS PREPARANDO?</a:t>
            </a:r>
          </a:p>
        </p:txBody>
      </p:sp>
      <p:sp>
        <p:nvSpPr>
          <p:cNvPr id="17" name="TextBox 17"/>
          <p:cNvSpPr txBox="1"/>
          <p:nvPr/>
        </p:nvSpPr>
        <p:spPr>
          <a:xfrm>
            <a:off x="1337392" y="3366408"/>
            <a:ext cx="7497917" cy="5359497"/>
          </a:xfrm>
          <a:prstGeom prst="rect">
            <a:avLst/>
          </a:prstGeom>
        </p:spPr>
        <p:txBody>
          <a:bodyPr lIns="0" tIns="0" rIns="0" bIns="0" rtlCol="0" anchor="t">
            <a:spAutoFit/>
          </a:bodyPr>
          <a:lstStyle/>
          <a:p>
            <a:pPr algn="just">
              <a:lnSpc>
                <a:spcPts val="4260"/>
              </a:lnSpc>
            </a:pPr>
            <a:r>
              <a:rPr lang="en-US" sz="4092" b="1" spc="28">
                <a:solidFill>
                  <a:srgbClr val="112542"/>
                </a:solidFill>
                <a:latin typeface="Garet Bold"/>
                <a:ea typeface="Garet Bold"/>
                <a:cs typeface="Garet Bold"/>
                <a:sym typeface="Garet Bold"/>
              </a:rPr>
              <a:t>¿Te estás preparando para recibir la marca de la bestia al comprometerte con el mundo o te estás preparando para recibir el sello de Dios al someter tus caminos y tu voluntad a la voluntad de tu creador tal cual esta revelado en las sagradas escrituras? </a:t>
            </a:r>
          </a:p>
        </p:txBody>
      </p:sp>
      <p:sp>
        <p:nvSpPr>
          <p:cNvPr id="18" name="Freeform 18"/>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678280" y="-671727"/>
            <a:ext cx="10888453" cy="11837904"/>
            <a:chOff x="0" y="0"/>
            <a:chExt cx="468639" cy="509503"/>
          </a:xfrm>
        </p:grpSpPr>
        <p:sp>
          <p:nvSpPr>
            <p:cNvPr id="3" name="Freeform 3"/>
            <p:cNvSpPr/>
            <p:nvPr/>
          </p:nvSpPr>
          <p:spPr>
            <a:xfrm>
              <a:off x="0" y="0"/>
              <a:ext cx="468639" cy="509503"/>
            </a:xfrm>
            <a:custGeom>
              <a:avLst/>
              <a:gdLst/>
              <a:ahLst/>
              <a:cxnLst/>
              <a:rect l="l" t="t" r="r" b="b"/>
              <a:pathLst>
                <a:path w="468639" h="509503">
                  <a:moveTo>
                    <a:pt x="234319" y="0"/>
                  </a:moveTo>
                  <a:cubicBezTo>
                    <a:pt x="104908" y="0"/>
                    <a:pt x="0" y="114056"/>
                    <a:pt x="0" y="254752"/>
                  </a:cubicBezTo>
                  <a:cubicBezTo>
                    <a:pt x="0" y="395447"/>
                    <a:pt x="104908" y="509503"/>
                    <a:pt x="234319" y="509503"/>
                  </a:cubicBezTo>
                  <a:cubicBezTo>
                    <a:pt x="363730" y="509503"/>
                    <a:pt x="468639" y="395447"/>
                    <a:pt x="468639" y="254752"/>
                  </a:cubicBezTo>
                  <a:cubicBezTo>
                    <a:pt x="468639" y="114056"/>
                    <a:pt x="363730" y="0"/>
                    <a:pt x="234319" y="0"/>
                  </a:cubicBezTo>
                  <a:close/>
                </a:path>
              </a:pathLst>
            </a:custGeom>
            <a:blipFill>
              <a:blip r:embed="rId2"/>
              <a:stretch>
                <a:fillRect l="-29097" r="-15862"/>
              </a:stretch>
            </a:blipFill>
          </p:spPr>
        </p:sp>
      </p:grpSp>
      <p:sp>
        <p:nvSpPr>
          <p:cNvPr id="4" name="Freeform 4"/>
          <p:cNvSpPr/>
          <p:nvPr/>
        </p:nvSpPr>
        <p:spPr>
          <a:xfrm>
            <a:off x="2886563" y="0"/>
            <a:ext cx="5871396" cy="10287000"/>
          </a:xfrm>
          <a:custGeom>
            <a:avLst/>
            <a:gdLst/>
            <a:ahLst/>
            <a:cxnLst/>
            <a:rect l="l" t="t" r="r" b="b"/>
            <a:pathLst>
              <a:path w="5871396" h="10287000">
                <a:moveTo>
                  <a:pt x="0" y="0"/>
                </a:moveTo>
                <a:lnTo>
                  <a:pt x="5871396" y="0"/>
                </a:lnTo>
                <a:lnTo>
                  <a:pt x="5871396" y="10287000"/>
                </a:lnTo>
                <a:lnTo>
                  <a:pt x="0" y="10287000"/>
                </a:lnTo>
                <a:lnTo>
                  <a:pt x="0" y="0"/>
                </a:lnTo>
                <a:close/>
              </a:path>
            </a:pathLst>
          </a:custGeom>
          <a:blipFill>
            <a:blip r:embed="rId3"/>
            <a:stretch>
              <a:fillRect l="-149794" t="-16365" r="-978" b="-26765"/>
            </a:stretch>
          </a:blipFill>
        </p:spPr>
      </p:sp>
      <p:sp>
        <p:nvSpPr>
          <p:cNvPr id="5" name="Freeform 5"/>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6" name="Freeform 6"/>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7857014" y="1028700"/>
            <a:ext cx="9402286" cy="8229600"/>
            <a:chOff x="0" y="0"/>
            <a:chExt cx="12536382" cy="10972800"/>
          </a:xfrm>
        </p:grpSpPr>
        <p:grpSp>
          <p:nvGrpSpPr>
            <p:cNvPr id="8" name="Group 8"/>
            <p:cNvGrpSpPr/>
            <p:nvPr/>
          </p:nvGrpSpPr>
          <p:grpSpPr>
            <a:xfrm>
              <a:off x="0" y="0"/>
              <a:ext cx="12536382" cy="1148487"/>
              <a:chOff x="0" y="0"/>
              <a:chExt cx="2179249" cy="199646"/>
            </a:xfrm>
          </p:grpSpPr>
          <p:sp>
            <p:nvSpPr>
              <p:cNvPr id="9" name="Freeform 9"/>
              <p:cNvSpPr/>
              <p:nvPr/>
            </p:nvSpPr>
            <p:spPr>
              <a:xfrm>
                <a:off x="0" y="0"/>
                <a:ext cx="2179249" cy="199646"/>
              </a:xfrm>
              <a:custGeom>
                <a:avLst/>
                <a:gdLst/>
                <a:ahLst/>
                <a:cxnLst/>
                <a:rect l="l" t="t" r="r" b="b"/>
                <a:pathLst>
                  <a:path w="2179249" h="199646">
                    <a:moveTo>
                      <a:pt x="0" y="0"/>
                    </a:moveTo>
                    <a:lnTo>
                      <a:pt x="2179249" y="0"/>
                    </a:lnTo>
                    <a:lnTo>
                      <a:pt x="2179249" y="199646"/>
                    </a:lnTo>
                    <a:lnTo>
                      <a:pt x="0" y="199646"/>
                    </a:lnTo>
                    <a:close/>
                  </a:path>
                </a:pathLst>
              </a:custGeom>
              <a:solidFill>
                <a:srgbClr val="D3E8EE"/>
              </a:solidFill>
            </p:spPr>
          </p:sp>
          <p:sp>
            <p:nvSpPr>
              <p:cNvPr id="10" name="TextBox 10"/>
              <p:cNvSpPr txBox="1"/>
              <p:nvPr/>
            </p:nvSpPr>
            <p:spPr>
              <a:xfrm>
                <a:off x="0" y="-38100"/>
                <a:ext cx="2179249" cy="237746"/>
              </a:xfrm>
              <a:prstGeom prst="rect">
                <a:avLst/>
              </a:prstGeom>
            </p:spPr>
            <p:txBody>
              <a:bodyPr lIns="51093" tIns="51093" rIns="51093" bIns="51093" rtlCol="0" anchor="ctr"/>
              <a:lstStyle/>
              <a:p>
                <a:pPr algn="ctr">
                  <a:lnSpc>
                    <a:spcPts val="2720"/>
                  </a:lnSpc>
                </a:pPr>
                <a:endParaRPr/>
              </a:p>
            </p:txBody>
          </p:sp>
        </p:grpSp>
        <p:sp>
          <p:nvSpPr>
            <p:cNvPr id="11" name="TextBox 11"/>
            <p:cNvSpPr txBox="1"/>
            <p:nvPr/>
          </p:nvSpPr>
          <p:spPr>
            <a:xfrm>
              <a:off x="0" y="105389"/>
              <a:ext cx="12536382" cy="871034"/>
            </a:xfrm>
            <a:prstGeom prst="rect">
              <a:avLst/>
            </a:prstGeom>
          </p:spPr>
          <p:txBody>
            <a:bodyPr lIns="0" tIns="0" rIns="0" bIns="0" rtlCol="0" anchor="t">
              <a:spAutoFit/>
            </a:bodyPr>
            <a:lstStyle/>
            <a:p>
              <a:pPr algn="ctr">
                <a:lnSpc>
                  <a:spcPts val="5598"/>
                </a:lnSpc>
                <a:spcBef>
                  <a:spcPct val="0"/>
                </a:spcBef>
              </a:pPr>
              <a:r>
                <a:rPr lang="en-US" sz="3999" b="1">
                  <a:solidFill>
                    <a:srgbClr val="112542"/>
                  </a:solidFill>
                  <a:latin typeface="Garet Bold"/>
                  <a:ea typeface="Garet Bold"/>
                  <a:cs typeface="Garet Bold"/>
                  <a:sym typeface="Garet Bold"/>
                </a:rPr>
                <a:t>¿CUÁL ES EL SELLO DE DIOS?</a:t>
              </a:r>
            </a:p>
          </p:txBody>
        </p:sp>
        <p:sp>
          <p:nvSpPr>
            <p:cNvPr id="12" name="TextBox 12"/>
            <p:cNvSpPr txBox="1"/>
            <p:nvPr/>
          </p:nvSpPr>
          <p:spPr>
            <a:xfrm>
              <a:off x="0" y="1446095"/>
              <a:ext cx="12536382" cy="9526705"/>
            </a:xfrm>
            <a:prstGeom prst="rect">
              <a:avLst/>
            </a:prstGeom>
          </p:spPr>
          <p:txBody>
            <a:bodyPr lIns="0" tIns="0" rIns="0" bIns="0" rtlCol="0" anchor="t">
              <a:spAutoFit/>
            </a:bodyPr>
            <a:lstStyle/>
            <a:p>
              <a:pPr algn="just">
                <a:lnSpc>
                  <a:spcPts val="4392"/>
                </a:lnSpc>
              </a:pPr>
              <a:r>
                <a:rPr lang="en-US" sz="3137">
                  <a:solidFill>
                    <a:srgbClr val="FFFFFF"/>
                  </a:solidFill>
                  <a:latin typeface="Garet"/>
                  <a:ea typeface="Garet"/>
                  <a:cs typeface="Garet"/>
                  <a:sym typeface="Garet"/>
                </a:rPr>
                <a:t>ÉXODO 20:8 "Acuérdate del Día Sábado para santificarlo. Seis días trabajarás y harás toda tu obra. Pero el Sábado es el día de reposo de Jehová tu Dios. No hagas ningún trabajo en él; ni tú.... Porque en seis días hizo Jehová el cielo, la tierra y el mar, y todo lo que contienen, y reposó en el séptimo día. Por eso, Jehová bendijo el Sábado y lo declaró santo.</a:t>
              </a:r>
            </a:p>
            <a:p>
              <a:pPr algn="just">
                <a:lnSpc>
                  <a:spcPts val="4392"/>
                </a:lnSpc>
              </a:pPr>
              <a:r>
                <a:rPr lang="en-US" sz="3137" u="sng">
                  <a:solidFill>
                    <a:srgbClr val="FFFFFF"/>
                  </a:solidFill>
                  <a:latin typeface="Garet"/>
                  <a:ea typeface="Garet"/>
                  <a:cs typeface="Garet"/>
                  <a:sym typeface="Garet"/>
                </a:rPr>
                <a:t>El Sábado como sello de Dios</a:t>
              </a:r>
            </a:p>
            <a:p>
              <a:pPr algn="just">
                <a:lnSpc>
                  <a:spcPts val="4392"/>
                </a:lnSpc>
              </a:pPr>
              <a:r>
                <a:rPr lang="en-US" sz="3137">
                  <a:solidFill>
                    <a:srgbClr val="FFFFFF"/>
                  </a:solidFill>
                  <a:latin typeface="Garet"/>
                  <a:ea typeface="Garet"/>
                  <a:cs typeface="Garet"/>
                  <a:sym typeface="Garet"/>
                </a:rPr>
                <a:t>1. Nombre: Jehová</a:t>
              </a:r>
            </a:p>
            <a:p>
              <a:pPr algn="just">
                <a:lnSpc>
                  <a:spcPts val="4392"/>
                </a:lnSpc>
              </a:pPr>
              <a:r>
                <a:rPr lang="en-US" sz="3137">
                  <a:solidFill>
                    <a:srgbClr val="FFFFFF"/>
                  </a:solidFill>
                  <a:latin typeface="Garet"/>
                  <a:ea typeface="Garet"/>
                  <a:cs typeface="Garet"/>
                  <a:sym typeface="Garet"/>
                </a:rPr>
                <a:t>2. Título: Dios Creador</a:t>
              </a:r>
            </a:p>
            <a:p>
              <a:pPr algn="just">
                <a:lnSpc>
                  <a:spcPts val="4392"/>
                </a:lnSpc>
              </a:pPr>
              <a:r>
                <a:rPr lang="en-US" sz="3137">
                  <a:solidFill>
                    <a:srgbClr val="FFFFFF"/>
                  </a:solidFill>
                  <a:latin typeface="Garet"/>
                  <a:ea typeface="Garet"/>
                  <a:cs typeface="Garet"/>
                  <a:sym typeface="Garet"/>
                </a:rPr>
                <a:t>3. Jurisdicción: El cielo, la tierra y el mar.</a:t>
              </a:r>
            </a:p>
          </p:txBody>
        </p:sp>
      </p:grpSp>
      <p:grpSp>
        <p:nvGrpSpPr>
          <p:cNvPr id="13" name="Group 13"/>
          <p:cNvGrpSpPr/>
          <p:nvPr/>
        </p:nvGrpSpPr>
        <p:grpSpPr>
          <a:xfrm>
            <a:off x="-54517" y="9553575"/>
            <a:ext cx="19936837" cy="733425"/>
            <a:chOff x="0" y="0"/>
            <a:chExt cx="5250854" cy="193165"/>
          </a:xfrm>
        </p:grpSpPr>
        <p:sp>
          <p:nvSpPr>
            <p:cNvPr id="14" name="Freeform 14"/>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5" name="TextBox 15"/>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6" name="TextBox 16"/>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7" name="Freeform 17"/>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6"/>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1028700"/>
            <a:ext cx="16230600" cy="781355"/>
            <a:chOff x="0" y="0"/>
            <a:chExt cx="21640800" cy="1041807"/>
          </a:xfrm>
        </p:grpSpPr>
        <p:grpSp>
          <p:nvGrpSpPr>
            <p:cNvPr id="5" name="Group 5"/>
            <p:cNvGrpSpPr/>
            <p:nvPr/>
          </p:nvGrpSpPr>
          <p:grpSpPr>
            <a:xfrm>
              <a:off x="0" y="0"/>
              <a:ext cx="21640800" cy="1041807"/>
              <a:chOff x="0" y="0"/>
              <a:chExt cx="3761907" cy="181101"/>
            </a:xfrm>
          </p:grpSpPr>
          <p:sp>
            <p:nvSpPr>
              <p:cNvPr id="6" name="Freeform 6"/>
              <p:cNvSpPr/>
              <p:nvPr/>
            </p:nvSpPr>
            <p:spPr>
              <a:xfrm>
                <a:off x="0" y="0"/>
                <a:ext cx="3761906" cy="181101"/>
              </a:xfrm>
              <a:custGeom>
                <a:avLst/>
                <a:gdLst/>
                <a:ahLst/>
                <a:cxnLst/>
                <a:rect l="l" t="t" r="r" b="b"/>
                <a:pathLst>
                  <a:path w="3761906" h="181101">
                    <a:moveTo>
                      <a:pt x="0" y="0"/>
                    </a:moveTo>
                    <a:lnTo>
                      <a:pt x="3761906" y="0"/>
                    </a:lnTo>
                    <a:lnTo>
                      <a:pt x="3761906" y="181101"/>
                    </a:lnTo>
                    <a:lnTo>
                      <a:pt x="0" y="181101"/>
                    </a:lnTo>
                    <a:close/>
                  </a:path>
                </a:pathLst>
              </a:custGeom>
              <a:solidFill>
                <a:srgbClr val="D3E8EE"/>
              </a:solidFill>
            </p:spPr>
          </p:sp>
          <p:sp>
            <p:nvSpPr>
              <p:cNvPr id="7" name="TextBox 7"/>
              <p:cNvSpPr txBox="1"/>
              <p:nvPr/>
            </p:nvSpPr>
            <p:spPr>
              <a:xfrm>
                <a:off x="0" y="-38100"/>
                <a:ext cx="3761907" cy="219201"/>
              </a:xfrm>
              <a:prstGeom prst="rect">
                <a:avLst/>
              </a:prstGeom>
            </p:spPr>
            <p:txBody>
              <a:bodyPr lIns="51093" tIns="51093" rIns="51093" bIns="51093" rtlCol="0" anchor="ctr"/>
              <a:lstStyle/>
              <a:p>
                <a:pPr algn="ctr">
                  <a:lnSpc>
                    <a:spcPts val="2720"/>
                  </a:lnSpc>
                </a:pPr>
                <a:endParaRPr/>
              </a:p>
            </p:txBody>
          </p:sp>
        </p:grpSp>
        <p:sp>
          <p:nvSpPr>
            <p:cNvPr id="8" name="TextBox 8"/>
            <p:cNvSpPr txBox="1"/>
            <p:nvPr/>
          </p:nvSpPr>
          <p:spPr>
            <a:xfrm>
              <a:off x="0" y="-1503"/>
              <a:ext cx="21640800" cy="968612"/>
            </a:xfrm>
            <a:prstGeom prst="rect">
              <a:avLst/>
            </a:prstGeom>
          </p:spPr>
          <p:txBody>
            <a:bodyPr lIns="0" tIns="0" rIns="0" bIns="0" rtlCol="0" anchor="t">
              <a:spAutoFit/>
            </a:bodyPr>
            <a:lstStyle/>
            <a:p>
              <a:pPr algn="ctr">
                <a:lnSpc>
                  <a:spcPts val="6158"/>
                </a:lnSpc>
                <a:spcBef>
                  <a:spcPct val="0"/>
                </a:spcBef>
              </a:pPr>
              <a:r>
                <a:rPr lang="en-US" sz="4399" b="1">
                  <a:solidFill>
                    <a:srgbClr val="112542"/>
                  </a:solidFill>
                  <a:latin typeface="Garet Bold"/>
                  <a:ea typeface="Garet Bold"/>
                  <a:cs typeface="Garet Bold"/>
                  <a:sym typeface="Garet Bold"/>
                </a:rPr>
                <a:t>¿QUÉ DICE EL ESPÍRITU DE PROFECÍA?</a:t>
              </a:r>
            </a:p>
          </p:txBody>
        </p:sp>
      </p:grpSp>
      <p:sp>
        <p:nvSpPr>
          <p:cNvPr id="9" name="TextBox 9"/>
          <p:cNvSpPr txBox="1"/>
          <p:nvPr/>
        </p:nvSpPr>
        <p:spPr>
          <a:xfrm>
            <a:off x="1028700" y="1949828"/>
            <a:ext cx="16230600" cy="7308472"/>
          </a:xfrm>
          <a:prstGeom prst="rect">
            <a:avLst/>
          </a:prstGeom>
        </p:spPr>
        <p:txBody>
          <a:bodyPr lIns="0" tIns="0" rIns="0" bIns="0" rtlCol="0" anchor="t">
            <a:spAutoFit/>
          </a:bodyPr>
          <a:lstStyle/>
          <a:p>
            <a:pPr algn="just">
              <a:lnSpc>
                <a:spcPts val="4780"/>
              </a:lnSpc>
            </a:pPr>
            <a:r>
              <a:rPr lang="en-US" sz="3414">
                <a:solidFill>
                  <a:srgbClr val="FFFFFF"/>
                </a:solidFill>
                <a:latin typeface="Garet"/>
                <a:ea typeface="Garet"/>
                <a:cs typeface="Garet"/>
                <a:sym typeface="Garet"/>
              </a:rPr>
              <a:t>“De los Diez Mandamientos, sólo el cuarto contiene el sello del gran Legislador, el Creador de los cielos y la tierra.-6T 350 (1900).”(EUD, Pág. 224:5). </a:t>
            </a:r>
          </a:p>
          <a:p>
            <a:pPr algn="just">
              <a:lnSpc>
                <a:spcPts val="4360"/>
              </a:lnSpc>
            </a:pPr>
            <a:r>
              <a:rPr lang="en-US" sz="3114">
                <a:solidFill>
                  <a:srgbClr val="FFFFFF"/>
                </a:solidFill>
                <a:latin typeface="Garet"/>
                <a:ea typeface="Garet"/>
                <a:cs typeface="Garet"/>
                <a:sym typeface="Garet"/>
              </a:rPr>
              <a:t>El sello de la ley de Dios se encuentra en el cuarto mandamiento. Este es el único de los diez mandamientos que contiene tanto el nombre como el título del Legislador. Declara que es el Creador del cielo y de la tierra, y revela así el derecho que tiene para ser reverenciado y adorado sobre todos los demás. Aparte de este precepto, no hay nada en el Decálogo que muestre qué autoridad fue la que promulgó la ley. Cuando el día de reposo fue cambiado por el poder del papa, se le quitó el sello a la ley. Los discípulos de Jesús están llamados a restablecerlo elevando el sábado del cuarto mandamiento a su lugar legítimo como institución conmemorativa del Creador y signo de su autoridad.” (CS, Pág. 504:up-505.0).</a:t>
            </a:r>
          </a:p>
        </p:txBody>
      </p:sp>
      <p:grpSp>
        <p:nvGrpSpPr>
          <p:cNvPr id="10" name="Group 10"/>
          <p:cNvGrpSpPr/>
          <p:nvPr/>
        </p:nvGrpSpPr>
        <p:grpSpPr>
          <a:xfrm>
            <a:off x="-54517" y="9553575"/>
            <a:ext cx="19936837" cy="733425"/>
            <a:chOff x="0" y="0"/>
            <a:chExt cx="5250854" cy="193165"/>
          </a:xfrm>
        </p:grpSpPr>
        <p:sp>
          <p:nvSpPr>
            <p:cNvPr id="11" name="Freeform 11"/>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2" name="TextBox 12"/>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3" name="TextBox 13"/>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4" name="Freeform 14"/>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2376245"/>
            <a:ext cx="9349535" cy="6882055"/>
            <a:chOff x="0" y="0"/>
            <a:chExt cx="12466047" cy="9176073"/>
          </a:xfrm>
        </p:grpSpPr>
        <p:grpSp>
          <p:nvGrpSpPr>
            <p:cNvPr id="4" name="Group 4"/>
            <p:cNvGrpSpPr/>
            <p:nvPr/>
          </p:nvGrpSpPr>
          <p:grpSpPr>
            <a:xfrm>
              <a:off x="0" y="0"/>
              <a:ext cx="12466047" cy="9176073"/>
              <a:chOff x="0" y="0"/>
              <a:chExt cx="2758604" cy="2030568"/>
            </a:xfrm>
          </p:grpSpPr>
          <p:sp>
            <p:nvSpPr>
              <p:cNvPr id="5" name="Freeform 5"/>
              <p:cNvSpPr/>
              <p:nvPr/>
            </p:nvSpPr>
            <p:spPr>
              <a:xfrm>
                <a:off x="0" y="0"/>
                <a:ext cx="2758604" cy="2030568"/>
              </a:xfrm>
              <a:custGeom>
                <a:avLst/>
                <a:gdLst/>
                <a:ahLst/>
                <a:cxnLst/>
                <a:rect l="l" t="t" r="r" b="b"/>
                <a:pathLst>
                  <a:path w="2758604" h="2030568">
                    <a:moveTo>
                      <a:pt x="0" y="0"/>
                    </a:moveTo>
                    <a:lnTo>
                      <a:pt x="2758604" y="0"/>
                    </a:lnTo>
                    <a:lnTo>
                      <a:pt x="2758604" y="2030568"/>
                    </a:lnTo>
                    <a:lnTo>
                      <a:pt x="0" y="2030568"/>
                    </a:lnTo>
                    <a:close/>
                  </a:path>
                </a:pathLst>
              </a:custGeom>
              <a:solidFill>
                <a:srgbClr val="73969F">
                  <a:alpha val="48627"/>
                </a:srgbClr>
              </a:solidFill>
              <a:ln w="38100" cap="sq">
                <a:solidFill>
                  <a:srgbClr val="FFFFFF">
                    <a:alpha val="48627"/>
                  </a:srgbClr>
                </a:solidFill>
                <a:prstDash val="solid"/>
                <a:miter/>
              </a:ln>
            </p:spPr>
          </p:sp>
          <p:sp>
            <p:nvSpPr>
              <p:cNvPr id="6" name="TextBox 6"/>
              <p:cNvSpPr txBox="1"/>
              <p:nvPr/>
            </p:nvSpPr>
            <p:spPr>
              <a:xfrm>
                <a:off x="0" y="-38100"/>
                <a:ext cx="2758604" cy="2068668"/>
              </a:xfrm>
              <a:prstGeom prst="rect">
                <a:avLst/>
              </a:prstGeom>
            </p:spPr>
            <p:txBody>
              <a:bodyPr lIns="45346" tIns="45346" rIns="45346" bIns="45346" rtlCol="0" anchor="ctr"/>
              <a:lstStyle/>
              <a:p>
                <a:pPr algn="ctr">
                  <a:lnSpc>
                    <a:spcPts val="2720"/>
                  </a:lnSpc>
                </a:pPr>
                <a:endParaRPr/>
              </a:p>
            </p:txBody>
          </p:sp>
        </p:grpSp>
        <p:sp>
          <p:nvSpPr>
            <p:cNvPr id="7" name="TextBox 7"/>
            <p:cNvSpPr txBox="1"/>
            <p:nvPr/>
          </p:nvSpPr>
          <p:spPr>
            <a:xfrm>
              <a:off x="584984" y="390874"/>
              <a:ext cx="11296080" cy="8327651"/>
            </a:xfrm>
            <a:prstGeom prst="rect">
              <a:avLst/>
            </a:prstGeom>
          </p:spPr>
          <p:txBody>
            <a:bodyPr lIns="0" tIns="0" rIns="0" bIns="0" rtlCol="0" anchor="t">
              <a:spAutoFit/>
            </a:bodyPr>
            <a:lstStyle/>
            <a:p>
              <a:pPr algn="just">
                <a:lnSpc>
                  <a:spcPts val="5002"/>
                </a:lnSpc>
              </a:pPr>
              <a:r>
                <a:rPr lang="en-US" sz="3573">
                  <a:solidFill>
                    <a:srgbClr val="FFFFFF"/>
                  </a:solidFill>
                  <a:latin typeface="Garet"/>
                  <a:ea typeface="Garet"/>
                  <a:cs typeface="Garet"/>
                  <a:sym typeface="Garet"/>
                </a:rPr>
                <a:t>“Ninguna otra institución confiada a los judíos propendía tan plenamente como el sábado a distinguirlos de las naciones que los rodeaban. Dios se propuso que su observancia los designase como adoradores suyos. Había de ser una señal de su separación de la idolatría, y de su relación con el verdadero Dios.…</a:t>
              </a:r>
            </a:p>
          </p:txBody>
        </p:sp>
      </p:grpSp>
      <p:sp>
        <p:nvSpPr>
          <p:cNvPr id="8" name="Freeform 8"/>
          <p:cNvSpPr/>
          <p:nvPr/>
        </p:nvSpPr>
        <p:spPr>
          <a:xfrm rot="7600236">
            <a:off x="15249579" y="8136779"/>
            <a:ext cx="6076842" cy="3508473"/>
          </a:xfrm>
          <a:custGeom>
            <a:avLst/>
            <a:gdLst/>
            <a:ahLst/>
            <a:cxnLst/>
            <a:rect l="l" t="t" r="r" b="b"/>
            <a:pathLst>
              <a:path w="6076842" h="3508473">
                <a:moveTo>
                  <a:pt x="0" y="0"/>
                </a:moveTo>
                <a:lnTo>
                  <a:pt x="6076842" y="0"/>
                </a:lnTo>
                <a:lnTo>
                  <a:pt x="6076842" y="3508473"/>
                </a:lnTo>
                <a:lnTo>
                  <a:pt x="0" y="3508473"/>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028700" y="1028700"/>
            <a:ext cx="16230600" cy="999110"/>
            <a:chOff x="0" y="0"/>
            <a:chExt cx="3761907" cy="231572"/>
          </a:xfrm>
        </p:grpSpPr>
        <p:sp>
          <p:nvSpPr>
            <p:cNvPr id="10" name="Freeform 10"/>
            <p:cNvSpPr/>
            <p:nvPr/>
          </p:nvSpPr>
          <p:spPr>
            <a:xfrm>
              <a:off x="0" y="0"/>
              <a:ext cx="3761906" cy="231572"/>
            </a:xfrm>
            <a:custGeom>
              <a:avLst/>
              <a:gdLst/>
              <a:ahLst/>
              <a:cxnLst/>
              <a:rect l="l" t="t" r="r" b="b"/>
              <a:pathLst>
                <a:path w="3761906" h="231572">
                  <a:moveTo>
                    <a:pt x="0" y="0"/>
                  </a:moveTo>
                  <a:lnTo>
                    <a:pt x="3761906" y="0"/>
                  </a:lnTo>
                  <a:lnTo>
                    <a:pt x="3761906" y="231572"/>
                  </a:lnTo>
                  <a:lnTo>
                    <a:pt x="0" y="231572"/>
                  </a:lnTo>
                  <a:close/>
                </a:path>
              </a:pathLst>
            </a:custGeom>
            <a:solidFill>
              <a:srgbClr val="D3E8EE"/>
            </a:solidFill>
          </p:spPr>
        </p:sp>
        <p:sp>
          <p:nvSpPr>
            <p:cNvPr id="11" name="TextBox 11"/>
            <p:cNvSpPr txBox="1"/>
            <p:nvPr/>
          </p:nvSpPr>
          <p:spPr>
            <a:xfrm>
              <a:off x="0" y="-38100"/>
              <a:ext cx="3761907" cy="269672"/>
            </a:xfrm>
            <a:prstGeom prst="rect">
              <a:avLst/>
            </a:prstGeom>
          </p:spPr>
          <p:txBody>
            <a:bodyPr lIns="51093" tIns="51093" rIns="51093" bIns="51093" rtlCol="0" anchor="ctr"/>
            <a:lstStyle/>
            <a:p>
              <a:pPr algn="ctr">
                <a:lnSpc>
                  <a:spcPts val="2720"/>
                </a:lnSpc>
              </a:pPr>
              <a:endParaRPr/>
            </a:p>
          </p:txBody>
        </p:sp>
      </p:grpSp>
      <p:sp>
        <p:nvSpPr>
          <p:cNvPr id="12" name="Freeform 12"/>
          <p:cNvSpPr/>
          <p:nvPr/>
        </p:nvSpPr>
        <p:spPr>
          <a:xfrm>
            <a:off x="10640513" y="2376245"/>
            <a:ext cx="6618787" cy="6882055"/>
          </a:xfrm>
          <a:custGeom>
            <a:avLst/>
            <a:gdLst/>
            <a:ahLst/>
            <a:cxnLst/>
            <a:rect l="l" t="t" r="r" b="b"/>
            <a:pathLst>
              <a:path w="6618787" h="6882055">
                <a:moveTo>
                  <a:pt x="0" y="0"/>
                </a:moveTo>
                <a:lnTo>
                  <a:pt x="6618787" y="0"/>
                </a:lnTo>
                <a:lnTo>
                  <a:pt x="6618787" y="6882055"/>
                </a:lnTo>
                <a:lnTo>
                  <a:pt x="0" y="6882055"/>
                </a:lnTo>
                <a:lnTo>
                  <a:pt x="0" y="0"/>
                </a:lnTo>
                <a:close/>
              </a:path>
            </a:pathLst>
          </a:custGeom>
          <a:blipFill>
            <a:blip r:embed="rId4"/>
            <a:stretch>
              <a:fillRect t="-26022" b="-18329"/>
            </a:stretch>
          </a:blipFill>
        </p:spPr>
      </p:sp>
      <p:sp>
        <p:nvSpPr>
          <p:cNvPr id="13" name="TextBox 13"/>
          <p:cNvSpPr txBox="1"/>
          <p:nvPr/>
        </p:nvSpPr>
        <p:spPr>
          <a:xfrm>
            <a:off x="1028700" y="1107875"/>
            <a:ext cx="16230600" cy="811550"/>
          </a:xfrm>
          <a:prstGeom prst="rect">
            <a:avLst/>
          </a:prstGeom>
        </p:spPr>
        <p:txBody>
          <a:bodyPr lIns="0" tIns="0" rIns="0" bIns="0" rtlCol="0" anchor="t">
            <a:spAutoFit/>
          </a:bodyPr>
          <a:lstStyle/>
          <a:p>
            <a:pPr algn="ctr">
              <a:lnSpc>
                <a:spcPts val="6718"/>
              </a:lnSpc>
              <a:spcBef>
                <a:spcPct val="0"/>
              </a:spcBef>
            </a:pPr>
            <a:r>
              <a:rPr lang="en-US" sz="4799" b="1">
                <a:solidFill>
                  <a:srgbClr val="112542"/>
                </a:solidFill>
                <a:latin typeface="Garet Bold"/>
                <a:ea typeface="Garet Bold"/>
                <a:cs typeface="Garet Bold"/>
                <a:sym typeface="Garet Bold"/>
              </a:rPr>
              <a:t>DESEADO DE TODAS LAS GENTES PÁG. 250:1</a:t>
            </a:r>
          </a:p>
        </p:txBody>
      </p:sp>
      <p:grpSp>
        <p:nvGrpSpPr>
          <p:cNvPr id="14" name="Group 14"/>
          <p:cNvGrpSpPr/>
          <p:nvPr/>
        </p:nvGrpSpPr>
        <p:grpSpPr>
          <a:xfrm>
            <a:off x="-54517" y="9591675"/>
            <a:ext cx="19936837" cy="733425"/>
            <a:chOff x="0" y="0"/>
            <a:chExt cx="5250854" cy="193165"/>
          </a:xfrm>
        </p:grpSpPr>
        <p:sp>
          <p:nvSpPr>
            <p:cNvPr id="15" name="Freeform 15"/>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6" name="TextBox 16"/>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7" name="TextBox 17"/>
          <p:cNvSpPr txBox="1"/>
          <p:nvPr/>
        </p:nvSpPr>
        <p:spPr>
          <a:xfrm>
            <a:off x="0" y="96794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8" name="Freeform 18"/>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1028700"/>
            <a:ext cx="16230600" cy="811835"/>
            <a:chOff x="0" y="0"/>
            <a:chExt cx="21640800" cy="1082447"/>
          </a:xfrm>
        </p:grpSpPr>
        <p:grpSp>
          <p:nvGrpSpPr>
            <p:cNvPr id="5" name="Group 5"/>
            <p:cNvGrpSpPr/>
            <p:nvPr/>
          </p:nvGrpSpPr>
          <p:grpSpPr>
            <a:xfrm>
              <a:off x="0" y="0"/>
              <a:ext cx="21640800" cy="1082447"/>
              <a:chOff x="0" y="0"/>
              <a:chExt cx="3761907" cy="188166"/>
            </a:xfrm>
          </p:grpSpPr>
          <p:sp>
            <p:nvSpPr>
              <p:cNvPr id="6" name="Freeform 6"/>
              <p:cNvSpPr/>
              <p:nvPr/>
            </p:nvSpPr>
            <p:spPr>
              <a:xfrm>
                <a:off x="0" y="0"/>
                <a:ext cx="3761906" cy="188166"/>
              </a:xfrm>
              <a:custGeom>
                <a:avLst/>
                <a:gdLst/>
                <a:ahLst/>
                <a:cxnLst/>
                <a:rect l="l" t="t" r="r" b="b"/>
                <a:pathLst>
                  <a:path w="3761906" h="188166">
                    <a:moveTo>
                      <a:pt x="0" y="0"/>
                    </a:moveTo>
                    <a:lnTo>
                      <a:pt x="3761906" y="0"/>
                    </a:lnTo>
                    <a:lnTo>
                      <a:pt x="3761906" y="188166"/>
                    </a:lnTo>
                    <a:lnTo>
                      <a:pt x="0" y="188166"/>
                    </a:lnTo>
                    <a:close/>
                  </a:path>
                </a:pathLst>
              </a:custGeom>
              <a:solidFill>
                <a:srgbClr val="D3E8EE"/>
              </a:solidFill>
            </p:spPr>
          </p:sp>
          <p:sp>
            <p:nvSpPr>
              <p:cNvPr id="7" name="TextBox 7"/>
              <p:cNvSpPr txBox="1"/>
              <p:nvPr/>
            </p:nvSpPr>
            <p:spPr>
              <a:xfrm>
                <a:off x="0" y="-38100"/>
                <a:ext cx="3761907" cy="226266"/>
              </a:xfrm>
              <a:prstGeom prst="rect">
                <a:avLst/>
              </a:prstGeom>
            </p:spPr>
            <p:txBody>
              <a:bodyPr lIns="51093" tIns="51093" rIns="51093" bIns="51093" rtlCol="0" anchor="ctr"/>
              <a:lstStyle/>
              <a:p>
                <a:pPr algn="ctr">
                  <a:lnSpc>
                    <a:spcPts val="2720"/>
                  </a:lnSpc>
                </a:pPr>
                <a:endParaRPr/>
              </a:p>
            </p:txBody>
          </p:sp>
        </p:grpSp>
        <p:sp>
          <p:nvSpPr>
            <p:cNvPr id="8" name="TextBox 8"/>
            <p:cNvSpPr txBox="1"/>
            <p:nvPr/>
          </p:nvSpPr>
          <p:spPr>
            <a:xfrm>
              <a:off x="0" y="185611"/>
              <a:ext cx="21640800" cy="676088"/>
            </a:xfrm>
            <a:prstGeom prst="rect">
              <a:avLst/>
            </a:prstGeom>
          </p:spPr>
          <p:txBody>
            <a:bodyPr lIns="0" tIns="0" rIns="0" bIns="0" rtlCol="0" anchor="t">
              <a:spAutoFit/>
            </a:bodyPr>
            <a:lstStyle/>
            <a:p>
              <a:pPr algn="ctr">
                <a:lnSpc>
                  <a:spcPts val="4338"/>
                </a:lnSpc>
                <a:spcBef>
                  <a:spcPct val="0"/>
                </a:spcBef>
              </a:pPr>
              <a:r>
                <a:rPr lang="en-US" sz="3099" b="1">
                  <a:solidFill>
                    <a:srgbClr val="112542"/>
                  </a:solidFill>
                  <a:latin typeface="Garet Bold"/>
                  <a:ea typeface="Garet Bold"/>
                  <a:cs typeface="Garet Bold"/>
                  <a:sym typeface="Garet Bold"/>
                </a:rPr>
                <a:t>¿CUÁL ES EL SELLO DEL DIOS VIVO QUE SE PONE EN LA FRENTE DE SUS HIJOS?</a:t>
              </a:r>
            </a:p>
          </p:txBody>
        </p:sp>
      </p:grpSp>
      <p:sp>
        <p:nvSpPr>
          <p:cNvPr id="9" name="Freeform 9"/>
          <p:cNvSpPr/>
          <p:nvPr/>
        </p:nvSpPr>
        <p:spPr>
          <a:xfrm>
            <a:off x="10080162" y="2131438"/>
            <a:ext cx="7179138" cy="7126862"/>
          </a:xfrm>
          <a:custGeom>
            <a:avLst/>
            <a:gdLst/>
            <a:ahLst/>
            <a:cxnLst/>
            <a:rect l="l" t="t" r="r" b="b"/>
            <a:pathLst>
              <a:path w="7179138" h="7126862">
                <a:moveTo>
                  <a:pt x="0" y="0"/>
                </a:moveTo>
                <a:lnTo>
                  <a:pt x="7179138" y="0"/>
                </a:lnTo>
                <a:lnTo>
                  <a:pt x="7179138" y="7126862"/>
                </a:lnTo>
                <a:lnTo>
                  <a:pt x="0" y="7126862"/>
                </a:lnTo>
                <a:lnTo>
                  <a:pt x="0" y="0"/>
                </a:lnTo>
                <a:close/>
              </a:path>
            </a:pathLst>
          </a:custGeom>
          <a:blipFill>
            <a:blip r:embed="rId4"/>
            <a:stretch>
              <a:fillRect t="-465" r="-78621" b="-465"/>
            </a:stretch>
          </a:blipFill>
        </p:spPr>
      </p:sp>
      <p:sp>
        <p:nvSpPr>
          <p:cNvPr id="10" name="TextBox 10"/>
          <p:cNvSpPr txBox="1"/>
          <p:nvPr/>
        </p:nvSpPr>
        <p:spPr>
          <a:xfrm>
            <a:off x="1028700" y="2083813"/>
            <a:ext cx="8715538" cy="7174487"/>
          </a:xfrm>
          <a:prstGeom prst="rect">
            <a:avLst/>
          </a:prstGeom>
        </p:spPr>
        <p:txBody>
          <a:bodyPr lIns="0" tIns="0" rIns="0" bIns="0" rtlCol="0" anchor="t">
            <a:spAutoFit/>
          </a:bodyPr>
          <a:lstStyle/>
          <a:p>
            <a:pPr algn="just">
              <a:lnSpc>
                <a:spcPts val="4080"/>
              </a:lnSpc>
            </a:pPr>
            <a:r>
              <a:rPr lang="en-US" sz="2914">
                <a:solidFill>
                  <a:srgbClr val="FFFFFF"/>
                </a:solidFill>
                <a:latin typeface="Garet"/>
                <a:ea typeface="Garet"/>
                <a:cs typeface="Garet"/>
                <a:sym typeface="Garet"/>
              </a:rPr>
              <a:t>“Es una marca que pueden ver los ángeles y no los ojos humanos, puesto que el ángel destructor debe percibir esa señal de redención. La mente inteligente ha visto la señal de la cruz del Calvario sobre los hijos e hijas que ha adoptado el Señor. El pecado de la transgresión de la ley de Dios es borrado. Están ataviados con el vestido de bodas y son obedientes y fieles a todos los mandamientos de Dios.” Maranata 241/5</a:t>
            </a:r>
          </a:p>
          <a:p>
            <a:pPr algn="just">
              <a:lnSpc>
                <a:spcPts val="4080"/>
              </a:lnSpc>
            </a:pPr>
            <a:r>
              <a:rPr lang="en-US" sz="2914">
                <a:solidFill>
                  <a:srgbClr val="FFFFFF"/>
                </a:solidFill>
                <a:latin typeface="Garet"/>
                <a:ea typeface="Garet"/>
                <a:cs typeface="Garet"/>
                <a:sym typeface="Garet"/>
              </a:rPr>
              <a:t>«Nuevamente ha de recorrer la tierra el ángel destructor. Se ha de colocar una marca sobre el pueblo de Dios y esa marca es la observancia de su Santo Sábado.» 2JT 183</a:t>
            </a:r>
          </a:p>
        </p:txBody>
      </p:sp>
      <p:grpSp>
        <p:nvGrpSpPr>
          <p:cNvPr id="11" name="Group 11"/>
          <p:cNvGrpSpPr/>
          <p:nvPr/>
        </p:nvGrpSpPr>
        <p:grpSpPr>
          <a:xfrm>
            <a:off x="-54517" y="9572625"/>
            <a:ext cx="19936837" cy="733425"/>
            <a:chOff x="0" y="0"/>
            <a:chExt cx="5250854" cy="193165"/>
          </a:xfrm>
        </p:grpSpPr>
        <p:sp>
          <p:nvSpPr>
            <p:cNvPr id="12" name="Freeform 12"/>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3" name="TextBox 13"/>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4" name="TextBox 14"/>
          <p:cNvSpPr txBox="1"/>
          <p:nvPr/>
        </p:nvSpPr>
        <p:spPr>
          <a:xfrm>
            <a:off x="0" y="966041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5" name="Freeform 15"/>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7952665" y="3022110"/>
            <a:ext cx="9306635" cy="6273328"/>
          </a:xfrm>
          <a:prstGeom prst="rect">
            <a:avLst/>
          </a:prstGeom>
        </p:spPr>
        <p:txBody>
          <a:bodyPr lIns="0" tIns="0" rIns="0" bIns="0" rtlCol="0" anchor="t">
            <a:spAutoFit/>
          </a:bodyPr>
          <a:lstStyle/>
          <a:p>
            <a:pPr algn="just">
              <a:lnSpc>
                <a:spcPts val="5535"/>
              </a:lnSpc>
            </a:pPr>
            <a:r>
              <a:rPr lang="en-US" sz="3438">
                <a:solidFill>
                  <a:srgbClr val="FFFFFF"/>
                </a:solidFill>
                <a:latin typeface="Garet"/>
                <a:ea typeface="Garet"/>
                <a:cs typeface="Garet"/>
                <a:sym typeface="Garet"/>
              </a:rPr>
              <a:t>“Tan pronto como el pueblo de Dios sea sellado en su frente—no se trata de un sello o marca que se pueda ver, sino un afianzamiento en la verdad, tanto intelectual como espiritualmente, de modo que los sellados son inconmovibles—, tan pronto como sea sellado y preparado para el zarandeo, este vendrá. EUD 186.6</a:t>
            </a:r>
          </a:p>
        </p:txBody>
      </p:sp>
      <p:grpSp>
        <p:nvGrpSpPr>
          <p:cNvPr id="3" name="Group 3"/>
          <p:cNvGrpSpPr/>
          <p:nvPr/>
        </p:nvGrpSpPr>
        <p:grpSpPr>
          <a:xfrm>
            <a:off x="1028700" y="3155460"/>
            <a:ext cx="6550708" cy="6102840"/>
            <a:chOff x="0" y="0"/>
            <a:chExt cx="1816705" cy="1692498"/>
          </a:xfrm>
        </p:grpSpPr>
        <p:sp>
          <p:nvSpPr>
            <p:cNvPr id="4" name="Freeform 4"/>
            <p:cNvSpPr/>
            <p:nvPr/>
          </p:nvSpPr>
          <p:spPr>
            <a:xfrm>
              <a:off x="0" y="0"/>
              <a:ext cx="1816705" cy="1692498"/>
            </a:xfrm>
            <a:custGeom>
              <a:avLst/>
              <a:gdLst/>
              <a:ahLst/>
              <a:cxnLst/>
              <a:rect l="l" t="t" r="r" b="b"/>
              <a:pathLst>
                <a:path w="1816705" h="1692498">
                  <a:moveTo>
                    <a:pt x="0" y="0"/>
                  </a:moveTo>
                  <a:lnTo>
                    <a:pt x="1816705" y="0"/>
                  </a:lnTo>
                  <a:lnTo>
                    <a:pt x="1816705" y="1692498"/>
                  </a:lnTo>
                  <a:lnTo>
                    <a:pt x="0" y="1692498"/>
                  </a:lnTo>
                  <a:close/>
                </a:path>
              </a:pathLst>
            </a:custGeom>
            <a:gradFill rotWithShape="1">
              <a:gsLst>
                <a:gs pos="0">
                  <a:srgbClr val="000000">
                    <a:alpha val="100000"/>
                  </a:srgbClr>
                </a:gs>
                <a:gs pos="100000">
                  <a:srgbClr val="284686">
                    <a:alpha val="100000"/>
                  </a:srgbClr>
                </a:gs>
              </a:gsLst>
              <a:lin ang="2700000"/>
            </a:gradFill>
          </p:spPr>
        </p:sp>
        <p:sp>
          <p:nvSpPr>
            <p:cNvPr id="5" name="TextBox 5"/>
            <p:cNvSpPr txBox="1"/>
            <p:nvPr/>
          </p:nvSpPr>
          <p:spPr>
            <a:xfrm>
              <a:off x="0" y="-47625"/>
              <a:ext cx="1816705" cy="1740123"/>
            </a:xfrm>
            <a:prstGeom prst="rect">
              <a:avLst/>
            </a:prstGeom>
          </p:spPr>
          <p:txBody>
            <a:bodyPr lIns="48244" tIns="48244" rIns="48244" bIns="48244" rtlCol="0" anchor="ctr"/>
            <a:lstStyle/>
            <a:p>
              <a:pPr algn="ctr">
                <a:lnSpc>
                  <a:spcPts val="2826"/>
                </a:lnSpc>
              </a:pPr>
              <a:endParaRPr/>
            </a:p>
          </p:txBody>
        </p:sp>
      </p:grpSp>
      <p:sp>
        <p:nvSpPr>
          <p:cNvPr id="6" name="Freeform 6"/>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7" name="Freeform 7"/>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28700" y="1069720"/>
            <a:ext cx="16230600" cy="1584631"/>
            <a:chOff x="0" y="0"/>
            <a:chExt cx="21640800" cy="2112841"/>
          </a:xfrm>
        </p:grpSpPr>
        <p:grpSp>
          <p:nvGrpSpPr>
            <p:cNvPr id="9" name="Group 9"/>
            <p:cNvGrpSpPr/>
            <p:nvPr/>
          </p:nvGrpSpPr>
          <p:grpSpPr>
            <a:xfrm>
              <a:off x="0" y="0"/>
              <a:ext cx="21640800" cy="2112841"/>
              <a:chOff x="0" y="0"/>
              <a:chExt cx="3761907" cy="367284"/>
            </a:xfrm>
          </p:grpSpPr>
          <p:sp>
            <p:nvSpPr>
              <p:cNvPr id="10" name="Freeform 10"/>
              <p:cNvSpPr/>
              <p:nvPr/>
            </p:nvSpPr>
            <p:spPr>
              <a:xfrm>
                <a:off x="0" y="0"/>
                <a:ext cx="3761906" cy="367284"/>
              </a:xfrm>
              <a:custGeom>
                <a:avLst/>
                <a:gdLst/>
                <a:ahLst/>
                <a:cxnLst/>
                <a:rect l="l" t="t" r="r" b="b"/>
                <a:pathLst>
                  <a:path w="3761906" h="367284">
                    <a:moveTo>
                      <a:pt x="0" y="0"/>
                    </a:moveTo>
                    <a:lnTo>
                      <a:pt x="3761906" y="0"/>
                    </a:lnTo>
                    <a:lnTo>
                      <a:pt x="3761906" y="367284"/>
                    </a:lnTo>
                    <a:lnTo>
                      <a:pt x="0" y="367284"/>
                    </a:lnTo>
                    <a:close/>
                  </a:path>
                </a:pathLst>
              </a:custGeom>
              <a:solidFill>
                <a:srgbClr val="D3E8EE"/>
              </a:solidFill>
            </p:spPr>
          </p:sp>
          <p:sp>
            <p:nvSpPr>
              <p:cNvPr id="11" name="TextBox 11"/>
              <p:cNvSpPr txBox="1"/>
              <p:nvPr/>
            </p:nvSpPr>
            <p:spPr>
              <a:xfrm>
                <a:off x="0" y="-38100"/>
                <a:ext cx="3761907" cy="405384"/>
              </a:xfrm>
              <a:prstGeom prst="rect">
                <a:avLst/>
              </a:prstGeom>
            </p:spPr>
            <p:txBody>
              <a:bodyPr lIns="51093" tIns="51093" rIns="51093" bIns="51093" rtlCol="0" anchor="ctr"/>
              <a:lstStyle/>
              <a:p>
                <a:pPr algn="ctr">
                  <a:lnSpc>
                    <a:spcPts val="2720"/>
                  </a:lnSpc>
                </a:pPr>
                <a:endParaRPr/>
              </a:p>
            </p:txBody>
          </p:sp>
        </p:grpSp>
        <p:sp>
          <p:nvSpPr>
            <p:cNvPr id="12" name="TextBox 12"/>
            <p:cNvSpPr txBox="1"/>
            <p:nvPr/>
          </p:nvSpPr>
          <p:spPr>
            <a:xfrm>
              <a:off x="0" y="166561"/>
              <a:ext cx="21640800" cy="1725532"/>
            </a:xfrm>
            <a:prstGeom prst="rect">
              <a:avLst/>
            </a:prstGeom>
          </p:spPr>
          <p:txBody>
            <a:bodyPr lIns="0" tIns="0" rIns="0" bIns="0" rtlCol="0" anchor="t">
              <a:spAutoFit/>
            </a:bodyPr>
            <a:lstStyle/>
            <a:p>
              <a:pPr algn="ctr">
                <a:lnSpc>
                  <a:spcPts val="5318"/>
                </a:lnSpc>
              </a:pPr>
              <a:r>
                <a:rPr lang="en-US" sz="3799" b="1">
                  <a:solidFill>
                    <a:srgbClr val="112542"/>
                  </a:solidFill>
                  <a:latin typeface="Garet Bold"/>
                  <a:ea typeface="Garet Bold"/>
                  <a:cs typeface="Garet Bold"/>
                  <a:sym typeface="Garet Bold"/>
                </a:rPr>
                <a:t>¿ES SÓLO GUARDAR EL SÁBADO O ES </a:t>
              </a:r>
            </a:p>
            <a:p>
              <a:pPr algn="ctr">
                <a:lnSpc>
                  <a:spcPts val="5318"/>
                </a:lnSpc>
                <a:spcBef>
                  <a:spcPct val="0"/>
                </a:spcBef>
              </a:pPr>
              <a:r>
                <a:rPr lang="en-US" sz="3799" b="1">
                  <a:solidFill>
                    <a:srgbClr val="112542"/>
                  </a:solidFill>
                  <a:latin typeface="Garet Bold"/>
                  <a:ea typeface="Garet Bold"/>
                  <a:cs typeface="Garet Bold"/>
                  <a:sym typeface="Garet Bold"/>
                </a:rPr>
                <a:t>TODA LA VERDAD PRESENTE?</a:t>
              </a:r>
            </a:p>
          </p:txBody>
        </p:sp>
      </p:grpSp>
      <p:sp>
        <p:nvSpPr>
          <p:cNvPr id="13" name="Freeform 13"/>
          <p:cNvSpPr/>
          <p:nvPr/>
        </p:nvSpPr>
        <p:spPr>
          <a:xfrm>
            <a:off x="1028700" y="4523999"/>
            <a:ext cx="3283168" cy="4734301"/>
          </a:xfrm>
          <a:custGeom>
            <a:avLst/>
            <a:gdLst/>
            <a:ahLst/>
            <a:cxnLst/>
            <a:rect l="l" t="t" r="r" b="b"/>
            <a:pathLst>
              <a:path w="3283168" h="4734301">
                <a:moveTo>
                  <a:pt x="0" y="0"/>
                </a:moveTo>
                <a:lnTo>
                  <a:pt x="3283168" y="0"/>
                </a:lnTo>
                <a:lnTo>
                  <a:pt x="3283168" y="4734301"/>
                </a:lnTo>
                <a:lnTo>
                  <a:pt x="0" y="4734301"/>
                </a:lnTo>
                <a:lnTo>
                  <a:pt x="0" y="0"/>
                </a:lnTo>
                <a:close/>
              </a:path>
            </a:pathLst>
          </a:custGeom>
          <a:blipFill>
            <a:blip r:embed="rId4"/>
            <a:stretch>
              <a:fillRect r="-134947"/>
            </a:stretch>
          </a:blipFill>
        </p:spPr>
      </p:sp>
      <p:sp>
        <p:nvSpPr>
          <p:cNvPr id="14" name="Freeform 14"/>
          <p:cNvSpPr/>
          <p:nvPr/>
        </p:nvSpPr>
        <p:spPr>
          <a:xfrm>
            <a:off x="3882840" y="5143500"/>
            <a:ext cx="3696568" cy="4114800"/>
          </a:xfrm>
          <a:custGeom>
            <a:avLst/>
            <a:gdLst/>
            <a:ahLst/>
            <a:cxnLst/>
            <a:rect l="l" t="t" r="r" b="b"/>
            <a:pathLst>
              <a:path w="3696568" h="4114800">
                <a:moveTo>
                  <a:pt x="0" y="0"/>
                </a:moveTo>
                <a:lnTo>
                  <a:pt x="3696568" y="0"/>
                </a:lnTo>
                <a:lnTo>
                  <a:pt x="3696568" y="4114800"/>
                </a:lnTo>
                <a:lnTo>
                  <a:pt x="0" y="4114800"/>
                </a:lnTo>
                <a:lnTo>
                  <a:pt x="0" y="0"/>
                </a:lnTo>
                <a:close/>
              </a:path>
            </a:pathLst>
          </a:custGeom>
          <a:blipFill>
            <a:blip r:embed="rId4"/>
            <a:stretch>
              <a:fillRect l="-85128" t="-1036" b="-1036"/>
            </a:stretch>
          </a:blipFill>
        </p:spPr>
      </p:sp>
      <p:grpSp>
        <p:nvGrpSpPr>
          <p:cNvPr id="15" name="Group 15"/>
          <p:cNvGrpSpPr/>
          <p:nvPr/>
        </p:nvGrpSpPr>
        <p:grpSpPr>
          <a:xfrm>
            <a:off x="-54517" y="9553575"/>
            <a:ext cx="19936837" cy="733425"/>
            <a:chOff x="0" y="0"/>
            <a:chExt cx="5250854" cy="193165"/>
          </a:xfrm>
        </p:grpSpPr>
        <p:sp>
          <p:nvSpPr>
            <p:cNvPr id="16" name="Freeform 1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7" name="TextBox 1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8" name="TextBox 18"/>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9" name="Freeform 19"/>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5"/>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2308936"/>
            <a:ext cx="10596195" cy="6949364"/>
            <a:chOff x="0" y="0"/>
            <a:chExt cx="2555188" cy="1675784"/>
          </a:xfrm>
        </p:grpSpPr>
        <p:sp>
          <p:nvSpPr>
            <p:cNvPr id="5" name="Freeform 5"/>
            <p:cNvSpPr/>
            <p:nvPr/>
          </p:nvSpPr>
          <p:spPr>
            <a:xfrm>
              <a:off x="0" y="0"/>
              <a:ext cx="2555188" cy="1675784"/>
            </a:xfrm>
            <a:custGeom>
              <a:avLst/>
              <a:gdLst/>
              <a:ahLst/>
              <a:cxnLst/>
              <a:rect l="l" t="t" r="r" b="b"/>
              <a:pathLst>
                <a:path w="2555188" h="1675784">
                  <a:moveTo>
                    <a:pt x="0" y="0"/>
                  </a:moveTo>
                  <a:lnTo>
                    <a:pt x="2555188" y="0"/>
                  </a:lnTo>
                  <a:lnTo>
                    <a:pt x="2555188" y="1675784"/>
                  </a:lnTo>
                  <a:lnTo>
                    <a:pt x="0" y="1675784"/>
                  </a:lnTo>
                  <a:close/>
                </a:path>
              </a:pathLst>
            </a:custGeom>
            <a:solidFill>
              <a:srgbClr val="D3E8EE">
                <a:alpha val="65882"/>
              </a:srgbClr>
            </a:solidFill>
          </p:spPr>
        </p:sp>
        <p:sp>
          <p:nvSpPr>
            <p:cNvPr id="6" name="TextBox 6"/>
            <p:cNvSpPr txBox="1"/>
            <p:nvPr/>
          </p:nvSpPr>
          <p:spPr>
            <a:xfrm>
              <a:off x="0" y="-38100"/>
              <a:ext cx="2555188" cy="1713884"/>
            </a:xfrm>
            <a:prstGeom prst="rect">
              <a:avLst/>
            </a:prstGeom>
          </p:spPr>
          <p:txBody>
            <a:bodyPr lIns="50800" tIns="50800" rIns="50800" bIns="50800" rtlCol="0" anchor="ctr"/>
            <a:lstStyle/>
            <a:p>
              <a:pPr algn="ctr">
                <a:lnSpc>
                  <a:spcPts val="2720"/>
                </a:lnSpc>
              </a:pPr>
              <a:endParaRPr/>
            </a:p>
          </p:txBody>
        </p:sp>
      </p:grpSp>
      <p:sp>
        <p:nvSpPr>
          <p:cNvPr id="7" name="Freeform 7"/>
          <p:cNvSpPr/>
          <p:nvPr/>
        </p:nvSpPr>
        <p:spPr>
          <a:xfrm>
            <a:off x="11930310" y="1028700"/>
            <a:ext cx="5328990" cy="8229600"/>
          </a:xfrm>
          <a:custGeom>
            <a:avLst/>
            <a:gdLst/>
            <a:ahLst/>
            <a:cxnLst/>
            <a:rect l="l" t="t" r="r" b="b"/>
            <a:pathLst>
              <a:path w="5328990" h="8229600">
                <a:moveTo>
                  <a:pt x="0" y="0"/>
                </a:moveTo>
                <a:lnTo>
                  <a:pt x="5328990" y="0"/>
                </a:lnTo>
                <a:lnTo>
                  <a:pt x="5328990" y="8229600"/>
                </a:lnTo>
                <a:lnTo>
                  <a:pt x="0" y="8229600"/>
                </a:lnTo>
                <a:lnTo>
                  <a:pt x="0" y="0"/>
                </a:lnTo>
                <a:close/>
              </a:path>
            </a:pathLst>
          </a:custGeom>
          <a:blipFill>
            <a:blip r:embed="rId4"/>
            <a:stretch>
              <a:fillRect t="-39798" r="-23328"/>
            </a:stretch>
          </a:blipFill>
        </p:spPr>
      </p:sp>
      <p:grpSp>
        <p:nvGrpSpPr>
          <p:cNvPr id="8" name="Group 8"/>
          <p:cNvGrpSpPr/>
          <p:nvPr/>
        </p:nvGrpSpPr>
        <p:grpSpPr>
          <a:xfrm>
            <a:off x="1028700" y="1028700"/>
            <a:ext cx="10596195" cy="877876"/>
            <a:chOff x="0" y="0"/>
            <a:chExt cx="14128260" cy="1170501"/>
          </a:xfrm>
        </p:grpSpPr>
        <p:grpSp>
          <p:nvGrpSpPr>
            <p:cNvPr id="9" name="Group 9"/>
            <p:cNvGrpSpPr/>
            <p:nvPr/>
          </p:nvGrpSpPr>
          <p:grpSpPr>
            <a:xfrm>
              <a:off x="0" y="0"/>
              <a:ext cx="14128260" cy="1170501"/>
              <a:chOff x="0" y="0"/>
              <a:chExt cx="2455972" cy="203473"/>
            </a:xfrm>
          </p:grpSpPr>
          <p:sp>
            <p:nvSpPr>
              <p:cNvPr id="10" name="Freeform 10"/>
              <p:cNvSpPr/>
              <p:nvPr/>
            </p:nvSpPr>
            <p:spPr>
              <a:xfrm>
                <a:off x="0" y="0"/>
                <a:ext cx="2455972" cy="203473"/>
              </a:xfrm>
              <a:custGeom>
                <a:avLst/>
                <a:gdLst/>
                <a:ahLst/>
                <a:cxnLst/>
                <a:rect l="l" t="t" r="r" b="b"/>
                <a:pathLst>
                  <a:path w="2455972" h="203473">
                    <a:moveTo>
                      <a:pt x="0" y="0"/>
                    </a:moveTo>
                    <a:lnTo>
                      <a:pt x="2455972" y="0"/>
                    </a:lnTo>
                    <a:lnTo>
                      <a:pt x="2455972" y="203473"/>
                    </a:lnTo>
                    <a:lnTo>
                      <a:pt x="0" y="203473"/>
                    </a:lnTo>
                    <a:close/>
                  </a:path>
                </a:pathLst>
              </a:custGeom>
              <a:solidFill>
                <a:srgbClr val="D3E8EE"/>
              </a:solidFill>
            </p:spPr>
          </p:sp>
          <p:sp>
            <p:nvSpPr>
              <p:cNvPr id="11" name="TextBox 11"/>
              <p:cNvSpPr txBox="1"/>
              <p:nvPr/>
            </p:nvSpPr>
            <p:spPr>
              <a:xfrm>
                <a:off x="0" y="-38100"/>
                <a:ext cx="2455972" cy="241573"/>
              </a:xfrm>
              <a:prstGeom prst="rect">
                <a:avLst/>
              </a:prstGeom>
            </p:spPr>
            <p:txBody>
              <a:bodyPr lIns="51093" tIns="51093" rIns="51093" bIns="51093" rtlCol="0" anchor="ctr"/>
              <a:lstStyle/>
              <a:p>
                <a:pPr algn="ctr">
                  <a:lnSpc>
                    <a:spcPts val="2720"/>
                  </a:lnSpc>
                </a:pPr>
                <a:endParaRPr/>
              </a:p>
            </p:txBody>
          </p:sp>
        </p:grpSp>
        <p:sp>
          <p:nvSpPr>
            <p:cNvPr id="12" name="TextBox 12"/>
            <p:cNvSpPr txBox="1"/>
            <p:nvPr/>
          </p:nvSpPr>
          <p:spPr>
            <a:xfrm>
              <a:off x="0" y="185611"/>
              <a:ext cx="14128260" cy="764142"/>
            </a:xfrm>
            <a:prstGeom prst="rect">
              <a:avLst/>
            </a:prstGeom>
          </p:spPr>
          <p:txBody>
            <a:bodyPr lIns="0" tIns="0" rIns="0" bIns="0" rtlCol="0" anchor="t">
              <a:spAutoFit/>
            </a:bodyPr>
            <a:lstStyle/>
            <a:p>
              <a:pPr algn="ctr">
                <a:lnSpc>
                  <a:spcPts val="4898"/>
                </a:lnSpc>
                <a:spcBef>
                  <a:spcPct val="0"/>
                </a:spcBef>
              </a:pPr>
              <a:r>
                <a:rPr lang="en-US" sz="3499" b="1">
                  <a:solidFill>
                    <a:srgbClr val="112542"/>
                  </a:solidFill>
                  <a:latin typeface="Garet Bold"/>
                  <a:ea typeface="Garet Bold"/>
                  <a:cs typeface="Garet Bold"/>
                  <a:sym typeface="Garet Bold"/>
                </a:rPr>
                <a:t>¿PODEMOS ENTRAR AL CIELO SIN EL SELLO? </a:t>
              </a:r>
            </a:p>
          </p:txBody>
        </p:sp>
      </p:grpSp>
      <p:sp>
        <p:nvSpPr>
          <p:cNvPr id="13" name="Freeform 13"/>
          <p:cNvSpPr/>
          <p:nvPr/>
        </p:nvSpPr>
        <p:spPr>
          <a:xfrm>
            <a:off x="11930310" y="6330700"/>
            <a:ext cx="5328990" cy="2927600"/>
          </a:xfrm>
          <a:custGeom>
            <a:avLst/>
            <a:gdLst/>
            <a:ahLst/>
            <a:cxnLst/>
            <a:rect l="l" t="t" r="r" b="b"/>
            <a:pathLst>
              <a:path w="5328990" h="2927600">
                <a:moveTo>
                  <a:pt x="0" y="0"/>
                </a:moveTo>
                <a:lnTo>
                  <a:pt x="5328990" y="0"/>
                </a:lnTo>
                <a:lnTo>
                  <a:pt x="5328990" y="2927600"/>
                </a:lnTo>
                <a:lnTo>
                  <a:pt x="0" y="2927600"/>
                </a:lnTo>
                <a:lnTo>
                  <a:pt x="0" y="0"/>
                </a:lnTo>
                <a:close/>
              </a:path>
            </a:pathLst>
          </a:custGeom>
          <a:blipFill>
            <a:blip r:embed="rId5"/>
            <a:stretch>
              <a:fillRect t="-27311" r="-4912"/>
            </a:stretch>
          </a:blipFill>
        </p:spPr>
      </p:sp>
      <p:sp>
        <p:nvSpPr>
          <p:cNvPr id="14" name="TextBox 14"/>
          <p:cNvSpPr txBox="1"/>
          <p:nvPr/>
        </p:nvSpPr>
        <p:spPr>
          <a:xfrm>
            <a:off x="1181777" y="2308528"/>
            <a:ext cx="10290042" cy="6825947"/>
          </a:xfrm>
          <a:prstGeom prst="rect">
            <a:avLst/>
          </a:prstGeom>
        </p:spPr>
        <p:txBody>
          <a:bodyPr lIns="0" tIns="0" rIns="0" bIns="0" rtlCol="0" anchor="t">
            <a:spAutoFit/>
          </a:bodyPr>
          <a:lstStyle/>
          <a:p>
            <a:pPr algn="just">
              <a:lnSpc>
                <a:spcPts val="5408"/>
              </a:lnSpc>
            </a:pPr>
            <a:r>
              <a:rPr lang="en-US" sz="3359" b="1">
                <a:solidFill>
                  <a:srgbClr val="000000"/>
                </a:solidFill>
                <a:latin typeface="Garet Bold"/>
                <a:ea typeface="Garet Bold"/>
                <a:cs typeface="Garet Bold"/>
                <a:sym typeface="Garet Bold"/>
              </a:rPr>
              <a:t>“Sólo los que reciban el sello del Dios viviente tendrán el pasaporte para pasar por los portales de la santa ciudad. Pero hay muchos que desempeñan responsabilidades dentro de la obra de Dios sin ser sinceros creyentes, y mientras permanezcan así no pueden recibir el sello del Dios viviente. Confían en su propia justicia, lo cual el Señor tiene como necedad (Carta 164, 1909). C.B. EGW. Tomo 7 pag 981</a:t>
            </a:r>
          </a:p>
        </p:txBody>
      </p:sp>
      <p:grpSp>
        <p:nvGrpSpPr>
          <p:cNvPr id="15" name="Group 15"/>
          <p:cNvGrpSpPr/>
          <p:nvPr/>
        </p:nvGrpSpPr>
        <p:grpSpPr>
          <a:xfrm>
            <a:off x="-54517" y="9553575"/>
            <a:ext cx="19936837" cy="733425"/>
            <a:chOff x="0" y="0"/>
            <a:chExt cx="5250854" cy="193165"/>
          </a:xfrm>
        </p:grpSpPr>
        <p:sp>
          <p:nvSpPr>
            <p:cNvPr id="16" name="Freeform 1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7" name="TextBox 1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8" name="TextBox 18"/>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9" name="Freeform 19"/>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6"/>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028700" y="2366933"/>
            <a:ext cx="16230600" cy="6891367"/>
          </a:xfrm>
          <a:prstGeom prst="rect">
            <a:avLst/>
          </a:prstGeom>
        </p:spPr>
        <p:txBody>
          <a:bodyPr lIns="0" tIns="0" rIns="0" bIns="0" rtlCol="0" anchor="t">
            <a:spAutoFit/>
          </a:bodyPr>
          <a:lstStyle/>
          <a:p>
            <a:pPr algn="just">
              <a:lnSpc>
                <a:spcPts val="4269"/>
              </a:lnSpc>
            </a:pPr>
            <a:r>
              <a:rPr lang="en-US" sz="2651">
                <a:solidFill>
                  <a:srgbClr val="FFFFFF"/>
                </a:solidFill>
                <a:latin typeface="Garet"/>
                <a:ea typeface="Garet"/>
                <a:cs typeface="Garet"/>
                <a:sym typeface="Garet"/>
              </a:rPr>
              <a:t>La señal o sello de Dios se revela en la observancia del séptimo día, monumento recordativo de la creación por el Señor. “Habló además Jehová a Moisés, diciendo: Tú hablarás a los hijos de Israel, diciendo: En verdad vosotros guardaréis mis días de reposo; porque es señal entre mí y vosotros por vuestras generaciones, para que sepáis que yo soy Jehová que os santifico”. Éxodo 31:12, 13. { 8TI 128.3; 8T.117.3 } </a:t>
            </a:r>
          </a:p>
          <a:p>
            <a:pPr algn="just">
              <a:lnSpc>
                <a:spcPts val="4269"/>
              </a:lnSpc>
            </a:pPr>
            <a:r>
              <a:rPr lang="en-US" sz="2651">
                <a:solidFill>
                  <a:srgbClr val="FFFFFF"/>
                </a:solidFill>
                <a:latin typeface="Garet"/>
                <a:ea typeface="Garet"/>
                <a:cs typeface="Garet"/>
                <a:sym typeface="Garet"/>
              </a:rPr>
              <a:t>La marca de la bestia es lo opuesto a esto; la observancia del primer día de la semana. Esta marca distingue a los que reconocen la supremacía de la autoridad papal de aquellos que reconocen la autoridad de Dios. { 8TI 128.4; 8T.117.4 }</a:t>
            </a:r>
          </a:p>
          <a:p>
            <a:pPr algn="just">
              <a:lnSpc>
                <a:spcPts val="4269"/>
              </a:lnSpc>
            </a:pPr>
            <a:r>
              <a:rPr lang="en-US" sz="2651">
                <a:solidFill>
                  <a:srgbClr val="FFFFFF"/>
                </a:solidFill>
                <a:latin typeface="Garet"/>
                <a:ea typeface="Garet"/>
                <a:cs typeface="Garet"/>
                <a:sym typeface="Garet"/>
              </a:rPr>
              <a:t>El cambio del sábado es una señal o marca de la autoridad de la Iglesia Romana. Aquellos que, comprendiendo las aseveraciones del cuarto mandamiento, escogen observar el falso día de descanso en lugar del verdadero, están con ello rindiendo homenaje al único poder que lo ordena. La marca de la bestia es el día de descanso papal, que ha sido aceptado por el mundo en lugar del día señalado por Dios. { Ev 174.1; Ev.234.1 } </a:t>
            </a:r>
          </a:p>
        </p:txBody>
      </p:sp>
      <p:grpSp>
        <p:nvGrpSpPr>
          <p:cNvPr id="6" name="Group 6"/>
          <p:cNvGrpSpPr/>
          <p:nvPr/>
        </p:nvGrpSpPr>
        <p:grpSpPr>
          <a:xfrm>
            <a:off x="1028700" y="1061224"/>
            <a:ext cx="16230600" cy="1117942"/>
            <a:chOff x="0" y="0"/>
            <a:chExt cx="2618562" cy="180363"/>
          </a:xfrm>
        </p:grpSpPr>
        <p:sp>
          <p:nvSpPr>
            <p:cNvPr id="7" name="Freeform 7"/>
            <p:cNvSpPr/>
            <p:nvPr/>
          </p:nvSpPr>
          <p:spPr>
            <a:xfrm>
              <a:off x="0" y="0"/>
              <a:ext cx="2618562" cy="180363"/>
            </a:xfrm>
            <a:custGeom>
              <a:avLst/>
              <a:gdLst/>
              <a:ahLst/>
              <a:cxnLst/>
              <a:rect l="l" t="t" r="r" b="b"/>
              <a:pathLst>
                <a:path w="2618562" h="180363">
                  <a:moveTo>
                    <a:pt x="0" y="0"/>
                  </a:moveTo>
                  <a:lnTo>
                    <a:pt x="2618562" y="0"/>
                  </a:lnTo>
                  <a:lnTo>
                    <a:pt x="2618562" y="180363"/>
                  </a:lnTo>
                  <a:lnTo>
                    <a:pt x="0" y="180363"/>
                  </a:lnTo>
                  <a:close/>
                </a:path>
              </a:pathLst>
            </a:custGeom>
            <a:gradFill rotWithShape="1">
              <a:gsLst>
                <a:gs pos="0">
                  <a:srgbClr val="000000">
                    <a:alpha val="100000"/>
                  </a:srgbClr>
                </a:gs>
                <a:gs pos="100000">
                  <a:srgbClr val="284686">
                    <a:alpha val="100000"/>
                  </a:srgbClr>
                </a:gs>
              </a:gsLst>
              <a:lin ang="2700000"/>
            </a:gradFill>
          </p:spPr>
        </p:sp>
        <p:sp>
          <p:nvSpPr>
            <p:cNvPr id="8" name="TextBox 8"/>
            <p:cNvSpPr txBox="1"/>
            <p:nvPr/>
          </p:nvSpPr>
          <p:spPr>
            <a:xfrm>
              <a:off x="0" y="-38100"/>
              <a:ext cx="2618562" cy="218463"/>
            </a:xfrm>
            <a:prstGeom prst="rect">
              <a:avLst/>
            </a:prstGeom>
          </p:spPr>
          <p:txBody>
            <a:bodyPr lIns="58899" tIns="58899" rIns="58899" bIns="58899" rtlCol="0" anchor="ctr"/>
            <a:lstStyle/>
            <a:p>
              <a:pPr algn="ctr">
                <a:lnSpc>
                  <a:spcPts val="2720"/>
                </a:lnSpc>
              </a:pPr>
              <a:endParaRPr/>
            </a:p>
          </p:txBody>
        </p:sp>
      </p:grpSp>
      <p:sp>
        <p:nvSpPr>
          <p:cNvPr id="9" name="TextBox 9"/>
          <p:cNvSpPr txBox="1"/>
          <p:nvPr/>
        </p:nvSpPr>
        <p:spPr>
          <a:xfrm>
            <a:off x="1028700" y="1027794"/>
            <a:ext cx="6692371" cy="1151371"/>
          </a:xfrm>
          <a:prstGeom prst="rect">
            <a:avLst/>
          </a:prstGeom>
        </p:spPr>
        <p:txBody>
          <a:bodyPr lIns="0" tIns="0" rIns="0" bIns="0" rtlCol="0" anchor="t">
            <a:spAutoFit/>
          </a:bodyPr>
          <a:lstStyle/>
          <a:p>
            <a:pPr algn="ctr">
              <a:lnSpc>
                <a:spcPts val="9196"/>
              </a:lnSpc>
            </a:pPr>
            <a:r>
              <a:rPr lang="en-US" sz="7362" b="1">
                <a:solidFill>
                  <a:srgbClr val="FF0000"/>
                </a:solidFill>
                <a:latin typeface="Garet Bold"/>
                <a:ea typeface="Garet Bold"/>
                <a:cs typeface="Garet Bold"/>
                <a:sym typeface="Garet Bold"/>
              </a:rPr>
              <a:t>¿QUÉ ES LA</a:t>
            </a:r>
          </a:p>
        </p:txBody>
      </p:sp>
      <p:sp>
        <p:nvSpPr>
          <p:cNvPr id="10" name="TextBox 10"/>
          <p:cNvSpPr txBox="1"/>
          <p:nvPr/>
        </p:nvSpPr>
        <p:spPr>
          <a:xfrm>
            <a:off x="7029367" y="1018269"/>
            <a:ext cx="9400524" cy="1195644"/>
          </a:xfrm>
          <a:prstGeom prst="rect">
            <a:avLst/>
          </a:prstGeom>
        </p:spPr>
        <p:txBody>
          <a:bodyPr lIns="0" tIns="0" rIns="0" bIns="0" rtlCol="0" anchor="t">
            <a:spAutoFit/>
          </a:bodyPr>
          <a:lstStyle/>
          <a:p>
            <a:pPr algn="ctr">
              <a:lnSpc>
                <a:spcPts val="9429"/>
              </a:lnSpc>
            </a:pPr>
            <a:r>
              <a:rPr lang="en-US" sz="7543" spc="528">
                <a:solidFill>
                  <a:srgbClr val="FFFFFF"/>
                </a:solidFill>
                <a:latin typeface="Anton"/>
                <a:ea typeface="Anton"/>
                <a:cs typeface="Anton"/>
                <a:sym typeface="Anton"/>
              </a:rPr>
              <a:t> MARCA DE LA BESTIA?</a:t>
            </a:r>
          </a:p>
        </p:txBody>
      </p:sp>
      <p:grpSp>
        <p:nvGrpSpPr>
          <p:cNvPr id="11" name="Group 11"/>
          <p:cNvGrpSpPr/>
          <p:nvPr/>
        </p:nvGrpSpPr>
        <p:grpSpPr>
          <a:xfrm>
            <a:off x="-54517" y="9553575"/>
            <a:ext cx="19936837" cy="733425"/>
            <a:chOff x="0" y="0"/>
            <a:chExt cx="5250854" cy="193165"/>
          </a:xfrm>
        </p:grpSpPr>
        <p:sp>
          <p:nvSpPr>
            <p:cNvPr id="12" name="Freeform 12"/>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3" name="TextBox 13"/>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4" name="TextBox 14"/>
          <p:cNvSpPr txBox="1"/>
          <p:nvPr/>
        </p:nvSpPr>
        <p:spPr>
          <a:xfrm>
            <a:off x="0" y="9641366"/>
            <a:ext cx="17499108"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5" name="Freeform 15"/>
          <p:cNvSpPr/>
          <p:nvPr/>
        </p:nvSpPr>
        <p:spPr>
          <a:xfrm>
            <a:off x="15873772" y="9698516"/>
            <a:ext cx="555382" cy="465132"/>
          </a:xfrm>
          <a:custGeom>
            <a:avLst/>
            <a:gdLst/>
            <a:ahLst/>
            <a:cxnLst/>
            <a:rect l="l" t="t" r="r" b="b"/>
            <a:pathLst>
              <a:path w="555382" h="465132">
                <a:moveTo>
                  <a:pt x="0" y="0"/>
                </a:moveTo>
                <a:lnTo>
                  <a:pt x="555382" y="0"/>
                </a:lnTo>
                <a:lnTo>
                  <a:pt x="555382" y="465133"/>
                </a:lnTo>
                <a:lnTo>
                  <a:pt x="0" y="465133"/>
                </a:lnTo>
                <a:lnTo>
                  <a:pt x="0" y="0"/>
                </a:lnTo>
                <a:close/>
              </a:path>
            </a:pathLst>
          </a:custGeom>
          <a:blipFill>
            <a:blip r:embed="rId4"/>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3814</Words>
  <Application>Microsoft Office PowerPoint</Application>
  <PresentationFormat>Personalizado</PresentationFormat>
  <Paragraphs>114</Paragraphs>
  <Slides>27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Garet Bold</vt:lpstr>
      <vt:lpstr>Garet</vt:lpstr>
      <vt:lpstr>Anton</vt:lpstr>
      <vt:lpstr>Montserrat Bold</vt:lpstr>
      <vt:lpstr>Montserrat Semi-Bold Bold</vt:lpstr>
      <vt:lpstr>Arial</vt:lpstr>
      <vt:lpstr>Cinzel Bold</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Juan David</dc:title>
  <dc:creator>TOMAS RUBIANO</dc:creator>
  <cp:lastModifiedBy>Aleja</cp:lastModifiedBy>
  <cp:revision>1</cp:revision>
  <dcterms:created xsi:type="dcterms:W3CDTF">2006-08-16T00:00:00Z</dcterms:created>
  <dcterms:modified xsi:type="dcterms:W3CDTF">2025-03-20T14:57:03Z</dcterms:modified>
  <dc:identifier>DAGh_LIVGck</dc:identifier>
</cp:coreProperties>
</file>