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74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Noto Sans" panose="020B0502040504020204" pitchFamily="34" charset="0"/>
      <p:regular r:id="rId22"/>
      <p:bold r:id="rId23"/>
      <p:italic r:id="rId24"/>
      <p:boldItalic r:id="rId25"/>
    </p:embeddedFont>
    <p:embeddedFont>
      <p:font typeface="Rubik" panose="020B0604020202020204" charset="-79"/>
      <p:regular r:id="rId26"/>
    </p:embeddedFont>
    <p:embeddedFont>
      <p:font typeface="Rubik Bold" panose="020B0604020202020204" charset="-79"/>
      <p:regular r:id="rId27"/>
    </p:embeddedFont>
    <p:embeddedFont>
      <p:font typeface="Rubik Semi-Bold" panose="020B0604020202020204" charset="-79"/>
      <p:regular r:id="rId28"/>
    </p:embeddedFont>
    <p:embeddedFont>
      <p:font typeface="Trocchi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6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8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41BCD-4A49-4535-A321-22EF9967C057}" type="datetimeFigureOut">
              <a:rPr lang="es-CO" smtClean="0"/>
              <a:t>21/02/2025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BFCA-1B62-4062-AEE2-5C652F00D9C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1563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pulcro retrato de Santa María Generar Ai | Imagen Premium generada con IA">
            <a:extLst>
              <a:ext uri="{FF2B5EF4-FFF2-40B4-BE49-F238E27FC236}">
                <a16:creationId xmlns:a16="http://schemas.microsoft.com/office/drawing/2014/main" id="{EA87DDB6-5259-DF42-BFC7-D90E98B7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3"/>
            <a:ext cx="18288000" cy="102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 rot="-5400000">
            <a:off x="6686571" y="-1365229"/>
            <a:ext cx="4965658" cy="18338800"/>
            <a:chOff x="0" y="0"/>
            <a:chExt cx="1307828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7828" cy="4829972"/>
            </a:xfrm>
            <a:custGeom>
              <a:avLst/>
              <a:gdLst/>
              <a:ahLst/>
              <a:cxnLst/>
              <a:rect l="l" t="t" r="r" b="b"/>
              <a:pathLst>
                <a:path w="1307828" h="4829972">
                  <a:moveTo>
                    <a:pt x="0" y="0"/>
                  </a:moveTo>
                  <a:lnTo>
                    <a:pt x="1307828" y="0"/>
                  </a:lnTo>
                  <a:lnTo>
                    <a:pt x="130782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0782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50800" y="946175"/>
            <a:ext cx="4632317" cy="5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62CBE791-2AD7-9394-A992-9C6FACB09C48}"/>
              </a:ext>
            </a:extLst>
          </p:cNvPr>
          <p:cNvGrpSpPr/>
          <p:nvPr/>
        </p:nvGrpSpPr>
        <p:grpSpPr>
          <a:xfrm>
            <a:off x="-1447800" y="7829486"/>
            <a:ext cx="16916400" cy="1674135"/>
            <a:chOff x="-33132" y="7487543"/>
            <a:chExt cx="14943354" cy="1674135"/>
          </a:xfrm>
        </p:grpSpPr>
        <p:sp>
          <p:nvSpPr>
            <p:cNvPr id="10" name="TextBox 10"/>
            <p:cNvSpPr txBox="1"/>
            <p:nvPr/>
          </p:nvSpPr>
          <p:spPr>
            <a:xfrm>
              <a:off x="-33132" y="7487543"/>
              <a:ext cx="13378473" cy="1485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57"/>
                </a:lnSpc>
                <a:spcBef>
                  <a:spcPct val="0"/>
                </a:spcBef>
              </a:pPr>
              <a:r>
                <a:rPr lang="en-US" sz="9797" dirty="0">
                  <a:solidFill>
                    <a:srgbClr val="302924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314333" y="7893061"/>
              <a:ext cx="6595889" cy="12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 dirty="0">
                  <a:solidFill>
                    <a:srgbClr val="302924"/>
                  </a:solidFill>
                  <a:latin typeface="Arimo"/>
                  <a:ea typeface="Arimo"/>
                  <a:cs typeface="Arimo"/>
                  <a:sym typeface="Arimo"/>
                </a:rPr>
                <a:t>Y LA MUJER SAMARITANA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58400" y="2933700"/>
            <a:ext cx="7620000" cy="4776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s-MX" sz="4000" b="1" dirty="0"/>
              <a:t>b. Al igual que la mujer samaritana y los peregrinos del desierto en el Éxodo, ¿cómo fallamos a menudo en reconocer la maravillosa gracia que fluye de Cristo?</a:t>
            </a:r>
            <a:br>
              <a:rPr lang="es-MX" sz="4000" b="1" dirty="0"/>
            </a:br>
            <a:r>
              <a:rPr lang="es-MX" sz="4000" b="1" dirty="0"/>
              <a:t> </a:t>
            </a:r>
            <a:r>
              <a:rPr lang="es-MX" sz="2400" b="1" dirty="0"/>
              <a:t>Salmos 78:15, 16, 19, 20 (primera parte); 114:7, 8.</a:t>
            </a:r>
            <a:endParaRPr lang="en-US" sz="8800" b="1" dirty="0">
              <a:solidFill>
                <a:srgbClr val="000000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pic>
        <p:nvPicPr>
          <p:cNvPr id="9218" name="Picture 2" descr="Sabes quién le puso capítulos y versículos la Biblia?">
            <a:extLst>
              <a:ext uri="{FF2B5EF4-FFF2-40B4-BE49-F238E27FC236}">
                <a16:creationId xmlns:a16="http://schemas.microsoft.com/office/drawing/2014/main" id="{91509ACD-F754-B4F5-01BC-B29DB18C8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4" y="2781300"/>
            <a:ext cx="9374976" cy="529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as ventas de Biblias se disparan mientras los acontecimientos mundiales  siguen conmocionando | All Israel News">
            <a:extLst>
              <a:ext uri="{FF2B5EF4-FFF2-40B4-BE49-F238E27FC236}">
                <a16:creationId xmlns:a16="http://schemas.microsoft.com/office/drawing/2014/main" id="{166C06B4-8CC6-B340-C897-683B27299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2000"/>
                    </a14:imgEffect>
                    <a14:imgEffect>
                      <a14:brightnessContrast brigh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46042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815" y="5143500"/>
            <a:ext cx="14174369" cy="2612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8"/>
              </a:lnSpc>
              <a:spcBef>
                <a:spcPct val="0"/>
              </a:spcBef>
            </a:pPr>
            <a: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nuevo tema introdujo Jesús en su conversación con la mujer samaritana, y cómo respondió ella? </a:t>
            </a:r>
            <a:br>
              <a:rPr lang="es-MX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Juan 4:16, 17 (primera parte).</a:t>
            </a:r>
            <a:endParaRPr lang="en-US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19462" y="1004879"/>
            <a:ext cx="12026178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s-MX" sz="5400" b="1" i="0" u="none" strike="noStrike" baseline="0" dirty="0">
                <a:solidFill>
                  <a:srgbClr val="000000"/>
                </a:solidFill>
              </a:rPr>
              <a:t>JESÚS EMPIEZA A REVELAR SU IDENTIDAD </a:t>
            </a:r>
            <a:endParaRPr lang="en-US" sz="16600" b="1" dirty="0">
              <a:solidFill>
                <a:srgbClr val="302924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178941"/>
            <a:ext cx="16502986" cy="3518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s-MX" sz="5400" b="1" dirty="0"/>
              <a:t>b. ¿Cómo complementó Jesús su respuesta, y qué nos recuerda esto acerca de todo lo que Él sabe de cada uno de nosotros? </a:t>
            </a:r>
            <a:br>
              <a:rPr lang="es-MX" sz="5400" b="1" dirty="0"/>
            </a:br>
            <a:r>
              <a:rPr lang="es-MX" sz="3200" b="1" dirty="0"/>
              <a:t>Juan 4:17 (última parte), 18; Salmos 139:7, 8, 11, 12.</a:t>
            </a:r>
            <a:endParaRPr lang="en-US" sz="16600" b="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105400" y="4258667"/>
            <a:ext cx="11770967" cy="20572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s-MX" sz="3600" b="1" dirty="0"/>
              <a:t>a. ¿Qué comprendió finalmente la mujer junto al pozo con respecto a Jesús? </a:t>
            </a:r>
            <a:r>
              <a:rPr lang="es-MX" sz="2000" b="1" dirty="0"/>
              <a:t>Juan 4:19. </a:t>
            </a:r>
            <a:br>
              <a:rPr lang="es-MX" sz="3600" b="1" dirty="0"/>
            </a:br>
            <a:r>
              <a:rPr lang="es-MX" sz="3600" b="1" dirty="0"/>
              <a:t>¿Fue suficiente este reconocimiento?</a:t>
            </a:r>
            <a:endParaRPr lang="en-US" sz="7200" b="1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05382" y="1247757"/>
            <a:ext cx="12756784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s-MX" sz="5400" b="1" i="0" u="none" strike="noStrike" baseline="0" dirty="0">
                <a:solidFill>
                  <a:srgbClr val="000000"/>
                </a:solidFill>
              </a:rPr>
              <a:t>JESÚS SE REVELA COMO EL SALVADOR </a:t>
            </a:r>
            <a:endParaRPr lang="en-US" sz="16600" b="1" dirty="0">
              <a:solidFill>
                <a:srgbClr val="302924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pic>
        <p:nvPicPr>
          <p:cNvPr id="11266" name="Picture 2" descr="Cruz De Jesus Png, Transparent Png - kindpng">
            <a:extLst>
              <a:ext uri="{FF2B5EF4-FFF2-40B4-BE49-F238E27FC236}">
                <a16:creationId xmlns:a16="http://schemas.microsoft.com/office/drawing/2014/main" id="{5883B807-6B3E-72E6-528E-AB03A6504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2" y="5143500"/>
            <a:ext cx="7551074" cy="48291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a biblia para la Predicación">
            <a:extLst>
              <a:ext uri="{FF2B5EF4-FFF2-40B4-BE49-F238E27FC236}">
                <a16:creationId xmlns:a16="http://schemas.microsoft.com/office/drawing/2014/main" id="{F02FDBE4-7A5B-49E1-0A2A-80477D9BA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8686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5E9077DB-3E15-7F65-6341-3CB2B4C942E0}"/>
              </a:ext>
            </a:extLst>
          </p:cNvPr>
          <p:cNvGrpSpPr/>
          <p:nvPr/>
        </p:nvGrpSpPr>
        <p:grpSpPr>
          <a:xfrm>
            <a:off x="9427548" y="-17318"/>
            <a:ext cx="5194330" cy="10304318"/>
            <a:chOff x="0" y="0"/>
            <a:chExt cx="1676012" cy="2709333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8EC19FFD-F427-0A8E-B578-8385F1B05CB8}"/>
                </a:ext>
              </a:extLst>
            </p:cNvPr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E87F265A-6F51-01E7-5921-3B0157EA93AA}"/>
                </a:ext>
              </a:extLst>
            </p:cNvPr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74361" y="4381500"/>
            <a:ext cx="9941239" cy="2061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s-MX" sz="3600" b="1" dirty="0"/>
              <a:t>b. Cuando la mujer manifestó esperanza en la venida del Mesías, ¿qué le dijo Jesús?</a:t>
            </a:r>
            <a:br>
              <a:rPr lang="es-MX" sz="3600" b="1" dirty="0"/>
            </a:br>
            <a:r>
              <a:rPr lang="es-MX" sz="3600" b="1" dirty="0"/>
              <a:t> </a:t>
            </a:r>
            <a:r>
              <a:rPr lang="es-MX" sz="2400" b="1" dirty="0"/>
              <a:t>Juan 4:25, 26.</a:t>
            </a:r>
            <a:endParaRPr lang="en-US" sz="7200" b="1" dirty="0">
              <a:solidFill>
                <a:srgbClr val="FFFFFF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988824" y="323850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24321" y="242332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A9BE599-3230-862B-3934-6A7AB0AD1F16}"/>
              </a:ext>
            </a:extLst>
          </p:cNvPr>
          <p:cNvSpPr/>
          <p:nvPr/>
        </p:nvSpPr>
        <p:spPr>
          <a:xfrm>
            <a:off x="3311171" y="5829300"/>
            <a:ext cx="11665657" cy="3463242"/>
          </a:xfrm>
          <a:custGeom>
            <a:avLst/>
            <a:gdLst/>
            <a:ahLst/>
            <a:cxnLst/>
            <a:rect l="l" t="t" r="r" b="b"/>
            <a:pathLst>
              <a:path w="11665657" h="3463242">
                <a:moveTo>
                  <a:pt x="0" y="0"/>
                </a:moveTo>
                <a:lnTo>
                  <a:pt x="11665656" y="0"/>
                </a:lnTo>
                <a:lnTo>
                  <a:pt x="11665656" y="3463242"/>
                </a:lnTo>
                <a:lnTo>
                  <a:pt x="0" y="3463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01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4400" b="1" dirty="0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585364"/>
            <a:ext cx="3653274" cy="6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s-MX" sz="2800" b="1" i="0" u="none" strike="noStrike" baseline="0" dirty="0">
                <a:solidFill>
                  <a:srgbClr val="000000"/>
                </a:solidFill>
              </a:rPr>
              <a:t>UN PROBLEMA ENTRE LOS DISCÍPULOS </a:t>
            </a:r>
            <a:endParaRPr lang="en-US" sz="3200" b="1" dirty="0">
              <a:solidFill>
                <a:srgbClr val="271C1A"/>
              </a:solidFill>
              <a:latin typeface="Rubik Bold"/>
              <a:ea typeface="Rubik Bold"/>
              <a:cs typeface="Rubik Bold"/>
              <a:sym typeface="Rubik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585364"/>
            <a:ext cx="3077508" cy="73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s-CO" sz="3200" b="1" i="0" u="none" strike="noStrike" baseline="0" dirty="0">
                <a:solidFill>
                  <a:srgbClr val="000000"/>
                </a:solidFill>
              </a:rPr>
              <a:t>UN SABIO MÉTODO </a:t>
            </a:r>
            <a:endParaRPr lang="en-US" sz="3600" b="1" dirty="0">
              <a:solidFill>
                <a:srgbClr val="271C1A"/>
              </a:solidFill>
              <a:latin typeface="Rubik Semi-Bold"/>
              <a:ea typeface="Rubik Semi-Bold"/>
              <a:cs typeface="Rubik Semi-Bold"/>
              <a:sym typeface="Rubik Semi-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708850" y="4604438"/>
            <a:ext cx="3108894" cy="735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s-CO" sz="3200" b="1" i="0" u="none" strike="noStrike" baseline="0" dirty="0">
                <a:solidFill>
                  <a:srgbClr val="000000"/>
                </a:solidFill>
              </a:rPr>
              <a:t>EL VALOR DEL BAUTISMO </a:t>
            </a:r>
            <a:endParaRPr lang="en-US" sz="3600" b="1" dirty="0">
              <a:solidFill>
                <a:srgbClr val="271C1A"/>
              </a:solidFill>
              <a:latin typeface="Rubik Semi-Bold"/>
              <a:ea typeface="Rubik Semi-Bold"/>
              <a:cs typeface="Rubik Semi-Bold"/>
              <a:sym typeface="Rubik Semi-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305986" y="4604454"/>
            <a:ext cx="3372402" cy="713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s-CO" sz="3200" b="1" i="0" u="none" strike="noStrike" baseline="0" dirty="0">
                <a:solidFill>
                  <a:srgbClr val="000000"/>
                </a:solidFill>
              </a:rPr>
              <a:t>EL DON DEL ESPÍRITU </a:t>
            </a:r>
            <a:endParaRPr lang="en-US" sz="3600" b="1" dirty="0">
              <a:solidFill>
                <a:srgbClr val="271C1A"/>
              </a:solidFill>
              <a:latin typeface="Rubik Bold"/>
              <a:ea typeface="Rubik Bold"/>
              <a:cs typeface="Rubik Bold"/>
              <a:sym typeface="Rubik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986271" y="4613236"/>
            <a:ext cx="3251621" cy="758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s-CO" sz="3200" b="1" i="0" u="none" strike="noStrike" baseline="0" dirty="0">
                <a:solidFill>
                  <a:srgbClr val="000000"/>
                </a:solidFill>
              </a:rPr>
              <a:t>LA MISIÓN DE JUAN </a:t>
            </a:r>
            <a:endParaRPr lang="en-US" sz="4000" b="1" dirty="0">
              <a:solidFill>
                <a:srgbClr val="271C1A"/>
              </a:solidFill>
              <a:latin typeface="Rubik Bold"/>
              <a:ea typeface="Rubik Bold"/>
              <a:cs typeface="Rubik Bold"/>
              <a:sym typeface="Rubik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9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s-MX" sz="6600" b="1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204020203" pitchFamily="34" charset="0"/>
              </a:rPr>
              <a:t>Jesús y Juan el Bautista</a:t>
            </a:r>
            <a:endParaRPr lang="en-US" sz="19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ubik Bold"/>
              <a:ea typeface="Rubik Bold"/>
              <a:cs typeface="Rubik Bold"/>
              <a:sym typeface="Rubik Bold"/>
            </a:endParaRPr>
          </a:p>
        </p:txBody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DB2E2E60-2E03-4E7B-DF5D-E99F29580507}"/>
              </a:ext>
            </a:extLst>
          </p:cNvPr>
          <p:cNvSpPr/>
          <p:nvPr/>
        </p:nvSpPr>
        <p:spPr>
          <a:xfrm>
            <a:off x="775053" y="6743700"/>
            <a:ext cx="2943290" cy="2502852"/>
          </a:xfrm>
          <a:custGeom>
            <a:avLst/>
            <a:gdLst/>
            <a:ahLst/>
            <a:cxnLst/>
            <a:rect l="l" t="t" r="r" b="b"/>
            <a:pathLst>
              <a:path w="9112910" h="6075273">
                <a:moveTo>
                  <a:pt x="0" y="0"/>
                </a:moveTo>
                <a:lnTo>
                  <a:pt x="9112909" y="0"/>
                </a:lnTo>
                <a:lnTo>
                  <a:pt x="9112909" y="6075273"/>
                </a:lnTo>
                <a:lnTo>
                  <a:pt x="0" y="6075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B403494D-4DD9-EECA-3EBF-BA8E60B1B8FB}"/>
              </a:ext>
            </a:extLst>
          </p:cNvPr>
          <p:cNvSpPr/>
          <p:nvPr/>
        </p:nvSpPr>
        <p:spPr>
          <a:xfrm>
            <a:off x="4449042" y="6724534"/>
            <a:ext cx="2579105" cy="2522018"/>
          </a:xfrm>
          <a:custGeom>
            <a:avLst/>
            <a:gdLst/>
            <a:ahLst/>
            <a:cxnLst/>
            <a:rect l="l" t="t" r="r" b="b"/>
            <a:pathLst>
              <a:path w="18288000" h="5183642">
                <a:moveTo>
                  <a:pt x="0" y="0"/>
                </a:moveTo>
                <a:lnTo>
                  <a:pt x="18288000" y="0"/>
                </a:lnTo>
                <a:lnTo>
                  <a:pt x="18288000" y="5183642"/>
                </a:lnTo>
                <a:lnTo>
                  <a:pt x="0" y="5183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637" b="-67637"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77C10C2F-D8B3-8C38-6F1D-47038DC83CAD}"/>
              </a:ext>
            </a:extLst>
          </p:cNvPr>
          <p:cNvSpPr/>
          <p:nvPr/>
        </p:nvSpPr>
        <p:spPr>
          <a:xfrm flipH="1">
            <a:off x="7871541" y="6721876"/>
            <a:ext cx="2544909" cy="2552822"/>
          </a:xfrm>
          <a:custGeom>
            <a:avLst/>
            <a:gdLst/>
            <a:ahLst/>
            <a:cxnLst/>
            <a:rect l="l" t="t" r="r" b="b"/>
            <a:pathLst>
              <a:path w="7158038" h="10287000">
                <a:moveTo>
                  <a:pt x="7158038" y="0"/>
                </a:moveTo>
                <a:lnTo>
                  <a:pt x="0" y="0"/>
                </a:lnTo>
                <a:lnTo>
                  <a:pt x="0" y="10287000"/>
                </a:lnTo>
                <a:lnTo>
                  <a:pt x="7158038" y="10287000"/>
                </a:lnTo>
                <a:lnTo>
                  <a:pt x="71580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3" name="Freeform 2">
            <a:extLst>
              <a:ext uri="{FF2B5EF4-FFF2-40B4-BE49-F238E27FC236}">
                <a16:creationId xmlns:a16="http://schemas.microsoft.com/office/drawing/2014/main" id="{1504957A-3588-EE62-4D99-931E0E914363}"/>
              </a:ext>
            </a:extLst>
          </p:cNvPr>
          <p:cNvSpPr/>
          <p:nvPr/>
        </p:nvSpPr>
        <p:spPr>
          <a:xfrm>
            <a:off x="14376395" y="6743700"/>
            <a:ext cx="2748390" cy="2522019"/>
          </a:xfrm>
          <a:custGeom>
            <a:avLst/>
            <a:gdLst/>
            <a:ahLst/>
            <a:cxnLst/>
            <a:rect l="l" t="t" r="r" b="b"/>
            <a:pathLst>
              <a:path w="8323848" h="10287000">
                <a:moveTo>
                  <a:pt x="0" y="0"/>
                </a:moveTo>
                <a:lnTo>
                  <a:pt x="8323848" y="0"/>
                </a:lnTo>
                <a:lnTo>
                  <a:pt x="83238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839" r="-18537"/>
            </a:stretch>
          </a:blipFill>
        </p:spPr>
      </p:sp>
      <p:sp>
        <p:nvSpPr>
          <p:cNvPr id="47" name="Freeform 2">
            <a:extLst>
              <a:ext uri="{FF2B5EF4-FFF2-40B4-BE49-F238E27FC236}">
                <a16:creationId xmlns:a16="http://schemas.microsoft.com/office/drawing/2014/main" id="{F65BBE42-E9AD-373C-079B-47451B09A70D}"/>
              </a:ext>
            </a:extLst>
          </p:cNvPr>
          <p:cNvSpPr/>
          <p:nvPr/>
        </p:nvSpPr>
        <p:spPr>
          <a:xfrm>
            <a:off x="11259844" y="6743700"/>
            <a:ext cx="2557899" cy="2530998"/>
          </a:xfrm>
          <a:custGeom>
            <a:avLst/>
            <a:gdLst/>
            <a:ahLst/>
            <a:cxnLst/>
            <a:rect l="l" t="t" r="r" b="b"/>
            <a:pathLst>
              <a:path w="6490098" h="10278147">
                <a:moveTo>
                  <a:pt x="0" y="0"/>
                </a:moveTo>
                <a:lnTo>
                  <a:pt x="6490098" y="0"/>
                </a:lnTo>
                <a:lnTo>
                  <a:pt x="6490098" y="10278147"/>
                </a:lnTo>
                <a:lnTo>
                  <a:pt x="0" y="10278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774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5909D-6168-863D-F740-DBC7F6443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pulcro retrato de Santa María Generar Ai | Imagen Premium generada con IA">
            <a:extLst>
              <a:ext uri="{FF2B5EF4-FFF2-40B4-BE49-F238E27FC236}">
                <a16:creationId xmlns:a16="http://schemas.microsoft.com/office/drawing/2014/main" id="{44647039-67A6-9824-1CA9-6BC29AD86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3"/>
            <a:ext cx="18288000" cy="102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123A7FF-6724-EB4C-1A78-6D2EF419EBC7}"/>
              </a:ext>
            </a:extLst>
          </p:cNvPr>
          <p:cNvGrpSpPr/>
          <p:nvPr/>
        </p:nvGrpSpPr>
        <p:grpSpPr>
          <a:xfrm rot="-5400000">
            <a:off x="6686571" y="-1365229"/>
            <a:ext cx="4965658" cy="18338800"/>
            <a:chOff x="0" y="0"/>
            <a:chExt cx="1307828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AEF2473-433B-3357-5660-3F1F40D3D2E8}"/>
                </a:ext>
              </a:extLst>
            </p:cNvPr>
            <p:cNvSpPr/>
            <p:nvPr/>
          </p:nvSpPr>
          <p:spPr>
            <a:xfrm>
              <a:off x="0" y="0"/>
              <a:ext cx="1307828" cy="4829972"/>
            </a:xfrm>
            <a:custGeom>
              <a:avLst/>
              <a:gdLst/>
              <a:ahLst/>
              <a:cxnLst/>
              <a:rect l="l" t="t" r="r" b="b"/>
              <a:pathLst>
                <a:path w="1307828" h="4829972">
                  <a:moveTo>
                    <a:pt x="0" y="0"/>
                  </a:moveTo>
                  <a:lnTo>
                    <a:pt x="1307828" y="0"/>
                  </a:lnTo>
                  <a:lnTo>
                    <a:pt x="1307828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09D2864-A57A-5411-14C3-979BE956E616}"/>
                </a:ext>
              </a:extLst>
            </p:cNvPr>
            <p:cNvSpPr txBox="1"/>
            <p:nvPr/>
          </p:nvSpPr>
          <p:spPr>
            <a:xfrm>
              <a:off x="0" y="0"/>
              <a:ext cx="1307828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45BA8EF-FF2E-C829-A1CF-A41516E8A820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07C0FB-0613-C14E-4B97-00339D2123B0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72F9412-DD54-C3E9-58F2-9470939EE9D5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F0626F7-446C-BDE2-08D1-DEC14D806599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FFF06012-6A38-733F-59F9-87A34DDABD80}"/>
              </a:ext>
            </a:extLst>
          </p:cNvPr>
          <p:cNvSpPr txBox="1"/>
          <p:nvPr/>
        </p:nvSpPr>
        <p:spPr>
          <a:xfrm>
            <a:off x="50800" y="946175"/>
            <a:ext cx="4632317" cy="562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 dirty="0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62C5903-9145-6E4E-5F0A-67BFC5C2193A}"/>
              </a:ext>
            </a:extLst>
          </p:cNvPr>
          <p:cNvGrpSpPr/>
          <p:nvPr/>
        </p:nvGrpSpPr>
        <p:grpSpPr>
          <a:xfrm>
            <a:off x="-1447800" y="7829486"/>
            <a:ext cx="16916400" cy="1674135"/>
            <a:chOff x="-33132" y="7487543"/>
            <a:chExt cx="14943354" cy="1674135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FF04786-741D-AD4A-6D9F-CF42578CFB2A}"/>
                </a:ext>
              </a:extLst>
            </p:cNvPr>
            <p:cNvSpPr txBox="1"/>
            <p:nvPr/>
          </p:nvSpPr>
          <p:spPr>
            <a:xfrm>
              <a:off x="-33132" y="7487543"/>
              <a:ext cx="13378473" cy="1485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57"/>
                </a:lnSpc>
                <a:spcBef>
                  <a:spcPct val="0"/>
                </a:spcBef>
              </a:pPr>
              <a:r>
                <a:rPr lang="en-US" sz="9797" dirty="0">
                  <a:solidFill>
                    <a:srgbClr val="302924"/>
                  </a:solidFill>
                  <a:latin typeface="Bw Modelica 1"/>
                  <a:ea typeface="Bw Modelica 1"/>
                  <a:cs typeface="Bw Modelica 1"/>
                  <a:sym typeface="Bw Modelica 1"/>
                </a:rPr>
                <a:t>JESÚS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9AF19D7D-6F69-EEBD-D563-0ADD3611429F}"/>
                </a:ext>
              </a:extLst>
            </p:cNvPr>
            <p:cNvSpPr txBox="1"/>
            <p:nvPr/>
          </p:nvSpPr>
          <p:spPr>
            <a:xfrm>
              <a:off x="8314333" y="7893061"/>
              <a:ext cx="6595889" cy="1268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99"/>
                </a:lnSpc>
                <a:spcBef>
                  <a:spcPct val="0"/>
                </a:spcBef>
              </a:pPr>
              <a:r>
                <a:rPr lang="en-US" sz="4249" dirty="0">
                  <a:solidFill>
                    <a:srgbClr val="302924"/>
                  </a:solidFill>
                  <a:latin typeface="Arimo"/>
                  <a:ea typeface="Arimo"/>
                  <a:cs typeface="Arimo"/>
                  <a:sym typeface="Arimo"/>
                </a:rPr>
                <a:t>Y LA MUJER SAMARITANA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9781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es de jesucristo figura cristiana caminando en cámara lenta">
            <a:extLst>
              <a:ext uri="{FF2B5EF4-FFF2-40B4-BE49-F238E27FC236}">
                <a16:creationId xmlns:a16="http://schemas.microsoft.com/office/drawing/2014/main" id="{83BEED6B-8AAE-D743-0A13-6E5123815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4" b="14029"/>
          <a:stretch/>
        </p:blipFill>
        <p:spPr bwMode="auto">
          <a:xfrm>
            <a:off x="-1772" y="4339244"/>
            <a:ext cx="18256099" cy="59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 rot="5400000">
            <a:off x="6917562" y="-2612262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80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s-CO" sz="6600" b="1" i="0" u="none" strike="noStrike" baseline="0" dirty="0">
                <a:solidFill>
                  <a:srgbClr val="000000"/>
                </a:solidFill>
              </a:rPr>
              <a:t>JESÚS EN SICAR </a:t>
            </a:r>
            <a:endParaRPr lang="en-US" sz="19900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4937" y="3886331"/>
            <a:ext cx="17168702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s-MX" sz="4400" b="1" dirty="0"/>
              <a:t>a. En su viaje a Galilea, ¿dónde se detuvieron Jesús y sus discípulos?</a:t>
            </a:r>
            <a:br>
              <a:rPr lang="es-MX" sz="4400" b="1" dirty="0"/>
            </a:br>
            <a:r>
              <a:rPr lang="es-MX" sz="4400" b="1" dirty="0"/>
              <a:t> </a:t>
            </a:r>
            <a:r>
              <a:rPr lang="es-MX" sz="3200" b="1" dirty="0"/>
              <a:t>Juan 4:6.</a:t>
            </a:r>
            <a:endParaRPr lang="en-US" sz="8000" b="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A41246E1-D8C7-6260-0296-D26DD771EBE2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EA148EF-E96B-51CA-A0F9-7B4E54F8817F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sús caminando por un camino de tierra primer plano de sus pies luz del  sol Generar imagen de IA | Imagen Premium generada con IA">
            <a:extLst>
              <a:ext uri="{FF2B5EF4-FFF2-40B4-BE49-F238E27FC236}">
                <a16:creationId xmlns:a16="http://schemas.microsoft.com/office/drawing/2014/main" id="{593140EC-120A-9BD8-5BA5-B66DE982E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4"/>
          <a:stretch/>
        </p:blipFill>
        <p:spPr bwMode="auto">
          <a:xfrm>
            <a:off x="9879937" y="0"/>
            <a:ext cx="8408063" cy="1031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9829800" y="0"/>
            <a:ext cx="4452875" cy="10318387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5937" y="4762500"/>
            <a:ext cx="8408063" cy="1880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s-MX" sz="3600" b="1" dirty="0"/>
              <a:t>b. ¿Quién acudió al pozo y qué favor le pidió Jesús, y qué debemos aprender al respecto? </a:t>
            </a:r>
            <a:r>
              <a:rPr lang="es-MX" sz="2400" b="1" dirty="0"/>
              <a:t>Juan 4:7.</a:t>
            </a:r>
            <a:endParaRPr lang="en-US" sz="6600" b="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591D755A-F770-5048-3234-8FCEDA395B59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044E6E3-1F8D-6B65-3B89-47D3A4196AB6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915400" y="4832426"/>
            <a:ext cx="8856861" cy="221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s-MX" sz="4400" b="1" dirty="0"/>
              <a:t>a. ¿Cómo llamó Jesús la atención de la mujer hacia el don de la salvación? </a:t>
            </a:r>
            <a:r>
              <a:rPr lang="es-MX" sz="3200" b="1" dirty="0"/>
              <a:t>Juan 4:10.</a:t>
            </a:r>
            <a:endParaRPr lang="en-US" sz="9600" b="1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6992" y="852512"/>
            <a:ext cx="12792308" cy="830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s-MX" sz="5400" b="1" i="0" u="none" strike="noStrike" baseline="0" dirty="0">
                <a:solidFill>
                  <a:srgbClr val="000000"/>
                </a:solidFill>
              </a:rPr>
              <a:t>UNA CLASE DE AGUA DIFERENTE </a:t>
            </a:r>
            <a:endParaRPr lang="en-US" sz="16600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pic>
        <p:nvPicPr>
          <p:cNvPr id="5122" name="Picture 2" descr="Reconsiderando a la mujer samaritana (Juan 4)">
            <a:extLst>
              <a:ext uri="{FF2B5EF4-FFF2-40B4-BE49-F238E27FC236}">
                <a16:creationId xmlns:a16="http://schemas.microsoft.com/office/drawing/2014/main" id="{9DB49BC6-ED07-8AAF-E563-70AE200D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2" y="3117306"/>
            <a:ext cx="8458200" cy="5641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5">
            <a:extLst>
              <a:ext uri="{FF2B5EF4-FFF2-40B4-BE49-F238E27FC236}">
                <a16:creationId xmlns:a16="http://schemas.microsoft.com/office/drawing/2014/main" id="{9EE50C59-F0B3-4CE9-2EA3-70D1B2B07038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E77B874-9258-655E-EC03-193AA5554126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866900" y="2324100"/>
            <a:ext cx="14554200" cy="1579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s-MX" sz="4400" b="1" dirty="0"/>
              <a:t>b. ¿Cuál fue la reacción de la mujer ante la oferta de Cristo? </a:t>
            </a:r>
            <a:r>
              <a:rPr lang="es-MX" sz="2800" b="1" dirty="0"/>
              <a:t>Juan 4:11, 12.</a:t>
            </a:r>
            <a:endParaRPr lang="en-US" sz="9600" b="1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1C2644C-4376-BF12-49F2-89A4399698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56" b="5556"/>
          <a:stretch/>
        </p:blipFill>
        <p:spPr>
          <a:xfrm>
            <a:off x="4191000" y="4305304"/>
            <a:ext cx="9906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981BD-19AB-593B-5682-4C5FCCE12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F601989-5AF8-C617-50A5-1FDDF3B868F7}"/>
              </a:ext>
            </a:extLst>
          </p:cNvPr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29EDFA0-BAD7-463E-ADDD-565A5C804688}"/>
                </a:ext>
              </a:extLst>
            </p:cNvPr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5F068DF-CA84-3B43-B34E-64C6531DCE37}"/>
              </a:ext>
            </a:extLst>
          </p:cNvPr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615A7AD-7E1A-A069-950F-3C3F4CD75906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A3B963A-F91D-A132-A149-CFC49A0C044C}"/>
              </a:ext>
            </a:extLst>
          </p:cNvPr>
          <p:cNvSpPr txBox="1"/>
          <p:nvPr/>
        </p:nvSpPr>
        <p:spPr>
          <a:xfrm>
            <a:off x="437961" y="6896100"/>
            <a:ext cx="11277600" cy="2374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3"/>
              </a:lnSpc>
            </a:pPr>
            <a:r>
              <a:rPr lang="es-MX" sz="3600" b="1" dirty="0"/>
              <a:t>c. ¿Cómo estableció Jesús la diferencia entre una clase de agua y la otra, y cómo puede bendecirnos también a nosotros este mensaje? </a:t>
            </a:r>
            <a:r>
              <a:rPr lang="es-MX" b="1" dirty="0"/>
              <a:t>Juan 4:13, 14; Apocalipsis 22:17.</a:t>
            </a:r>
            <a:endParaRPr lang="en-US" sz="23900" b="1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B4B854E-84CE-7F1E-9F22-A96C7675C89D}"/>
              </a:ext>
            </a:extLst>
          </p:cNvPr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pic>
        <p:nvPicPr>
          <p:cNvPr id="6146" name="Picture 2" descr="Heroína de las Escrituras: La mujer samaritana">
            <a:extLst>
              <a:ext uri="{FF2B5EF4-FFF2-40B4-BE49-F238E27FC236}">
                <a16:creationId xmlns:a16="http://schemas.microsoft.com/office/drawing/2014/main" id="{B6A4963E-FB7B-9974-B8CD-91FC668DE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851646"/>
            <a:ext cx="9413564" cy="529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987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1781C8B-D846-8A45-E605-0BA78BA2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83" r="2486"/>
          <a:stretch/>
        </p:blipFill>
        <p:spPr>
          <a:xfrm>
            <a:off x="10300854" y="-17318"/>
            <a:ext cx="8001001" cy="1030431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0" y="-17318"/>
            <a:ext cx="5194330" cy="10304318"/>
            <a:chOff x="0" y="0"/>
            <a:chExt cx="1676012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76012" cy="2709333"/>
            </a:xfrm>
            <a:custGeom>
              <a:avLst/>
              <a:gdLst/>
              <a:ahLst/>
              <a:cxnLst/>
              <a:rect l="l" t="t" r="r" b="b"/>
              <a:pathLst>
                <a:path w="1676012" h="2709333">
                  <a:moveTo>
                    <a:pt x="0" y="0"/>
                  </a:moveTo>
                  <a:lnTo>
                    <a:pt x="1676012" y="0"/>
                  </a:lnTo>
                  <a:lnTo>
                    <a:pt x="1676012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676012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552796" y="1876424"/>
            <a:ext cx="11182408" cy="94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8"/>
              </a:lnSpc>
            </a:pPr>
            <a:r>
              <a:rPr lang="es-CO" sz="8000" b="1" i="0" u="none" strike="noStrike" baseline="0" dirty="0">
                <a:solidFill>
                  <a:srgbClr val="000000"/>
                </a:solidFill>
              </a:rPr>
              <a:t>AGUA VIVA </a:t>
            </a:r>
            <a:endParaRPr lang="en-US" sz="34400" b="1" dirty="0">
              <a:solidFill>
                <a:srgbClr val="302924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9200" y="5067300"/>
            <a:ext cx="9625717" cy="218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  <a:spcBef>
                <a:spcPct val="0"/>
              </a:spcBef>
            </a:pPr>
            <a:r>
              <a:rPr lang="es-MX" sz="4400" b="1" dirty="0"/>
              <a:t>a. ¿Cómo demostró la samaritana que aún no comprendía las palabras de Cristo? </a:t>
            </a:r>
            <a:r>
              <a:rPr lang="es-MX" sz="2800" b="1" dirty="0"/>
              <a:t>Juan 4:15.</a:t>
            </a:r>
            <a:endParaRPr lang="en-US" sz="9600" b="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059B9EE7-148A-60A4-E267-1C95A48807A3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31FDD03-C088-D672-E7E1-9215F25326CC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410</Words>
  <Application>Microsoft Office PowerPoint</Application>
  <PresentationFormat>Personalizado</PresentationFormat>
  <Paragraphs>49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Noto Sans</vt:lpstr>
      <vt:lpstr>Calibri</vt:lpstr>
      <vt:lpstr>Trocchi</vt:lpstr>
      <vt:lpstr>Bw Modelica 2</vt:lpstr>
      <vt:lpstr>Aptos</vt:lpstr>
      <vt:lpstr>Bw Modelica 1</vt:lpstr>
      <vt:lpstr>Rubik</vt:lpstr>
      <vt:lpstr>Arimo</vt:lpstr>
      <vt:lpstr>Arial</vt:lpstr>
      <vt:lpstr>Rubik Semi-Bold</vt:lpstr>
      <vt:lpstr>Rubik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7 Escuela Sabática 2025</dc:title>
  <cp:lastModifiedBy>User</cp:lastModifiedBy>
  <cp:revision>8</cp:revision>
  <dcterms:created xsi:type="dcterms:W3CDTF">2006-08-16T00:00:00Z</dcterms:created>
  <dcterms:modified xsi:type="dcterms:W3CDTF">2025-02-21T20:27:17Z</dcterms:modified>
  <dc:identifier>DAGfCH3TXv4</dc:identifier>
</cp:coreProperties>
</file>