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7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8288000" cy="10287000"/>
  <p:notesSz cx="6858000" cy="9144000"/>
  <p:embeddedFontLst>
    <p:embeddedFont>
      <p:font typeface="Agency FB" panose="020B0503020202020204" pitchFamily="34" charset="0"/>
      <p:regular r:id="rId20"/>
      <p:bold r:id="rId21"/>
    </p:embeddedFont>
    <p:embeddedFont>
      <p:font typeface="Arimo" panose="020B0604020202020204" charset="0"/>
      <p:regular r:id="rId22"/>
    </p:embeddedFont>
    <p:embeddedFont>
      <p:font typeface="Bw Modelica 1" panose="020B0604020202020204" charset="0"/>
      <p:regular r:id="rId23"/>
    </p:embeddedFont>
    <p:embeddedFont>
      <p:font typeface="Bw Modelica 2" panose="020B0604020202020204" charset="0"/>
      <p:regular r:id="rId24"/>
    </p:embeddedFont>
    <p:embeddedFont>
      <p:font typeface="Rubik" panose="020B0604020202020204" charset="-79"/>
      <p:regular r:id="rId25"/>
    </p:embeddedFont>
    <p:embeddedFont>
      <p:font typeface="Rubik Bold" panose="020B0604020202020204" charset="-79"/>
      <p:regular r:id="rId26"/>
    </p:embeddedFont>
    <p:embeddedFont>
      <p:font typeface="Rubik Semi-Bold" panose="020B0604020202020204" charset="-79"/>
      <p:regular r:id="rId27"/>
    </p:embeddedFont>
    <p:embeddedFont>
      <p:font typeface="Trocchi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6C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241BCD-4A49-4535-A321-22EF9967C057}" type="datetimeFigureOut">
              <a:rPr lang="es-CO" smtClean="0"/>
              <a:t>13/02/2025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FBFCA-1B62-4062-AEE2-5C652F00D9C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91563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www.reformacolombia.org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FBFCA-1B62-4062-AEE2-5C652F00D9C9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2649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reformacolombia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037" b="-9037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6686571" y="-1365229"/>
            <a:ext cx="4965658" cy="18338800"/>
            <a:chOff x="0" y="0"/>
            <a:chExt cx="1307828" cy="48299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07828" cy="4829972"/>
            </a:xfrm>
            <a:custGeom>
              <a:avLst/>
              <a:gdLst/>
              <a:ahLst/>
              <a:cxnLst/>
              <a:rect l="l" t="t" r="r" b="b"/>
              <a:pathLst>
                <a:path w="1307828" h="4829972">
                  <a:moveTo>
                    <a:pt x="0" y="0"/>
                  </a:moveTo>
                  <a:lnTo>
                    <a:pt x="1307828" y="0"/>
                  </a:lnTo>
                  <a:lnTo>
                    <a:pt x="1307828" y="4829972"/>
                  </a:lnTo>
                  <a:lnTo>
                    <a:pt x="0" y="482997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307828" cy="4829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50800" y="946175"/>
            <a:ext cx="4632317" cy="590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7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62CBE791-2AD7-9394-A992-9C6FACB09C48}"/>
              </a:ext>
            </a:extLst>
          </p:cNvPr>
          <p:cNvGrpSpPr/>
          <p:nvPr/>
        </p:nvGrpSpPr>
        <p:grpSpPr>
          <a:xfrm>
            <a:off x="228600" y="7481933"/>
            <a:ext cx="14681622" cy="1485784"/>
            <a:chOff x="-167757" y="7481933"/>
            <a:chExt cx="15077979" cy="1485784"/>
          </a:xfrm>
        </p:grpSpPr>
        <p:sp>
          <p:nvSpPr>
            <p:cNvPr id="10" name="TextBox 10"/>
            <p:cNvSpPr txBox="1"/>
            <p:nvPr/>
          </p:nvSpPr>
          <p:spPr>
            <a:xfrm>
              <a:off x="-167757" y="7481933"/>
              <a:ext cx="13378473" cy="14857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757"/>
                </a:lnSpc>
                <a:spcBef>
                  <a:spcPct val="0"/>
                </a:spcBef>
              </a:pPr>
              <a:r>
                <a:rPr lang="en-US" sz="9797" dirty="0">
                  <a:solidFill>
                    <a:srgbClr val="302924"/>
                  </a:solidFill>
                  <a:latin typeface="Bw Modelica 1"/>
                  <a:ea typeface="Bw Modelica 1"/>
                  <a:cs typeface="Bw Modelica 1"/>
                  <a:sym typeface="Bw Modelica 1"/>
                </a:rPr>
                <a:t>JESÚS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314333" y="7893061"/>
              <a:ext cx="6595889" cy="6540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99"/>
                </a:lnSpc>
                <a:spcBef>
                  <a:spcPct val="0"/>
                </a:spcBef>
              </a:pPr>
              <a:r>
                <a:rPr lang="en-US" sz="4249">
                  <a:solidFill>
                    <a:srgbClr val="302924"/>
                  </a:solidFill>
                  <a:latin typeface="Arimo"/>
                  <a:ea typeface="Arimo"/>
                  <a:cs typeface="Arimo"/>
                  <a:sym typeface="Arimo"/>
                </a:rPr>
                <a:t>Y JUAN EL BAUTISTA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8323848" cy="10287000"/>
          </a:xfrm>
          <a:custGeom>
            <a:avLst/>
            <a:gdLst/>
            <a:ahLst/>
            <a:cxnLst/>
            <a:rect l="l" t="t" r="r" b="b"/>
            <a:pathLst>
              <a:path w="8323848" h="10287000">
                <a:moveTo>
                  <a:pt x="0" y="0"/>
                </a:moveTo>
                <a:lnTo>
                  <a:pt x="8323848" y="0"/>
                </a:lnTo>
                <a:lnTo>
                  <a:pt x="832384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839" r="-185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603075" y="2593267"/>
            <a:ext cx="8863692" cy="4780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0"/>
              </a:lnSpc>
              <a:spcBef>
                <a:spcPct val="0"/>
              </a:spcBef>
            </a:pP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c. ¿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Cómo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se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revela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más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detalladamente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en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las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Escrituras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la clave para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recibir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una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mayor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medida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del Espíritu Santo? </a:t>
            </a:r>
            <a:b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</a:br>
            <a:r>
              <a:rPr lang="en-US" sz="3200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Juan 14:15–17; </a:t>
            </a:r>
            <a:r>
              <a:rPr lang="en-US" sz="3200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Hechos</a:t>
            </a:r>
            <a:r>
              <a:rPr lang="en-US" sz="3200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5:32.</a:t>
            </a:r>
            <a:endParaRPr lang="en-US" sz="5233" dirty="0">
              <a:solidFill>
                <a:srgbClr val="000000"/>
              </a:solidFill>
              <a:latin typeface="Bw Modelica 1"/>
              <a:ea typeface="Bw Modelica 1"/>
              <a:cs typeface="Bw Modelica 1"/>
              <a:sym typeface="Bw Modelica 1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</a:blip>
            <a:stretch>
              <a:fillRect t="-1222" b="-1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4846042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30673" y="3867120"/>
            <a:ext cx="14174369" cy="4428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88"/>
              </a:lnSpc>
              <a:spcBef>
                <a:spcPct val="0"/>
              </a:spcBef>
            </a:pP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¿Por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importante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comprender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paso que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damos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Cristo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cuando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decidimos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ser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bautizados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6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3:36.</a:t>
            </a:r>
            <a:endParaRPr lang="en-US" sz="582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519462" y="1004879"/>
            <a:ext cx="12026178" cy="895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n-US" sz="5911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VALOR DEL BAUTISMO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4178941"/>
            <a:ext cx="16502986" cy="4552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5"/>
              </a:lnSpc>
              <a:spcBef>
                <a:spcPct val="0"/>
              </a:spcBef>
            </a:pP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Explica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las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sorprendentes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palabras de Juan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Bautista que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revelaron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profundidad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compromiso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real que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significa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bautismo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b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6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Lucas 3:7, 8.</a:t>
            </a:r>
            <a:endParaRPr lang="en-US" sz="5929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2988824" y="6823758"/>
            <a:ext cx="11665657" cy="3463242"/>
          </a:xfrm>
          <a:custGeom>
            <a:avLst/>
            <a:gdLst/>
            <a:ahLst/>
            <a:cxnLst/>
            <a:rect l="l" t="t" r="r" b="b"/>
            <a:pathLst>
              <a:path w="11665657" h="3463242">
                <a:moveTo>
                  <a:pt x="0" y="0"/>
                </a:moveTo>
                <a:lnTo>
                  <a:pt x="11665656" y="0"/>
                </a:lnTo>
                <a:lnTo>
                  <a:pt x="11665656" y="3463242"/>
                </a:lnTo>
                <a:lnTo>
                  <a:pt x="0" y="34632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25834" y="4108906"/>
            <a:ext cx="16836333" cy="206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8"/>
              </a:lnSpc>
              <a:spcBef>
                <a:spcPct val="0"/>
              </a:spcBef>
            </a:pP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Al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darse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cuenta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que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fariseos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intentaban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crear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dificultades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entre Juan y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Él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hizo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Jesús? </a:t>
            </a:r>
            <a:b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4:1–3.</a:t>
            </a:r>
            <a:endParaRPr lang="en-US" sz="4557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05382" y="1247757"/>
            <a:ext cx="12756784" cy="895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n-US" sz="5911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UN SABIO MÉTODO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74361" y="4644318"/>
            <a:ext cx="6760175" cy="2758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8"/>
              </a:lnSpc>
              <a:spcBef>
                <a:spcPct val="0"/>
              </a:spcBef>
            </a:pPr>
            <a:r>
              <a:rPr lang="en-US" sz="4557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557" dirty="0" err="1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557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debemos</a:t>
            </a:r>
            <a:r>
              <a:rPr lang="en-US" sz="4557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aprender</a:t>
            </a:r>
            <a:r>
              <a:rPr lang="en-US" sz="4557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557" dirty="0" err="1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actitud</a:t>
            </a:r>
            <a:r>
              <a:rPr lang="en-US" sz="4557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Juan para </a:t>
            </a:r>
            <a:r>
              <a:rPr lang="en-US" sz="4557" dirty="0" err="1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aplacar</a:t>
            </a:r>
            <a:r>
              <a:rPr lang="en-US" sz="4557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crisis? </a:t>
            </a:r>
            <a:r>
              <a:rPr lang="en-US" sz="2800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3:30.</a:t>
            </a:r>
            <a:endParaRPr lang="en-US" sz="4557" dirty="0">
              <a:solidFill>
                <a:srgbClr val="FFFFFF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2988824" y="3238500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124321" y="2423328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A9BE599-3230-862B-3934-6A7AB0AD1F16}"/>
              </a:ext>
            </a:extLst>
          </p:cNvPr>
          <p:cNvSpPr/>
          <p:nvPr/>
        </p:nvSpPr>
        <p:spPr>
          <a:xfrm>
            <a:off x="3311171" y="5829300"/>
            <a:ext cx="11665657" cy="3463242"/>
          </a:xfrm>
          <a:custGeom>
            <a:avLst/>
            <a:gdLst/>
            <a:ahLst/>
            <a:cxnLst/>
            <a:rect l="l" t="t" r="r" b="b"/>
            <a:pathLst>
              <a:path w="11665657" h="3463242">
                <a:moveTo>
                  <a:pt x="0" y="0"/>
                </a:moveTo>
                <a:lnTo>
                  <a:pt x="11665656" y="0"/>
                </a:lnTo>
                <a:lnTo>
                  <a:pt x="11665656" y="3463242"/>
                </a:lnTo>
                <a:lnTo>
                  <a:pt x="0" y="34632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3"/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40E6D34-D8E7-3C3C-98FF-ED2E75B75F14}"/>
              </a:ext>
            </a:extLst>
          </p:cNvPr>
          <p:cNvSpPr txBox="1"/>
          <p:nvPr/>
        </p:nvSpPr>
        <p:spPr>
          <a:xfrm rot="21424723">
            <a:off x="11898305" y="8964338"/>
            <a:ext cx="3429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800" dirty="0">
                <a:solidFill>
                  <a:srgbClr val="C56C38"/>
                </a:solidFill>
                <a:latin typeface="Agency FB" panose="020B0503020202020204" pitchFamily="34" charset="0"/>
              </a:rPr>
              <a:t>www.reformacolombia.org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623" b="-9862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6403" t="-1871" r="-26403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4626" r="-35373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5496" r="-97739"/>
              </a:stretch>
            </a:blipFill>
          </p:spPr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999" r="-24999"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2337" r="-94322"/>
              </a:stretch>
            </a:blipFill>
          </p:spPr>
        </p:sp>
      </p:grpSp>
      <p:sp>
        <p:nvSpPr>
          <p:cNvPr id="27" name="TextBox 27"/>
          <p:cNvSpPr txBox="1"/>
          <p:nvPr/>
        </p:nvSpPr>
        <p:spPr>
          <a:xfrm>
            <a:off x="4370208" y="162898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21099" y="4585364"/>
            <a:ext cx="3653274" cy="695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2"/>
              </a:lnSpc>
            </a:pPr>
            <a:r>
              <a:rPr lang="en-US" sz="22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INCENTIVANDO LA INVESTIGACIÓN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216336" y="4585364"/>
            <a:ext cx="3077508" cy="714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6"/>
              </a:lnSpc>
            </a:pPr>
            <a:r>
              <a:rPr lang="en-US" sz="23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MANTENIENDO FIJA LA MIRADA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708850" y="4604438"/>
            <a:ext cx="3108894" cy="714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5"/>
              </a:lnSpc>
            </a:pPr>
            <a:r>
              <a:rPr lang="en-US" sz="23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UNA ILUSTRACIÓN FAMILIAR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305986" y="4604454"/>
            <a:ext cx="3372402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2"/>
              </a:lnSpc>
            </a:pPr>
            <a:r>
              <a:rPr lang="en-US" sz="22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EVIDENCIAS DEL NUEVO NACIMIENTO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86271" y="4613236"/>
            <a:ext cx="3251621" cy="733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9"/>
              </a:lnSpc>
            </a:pPr>
            <a:r>
              <a:rPr lang="en-US" sz="2431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CAMBIANDO LA ACTITUD TÍPICA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365282"/>
            <a:ext cx="18288000" cy="762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Bold"/>
                <a:ea typeface="Rubik Bold"/>
                <a:cs typeface="Rubik Bold"/>
                <a:sym typeface="Rubik Bold"/>
              </a:rPr>
              <a:t>La Acción del Espíritu Santo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7CCD5-12B0-FC29-A22D-5C87AA7F4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1C30C9A-A881-0148-7A85-B61A05CE485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037" b="-9037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19BEAD1D-7559-F30D-7C9C-B31E0839EB36}"/>
              </a:ext>
            </a:extLst>
          </p:cNvPr>
          <p:cNvGrpSpPr/>
          <p:nvPr/>
        </p:nvGrpSpPr>
        <p:grpSpPr>
          <a:xfrm rot="-5400000">
            <a:off x="6686571" y="-1365229"/>
            <a:ext cx="4965658" cy="18338800"/>
            <a:chOff x="0" y="0"/>
            <a:chExt cx="1307828" cy="482997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92E229E-20BA-4C5F-EDA2-E6F0227EAF5D}"/>
                </a:ext>
              </a:extLst>
            </p:cNvPr>
            <p:cNvSpPr/>
            <p:nvPr/>
          </p:nvSpPr>
          <p:spPr>
            <a:xfrm>
              <a:off x="0" y="0"/>
              <a:ext cx="1307828" cy="4829972"/>
            </a:xfrm>
            <a:custGeom>
              <a:avLst/>
              <a:gdLst/>
              <a:ahLst/>
              <a:cxnLst/>
              <a:rect l="l" t="t" r="r" b="b"/>
              <a:pathLst>
                <a:path w="1307828" h="4829972">
                  <a:moveTo>
                    <a:pt x="0" y="0"/>
                  </a:moveTo>
                  <a:lnTo>
                    <a:pt x="1307828" y="0"/>
                  </a:lnTo>
                  <a:lnTo>
                    <a:pt x="1307828" y="4829972"/>
                  </a:lnTo>
                  <a:lnTo>
                    <a:pt x="0" y="482997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0A13158-D3CA-0764-4EED-1F48F285D131}"/>
                </a:ext>
              </a:extLst>
            </p:cNvPr>
            <p:cNvSpPr txBox="1"/>
            <p:nvPr/>
          </p:nvSpPr>
          <p:spPr>
            <a:xfrm>
              <a:off x="0" y="0"/>
              <a:ext cx="1307828" cy="4829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63A7D216-57B8-ECB1-771A-77AAB475D5AC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3E39EC2-C2C6-9CD3-460E-A9C6FE5E4994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A9C8D3E3-CEEB-517E-C3B4-9D450D88022E}"/>
              </a:ext>
            </a:extLst>
          </p:cNvPr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F0EE580-1CFA-1F3E-4854-90477B9CAE52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F855408C-F5F0-55B6-8EE3-D9CA8F4EFF11}"/>
              </a:ext>
            </a:extLst>
          </p:cNvPr>
          <p:cNvSpPr txBox="1"/>
          <p:nvPr/>
        </p:nvSpPr>
        <p:spPr>
          <a:xfrm>
            <a:off x="50800" y="946175"/>
            <a:ext cx="4632317" cy="590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7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397206DD-75D2-1474-B3A4-8838E2685777}"/>
              </a:ext>
            </a:extLst>
          </p:cNvPr>
          <p:cNvGrpSpPr/>
          <p:nvPr/>
        </p:nvGrpSpPr>
        <p:grpSpPr>
          <a:xfrm>
            <a:off x="228600" y="7481933"/>
            <a:ext cx="14681622" cy="1485784"/>
            <a:chOff x="-167757" y="7481933"/>
            <a:chExt cx="15077979" cy="1485784"/>
          </a:xfrm>
        </p:grpSpPr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E44AF37A-4C97-3D58-C2FA-F3A9DC13FB00}"/>
                </a:ext>
              </a:extLst>
            </p:cNvPr>
            <p:cNvSpPr txBox="1"/>
            <p:nvPr/>
          </p:nvSpPr>
          <p:spPr>
            <a:xfrm>
              <a:off x="-167757" y="7481933"/>
              <a:ext cx="13378473" cy="14857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757"/>
                </a:lnSpc>
                <a:spcBef>
                  <a:spcPct val="0"/>
                </a:spcBef>
              </a:pPr>
              <a:r>
                <a:rPr lang="en-US" sz="9797">
                  <a:solidFill>
                    <a:srgbClr val="302924"/>
                  </a:solidFill>
                  <a:latin typeface="Bw Modelica 1"/>
                  <a:ea typeface="Bw Modelica 1"/>
                  <a:cs typeface="Bw Modelica 1"/>
                  <a:sym typeface="Bw Modelica 1"/>
                </a:rPr>
                <a:t>JESÚS</a:t>
              </a: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5758B481-D7F0-BFED-A7AF-B5000931DE9D}"/>
                </a:ext>
              </a:extLst>
            </p:cNvPr>
            <p:cNvSpPr txBox="1"/>
            <p:nvPr/>
          </p:nvSpPr>
          <p:spPr>
            <a:xfrm>
              <a:off x="8314333" y="7893061"/>
              <a:ext cx="6595889" cy="6540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99"/>
                </a:lnSpc>
                <a:spcBef>
                  <a:spcPct val="0"/>
                </a:spcBef>
              </a:pPr>
              <a:r>
                <a:rPr lang="en-US" sz="4249">
                  <a:solidFill>
                    <a:srgbClr val="302924"/>
                  </a:solidFill>
                  <a:latin typeface="Arimo"/>
                  <a:ea typeface="Arimo"/>
                  <a:cs typeface="Arimo"/>
                  <a:sym typeface="Arimo"/>
                </a:rPr>
                <a:t>Y JUAN EL BAUTISTA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5946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103358"/>
            <a:ext cx="18288000" cy="5183642"/>
          </a:xfrm>
          <a:custGeom>
            <a:avLst/>
            <a:gdLst/>
            <a:ahLst/>
            <a:cxnLst/>
            <a:rect l="l" t="t" r="r" b="b"/>
            <a:pathLst>
              <a:path w="18288000" h="5183642">
                <a:moveTo>
                  <a:pt x="0" y="0"/>
                </a:moveTo>
                <a:lnTo>
                  <a:pt x="18288000" y="0"/>
                </a:lnTo>
                <a:lnTo>
                  <a:pt x="18288000" y="5183642"/>
                </a:lnTo>
                <a:lnTo>
                  <a:pt x="0" y="51836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231" b="-66382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6917562" y="-2026413"/>
            <a:ext cx="4452875" cy="18288000"/>
            <a:chOff x="0" y="0"/>
            <a:chExt cx="117277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72774" cy="4816592"/>
            </a:xfrm>
            <a:custGeom>
              <a:avLst/>
              <a:gdLst/>
              <a:ahLst/>
              <a:cxnLst/>
              <a:rect l="l" t="t" r="r" b="b"/>
              <a:pathLst>
                <a:path w="1172774" h="4816592">
                  <a:moveTo>
                    <a:pt x="0" y="0"/>
                  </a:moveTo>
                  <a:lnTo>
                    <a:pt x="1172774" y="0"/>
                  </a:lnTo>
                  <a:lnTo>
                    <a:pt x="117277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7277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61881"/>
            <a:ext cx="12236164" cy="1523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0"/>
              </a:lnSpc>
            </a:pPr>
            <a:r>
              <a:rPr lang="en-US" sz="50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UN PROBLEMA ENTRE LOS DISCÍPULOS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3886331"/>
            <a:ext cx="17168702" cy="1201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2"/>
              </a:lnSpc>
            </a:pP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pregunta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surgió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entre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Juan y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judíos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3:25.</a:t>
            </a:r>
            <a:endParaRPr lang="en-US" sz="41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103358"/>
            <a:ext cx="18288000" cy="5183642"/>
          </a:xfrm>
          <a:custGeom>
            <a:avLst/>
            <a:gdLst/>
            <a:ahLst/>
            <a:cxnLst/>
            <a:rect l="l" t="t" r="r" b="b"/>
            <a:pathLst>
              <a:path w="18288000" h="5183642">
                <a:moveTo>
                  <a:pt x="0" y="0"/>
                </a:moveTo>
                <a:lnTo>
                  <a:pt x="18288000" y="0"/>
                </a:lnTo>
                <a:lnTo>
                  <a:pt x="18288000" y="5183642"/>
                </a:lnTo>
                <a:lnTo>
                  <a:pt x="0" y="51836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637" b="-67637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6917562" y="-2026413"/>
            <a:ext cx="4452875" cy="18288000"/>
            <a:chOff x="0" y="0"/>
            <a:chExt cx="117277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72774" cy="4816592"/>
            </a:xfrm>
            <a:custGeom>
              <a:avLst/>
              <a:gdLst/>
              <a:ahLst/>
              <a:cxnLst/>
              <a:rect l="l" t="t" r="r" b="b"/>
              <a:pathLst>
                <a:path w="1172774" h="4816592">
                  <a:moveTo>
                    <a:pt x="0" y="0"/>
                  </a:moveTo>
                  <a:lnTo>
                    <a:pt x="1172774" y="0"/>
                  </a:lnTo>
                  <a:lnTo>
                    <a:pt x="117277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7277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54937" y="4050361"/>
            <a:ext cx="17168702" cy="1257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2"/>
              </a:lnSpc>
            </a:pP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expresaron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Juan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envidia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obra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Cristo, y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noble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respuesta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dio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éste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3:26, 27.</a:t>
            </a:r>
            <a:endParaRPr lang="en-US" sz="41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8667834" y="2909341"/>
            <a:ext cx="8856861" cy="2228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6"/>
              </a:lnSpc>
            </a:pP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demostró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Juan que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comprendía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misión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3:28, 29.</a:t>
            </a:r>
            <a:endParaRPr lang="en-US" sz="4905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466992" y="852512"/>
            <a:ext cx="12792308" cy="868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6"/>
              </a:lnSpc>
            </a:pPr>
            <a:r>
              <a:rPr lang="en-US" sz="5689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MISIÓN DE JUAN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631235" y="2546695"/>
            <a:ext cx="9112910" cy="6075273"/>
          </a:xfrm>
          <a:custGeom>
            <a:avLst/>
            <a:gdLst/>
            <a:ahLst/>
            <a:cxnLst/>
            <a:rect l="l" t="t" r="r" b="b"/>
            <a:pathLst>
              <a:path w="9112910" h="6075273">
                <a:moveTo>
                  <a:pt x="0" y="0"/>
                </a:moveTo>
                <a:lnTo>
                  <a:pt x="9112909" y="0"/>
                </a:lnTo>
                <a:lnTo>
                  <a:pt x="9112909" y="6075273"/>
                </a:lnTo>
                <a:lnTo>
                  <a:pt x="0" y="60752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139719" y="4154042"/>
            <a:ext cx="7725314" cy="2409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3"/>
              </a:lnSpc>
            </a:pP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Describe la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obra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Juan, y la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nuestra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b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6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1:23, 29.</a:t>
            </a:r>
            <a:endParaRPr lang="en-US" sz="5302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797724" y="8853"/>
            <a:ext cx="6490098" cy="10278147"/>
          </a:xfrm>
          <a:custGeom>
            <a:avLst/>
            <a:gdLst/>
            <a:ahLst/>
            <a:cxnLst/>
            <a:rect l="l" t="t" r="r" b="b"/>
            <a:pathLst>
              <a:path w="6490098" h="10278147">
                <a:moveTo>
                  <a:pt x="0" y="0"/>
                </a:moveTo>
                <a:lnTo>
                  <a:pt x="6490098" y="0"/>
                </a:lnTo>
                <a:lnTo>
                  <a:pt x="6490098" y="10278147"/>
                </a:lnTo>
                <a:lnTo>
                  <a:pt x="0" y="102781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77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648650" y="0"/>
            <a:ext cx="6363607" cy="10287000"/>
            <a:chOff x="0" y="0"/>
            <a:chExt cx="1676012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76012" cy="2709333"/>
            </a:xfrm>
            <a:custGeom>
              <a:avLst/>
              <a:gdLst/>
              <a:ahLst/>
              <a:cxnLst/>
              <a:rect l="l" t="t" r="r" b="b"/>
              <a:pathLst>
                <a:path w="1676012" h="2709333">
                  <a:moveTo>
                    <a:pt x="0" y="0"/>
                  </a:moveTo>
                  <a:lnTo>
                    <a:pt x="1676012" y="0"/>
                  </a:lnTo>
                  <a:lnTo>
                    <a:pt x="167601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676012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3552796" y="1876424"/>
            <a:ext cx="11182408" cy="895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8"/>
              </a:lnSpc>
            </a:pPr>
            <a:r>
              <a:rPr lang="en-US" sz="5923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DON DEL ESPÍRITU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45020" y="4932975"/>
            <a:ext cx="9625717" cy="2200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9"/>
              </a:lnSpc>
              <a:spcBef>
                <a:spcPct val="0"/>
              </a:spcBef>
            </a:pP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reaccionó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mayoría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pueblo ante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mensaje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Cristo? Juan 3:32.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flipH="1">
            <a:off x="11129962" y="0"/>
            <a:ext cx="7158038" cy="10287000"/>
          </a:xfrm>
          <a:custGeom>
            <a:avLst/>
            <a:gdLst/>
            <a:ahLst/>
            <a:cxnLst/>
            <a:rect l="l" t="t" r="r" b="b"/>
            <a:pathLst>
              <a:path w="7158038" h="10287000">
                <a:moveTo>
                  <a:pt x="7158038" y="0"/>
                </a:moveTo>
                <a:lnTo>
                  <a:pt x="0" y="0"/>
                </a:lnTo>
                <a:lnTo>
                  <a:pt x="0" y="10287000"/>
                </a:lnTo>
                <a:lnTo>
                  <a:pt x="7158038" y="10287000"/>
                </a:lnTo>
                <a:lnTo>
                  <a:pt x="715803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4116407"/>
            <a:ext cx="8863692" cy="3177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0"/>
              </a:lnSpc>
              <a:spcBef>
                <a:spcPct val="0"/>
              </a:spcBef>
            </a:pP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b. ¿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Sobre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quién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es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concedido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el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don del Espíritu Santo? </a:t>
            </a:r>
            <a:b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</a:br>
            <a:r>
              <a:rPr lang="en-US" sz="3600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Juan 3:34.</a:t>
            </a:r>
            <a:endParaRPr lang="en-US" sz="5233" dirty="0">
              <a:solidFill>
                <a:srgbClr val="000000"/>
              </a:solidFill>
              <a:latin typeface="Bw Modelica 1"/>
              <a:ea typeface="Bw Modelica 1"/>
              <a:cs typeface="Bw Modelica 1"/>
              <a:sym typeface="Bw Modelica 1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341</Words>
  <Application>Microsoft Office PowerPoint</Application>
  <PresentationFormat>Personalizado</PresentationFormat>
  <Paragraphs>52</Paragraphs>
  <Slides>17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9" baseType="lpstr">
      <vt:lpstr>Rubik Bold</vt:lpstr>
      <vt:lpstr>Arial</vt:lpstr>
      <vt:lpstr>Arimo</vt:lpstr>
      <vt:lpstr>Calibri</vt:lpstr>
      <vt:lpstr>Bw Modelica 1</vt:lpstr>
      <vt:lpstr>Aptos</vt:lpstr>
      <vt:lpstr>Rubik</vt:lpstr>
      <vt:lpstr>Rubik Semi-Bold</vt:lpstr>
      <vt:lpstr>Trocchi</vt:lpstr>
      <vt:lpstr>Bw Modelica 2</vt:lpstr>
      <vt:lpstr>Agency FB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Lección  7 Escuela Sabática 2025</dc:title>
  <cp:lastModifiedBy>User</cp:lastModifiedBy>
  <cp:revision>4</cp:revision>
  <dcterms:created xsi:type="dcterms:W3CDTF">2006-08-16T00:00:00Z</dcterms:created>
  <dcterms:modified xsi:type="dcterms:W3CDTF">2025-02-14T00:54:25Z</dcterms:modified>
  <dc:identifier>DAGfCH3TXv4</dc:identifier>
</cp:coreProperties>
</file>