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Italics" panose="020B0604020202020204" charset="-79"/>
      <p:regular r:id="rId26"/>
    </p:embeddedFont>
    <p:embeddedFont>
      <p:font typeface="Rubik Semi-Bold" panose="020B0604020202020204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66" b="-1216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072777" y="20977"/>
            <a:ext cx="2040845" cy="18491200"/>
            <a:chOff x="0" y="0"/>
            <a:chExt cx="53750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E81B2F5-F668-2364-E64C-1677AECDEA64}"/>
              </a:ext>
            </a:extLst>
          </p:cNvPr>
          <p:cNvGrpSpPr/>
          <p:nvPr/>
        </p:nvGrpSpPr>
        <p:grpSpPr>
          <a:xfrm>
            <a:off x="1256820" y="7140131"/>
            <a:ext cx="15875960" cy="2059317"/>
            <a:chOff x="1256820" y="7140131"/>
            <a:chExt cx="15875960" cy="2059317"/>
          </a:xfrm>
        </p:grpSpPr>
        <p:sp>
          <p:nvSpPr>
            <p:cNvPr id="6" name="TextBox 6"/>
            <p:cNvSpPr txBox="1"/>
            <p:nvPr/>
          </p:nvSpPr>
          <p:spPr>
            <a:xfrm>
              <a:off x="4575938" y="7140131"/>
              <a:ext cx="9136125" cy="54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EVANGELIO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6820" y="7440184"/>
              <a:ext cx="15875960" cy="1759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92"/>
                </a:lnSpc>
                <a:spcBef>
                  <a:spcPct val="0"/>
                </a:spcBef>
              </a:pPr>
              <a:r>
                <a:rPr lang="en-US" sz="1224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SEGUN JUAN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1959" y="0"/>
            <a:ext cx="11476041" cy="10287000"/>
          </a:xfrm>
          <a:custGeom>
            <a:avLst/>
            <a:gdLst/>
            <a:ahLst/>
            <a:cxnLst/>
            <a:rect l="l" t="t" r="r" b="b"/>
            <a:pathLst>
              <a:path w="11476041" h="10287000">
                <a:moveTo>
                  <a:pt x="0" y="0"/>
                </a:moveTo>
                <a:lnTo>
                  <a:pt x="11476041" y="0"/>
                </a:lnTo>
                <a:lnTo>
                  <a:pt x="114760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68" r="-13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671571" y="0"/>
            <a:ext cx="4452875" cy="10287000"/>
            <a:chOff x="0" y="0"/>
            <a:chExt cx="1172774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528" y="6361704"/>
            <a:ext cx="8863692" cy="238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dice Jesús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acerca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sí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mismo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9:5; 8:12; 3:19; 12:46.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37" r="-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6" y="6055319"/>
            <a:ext cx="14174369" cy="353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profetizó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Isaías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7:14.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Cuándo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1:22, 23.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49611" y="1157300"/>
            <a:ext cx="10555431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DIOS CON NOSOTROS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12" y="0"/>
            <a:ext cx="18288000" cy="3174388"/>
          </a:xfrm>
          <a:custGeom>
            <a:avLst/>
            <a:gdLst/>
            <a:ahLst/>
            <a:cxnLst/>
            <a:rect l="l" t="t" r="r" b="b"/>
            <a:pathLst>
              <a:path w="18288000" h="3174388">
                <a:moveTo>
                  <a:pt x="0" y="0"/>
                </a:moveTo>
                <a:lnTo>
                  <a:pt x="18288000" y="0"/>
                </a:lnTo>
                <a:lnTo>
                  <a:pt x="18288000" y="3174388"/>
                </a:lnTo>
                <a:lnTo>
                  <a:pt x="0" y="317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42277" b="-142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25" r="-3198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2424" y="3425871"/>
            <a:ext cx="9813671" cy="351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acercarse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caído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1:14;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2:5–8;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2:14–18.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26966" r="-269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485484" y="5133975"/>
            <a:ext cx="15549729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vino 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humanidad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3:16, 17; 1:12; Lucas 19:10.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PROPÓSITO DE LA ENCARNACIÓN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23289" r="-2328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76028" y="4106314"/>
            <a:ext cx="15549729" cy="267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somos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restaurados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mediante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sacrificio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b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4:5–7; </a:t>
            </a:r>
            <a:r>
              <a:rPr lang="en-US" sz="36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2:10.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1817" r="-41817" b="-22576"/>
              </a:stretch>
            </a:blipFill>
          </p:spPr>
          <p:txBody>
            <a:bodyPr/>
            <a:lstStyle/>
            <a:p>
              <a:endPara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265" r="-426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206" t="-12988" r="-3844" b="-827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589" r="-20410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771" r="-124664" b="-55151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35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ESPERANZA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EXTENDIENDO LA TERNURA DE CRISTO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APRENDIENDO DE ELÍAS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05986" y="4362311"/>
            <a:ext cx="337240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DOS CLASES DIFERENTES DE VALENTÍA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6628" y="4462593"/>
            <a:ext cx="3251621" cy="37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FE VS. PRESUNCIÓN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 Bold"/>
                <a:ea typeface="Rubik Bold"/>
                <a:cs typeface="Rubik Bold"/>
                <a:sym typeface="Rubik Bold"/>
              </a:rPr>
              <a:t>Resistiendo</a:t>
            </a:r>
            <a:r>
              <a:rPr lang="en-US" sz="4975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ubik Bold"/>
                <a:ea typeface="Rubik Bold"/>
                <a:cs typeface="Rubik Bold"/>
                <a:sym typeface="Rubik Bold"/>
              </a:rPr>
              <a:t> Mediante la Fe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t="-9037" b="-90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75710" y="2343017"/>
            <a:ext cx="5883590" cy="6003565"/>
          </a:xfrm>
          <a:custGeom>
            <a:avLst/>
            <a:gdLst/>
            <a:ahLst/>
            <a:cxnLst/>
            <a:rect l="l" t="t" r="r" b="b"/>
            <a:pathLst>
              <a:path w="5883590" h="6003565">
                <a:moveTo>
                  <a:pt x="0" y="0"/>
                </a:moveTo>
                <a:lnTo>
                  <a:pt x="5883590" y="0"/>
                </a:lnTo>
                <a:lnTo>
                  <a:pt x="5883590" y="6003565"/>
                </a:lnTo>
                <a:lnTo>
                  <a:pt x="0" y="6003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010"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4" name="TextBox 4"/>
          <p:cNvSpPr txBox="1"/>
          <p:nvPr/>
        </p:nvSpPr>
        <p:spPr>
          <a:xfrm>
            <a:off x="3962400" y="594188"/>
            <a:ext cx="8935577" cy="1171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2"/>
              </a:lnSpc>
              <a:spcBef>
                <a:spcPct val="0"/>
              </a:spcBef>
            </a:pPr>
            <a:r>
              <a:rPr lang="en-US" sz="4901" b="1" dirty="0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</a:t>
            </a:r>
            <a:r>
              <a:rPr lang="en-US" sz="4901" b="1" dirty="0" err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Sábado</a:t>
            </a:r>
            <a:endParaRPr lang="en-US" sz="4901" b="1" dirty="0">
              <a:solidFill>
                <a:srgbClr val="000000"/>
              </a:solidFill>
              <a:latin typeface="Rubik Bold"/>
              <a:ea typeface="Rubik Bold"/>
              <a:cs typeface="Rubik Bold"/>
              <a:sym typeface="Rubik Bold"/>
            </a:endParaRPr>
          </a:p>
          <a:p>
            <a:pPr algn="ctr">
              <a:lnSpc>
                <a:spcPts val="3362"/>
              </a:lnSpc>
              <a:spcBef>
                <a:spcPct val="0"/>
              </a:spcBef>
            </a:pPr>
            <a:r>
              <a:rPr lang="en-US" sz="2801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Sábado</a:t>
            </a:r>
            <a:r>
              <a:rPr lang="en-US" sz="280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4 de </a:t>
            </a:r>
            <a:r>
              <a:rPr lang="en-US" sz="2801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enero</a:t>
            </a:r>
            <a:r>
              <a:rPr lang="en-US" sz="2801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9860" y="2724776"/>
            <a:ext cx="10165102" cy="482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4"/>
              </a:lnSpc>
              <a:spcBef>
                <a:spcPct val="0"/>
              </a:spcBef>
            </a:pP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Adquirimos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terreno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imponente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zona rural del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departamento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Paraguarí, 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66 km. (41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millas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) de la capital. Ya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tenemos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santuario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casa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parroquial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propiedad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pero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es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sólo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comienzo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El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objetivo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es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establecer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un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complejo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multifuncional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con un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centro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salud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básico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escuela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iglesia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,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capilla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una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instalación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desarrollo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empresas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autosustentables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alimentos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saludables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</a:p>
          <a:p>
            <a:pPr algn="just">
              <a:lnSpc>
                <a:spcPts val="2744"/>
              </a:lnSpc>
              <a:spcBef>
                <a:spcPct val="0"/>
              </a:spcBef>
            </a:pPr>
            <a:endParaRPr lang="en-US" sz="2287" dirty="0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just">
              <a:lnSpc>
                <a:spcPts val="2744"/>
              </a:lnSpc>
              <a:spcBef>
                <a:spcPct val="0"/>
              </a:spcBef>
            </a:pP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Apelamos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generosidad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nuestros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hermanos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todo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mundo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que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ayuden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llevar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buen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término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este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objetivo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Su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colaboración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permitirá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dar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un nuevo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impulso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a la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última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fase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necesaria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completar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proyecto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Descansamos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poder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la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maravillosa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gracia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Dios y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estamos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seguros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que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Señor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bendecirá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esfuerzos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nuestra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comunidad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todo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el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mundo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para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potenciar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y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expandir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la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evangelización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en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esta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parte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de Su </a:t>
            </a:r>
            <a:r>
              <a:rPr lang="en-US" sz="2287" dirty="0" err="1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viña</a:t>
            </a:r>
            <a:r>
              <a:rPr lang="en-US" sz="2287" dirty="0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82658" y="7965553"/>
            <a:ext cx="7017787" cy="37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8"/>
              </a:lnSpc>
              <a:spcBef>
                <a:spcPct val="0"/>
              </a:spcBef>
            </a:pPr>
            <a:r>
              <a:rPr lang="en-US" sz="2399" i="1">
                <a:solidFill>
                  <a:srgbClr val="000000"/>
                </a:solidFill>
                <a:latin typeface="Rubik Italics"/>
                <a:ea typeface="Rubik Italics"/>
                <a:cs typeface="Rubik Italics"/>
                <a:sym typeface="Rubik Italics"/>
              </a:rPr>
              <a:t>Sus hermanos y hermanas del Campo Paraguayo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497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497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055E3-C1FC-36F8-1402-784B8F15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2B8AD5-555F-9925-35B6-02D340167C2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66" b="-1216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DCF2944-E712-278C-4CCF-AF61149E46F7}"/>
              </a:ext>
            </a:extLst>
          </p:cNvPr>
          <p:cNvGrpSpPr/>
          <p:nvPr/>
        </p:nvGrpSpPr>
        <p:grpSpPr>
          <a:xfrm rot="-5400000">
            <a:off x="8072777" y="20977"/>
            <a:ext cx="2040845" cy="18491200"/>
            <a:chOff x="0" y="0"/>
            <a:chExt cx="537507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EB663EE-20C6-9183-AB44-F87C10A973E8}"/>
                </a:ext>
              </a:extLst>
            </p:cNvPr>
            <p:cNvSpPr/>
            <p:nvPr/>
          </p:nvSpPr>
          <p:spPr>
            <a:xfrm>
              <a:off x="0" y="0"/>
              <a:ext cx="537507" cy="4816592"/>
            </a:xfrm>
            <a:custGeom>
              <a:avLst/>
              <a:gdLst/>
              <a:ahLst/>
              <a:cxnLst/>
              <a:rect l="l" t="t" r="r" b="b"/>
              <a:pathLst>
                <a:path w="537507" h="4816592">
                  <a:moveTo>
                    <a:pt x="0" y="0"/>
                  </a:moveTo>
                  <a:lnTo>
                    <a:pt x="537507" y="0"/>
                  </a:lnTo>
                  <a:lnTo>
                    <a:pt x="53750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2823D0F-A8D7-6550-7EA0-25A594B567F8}"/>
                </a:ext>
              </a:extLst>
            </p:cNvPr>
            <p:cNvSpPr txBox="1"/>
            <p:nvPr/>
          </p:nvSpPr>
          <p:spPr>
            <a:xfrm>
              <a:off x="0" y="0"/>
              <a:ext cx="53750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DF5F5E4-6AF8-A7B7-EB52-44D68D740998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90C1478-DC3A-E20F-7E88-C99B1FA5032F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05B2BF6-F7DD-D2AF-3AE7-F61F8EB5F8F9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E551B40-EF4F-2985-8910-373231DCAE3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B1D99B6-493F-CCC4-5EF8-CCB617F0AF60}"/>
              </a:ext>
            </a:extLst>
          </p:cNvPr>
          <p:cNvGrpSpPr/>
          <p:nvPr/>
        </p:nvGrpSpPr>
        <p:grpSpPr>
          <a:xfrm>
            <a:off x="1256820" y="7140131"/>
            <a:ext cx="15875960" cy="2059317"/>
            <a:chOff x="1256820" y="7140131"/>
            <a:chExt cx="15875960" cy="2059317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EFD19D7-440C-3F4A-9B84-5279D20DFD0C}"/>
                </a:ext>
              </a:extLst>
            </p:cNvPr>
            <p:cNvSpPr txBox="1"/>
            <p:nvPr/>
          </p:nvSpPr>
          <p:spPr>
            <a:xfrm>
              <a:off x="4575938" y="7140131"/>
              <a:ext cx="9136125" cy="54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7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EL EVANGELIO 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DCEEAF2-3594-660E-3151-63C6FECEA7C6}"/>
                </a:ext>
              </a:extLst>
            </p:cNvPr>
            <p:cNvSpPr txBox="1"/>
            <p:nvPr/>
          </p:nvSpPr>
          <p:spPr>
            <a:xfrm>
              <a:off x="1256820" y="7440184"/>
              <a:ext cx="15875960" cy="1759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92"/>
                </a:lnSpc>
                <a:spcBef>
                  <a:spcPct val="0"/>
                </a:spcBef>
              </a:pPr>
              <a:r>
                <a:rPr lang="en-US" sz="1224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SEGUN JUAN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CE2055A3-03B0-BBB9-8CB2-B0143A2092F8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</a:t>
            </a:r>
          </a:p>
        </p:txBody>
      </p:sp>
    </p:spTree>
    <p:extLst>
      <p:ext uri="{BB962C8B-B14F-4D97-AF65-F5344CB8AC3E}">
        <p14:creationId xmlns:p14="http://schemas.microsoft.com/office/powerpoint/2010/main" val="12569342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0326" y="5425776"/>
            <a:ext cx="12320671" cy="4548381"/>
          </a:xfrm>
          <a:custGeom>
            <a:avLst/>
            <a:gdLst/>
            <a:ahLst/>
            <a:cxnLst/>
            <a:rect l="l" t="t" r="r" b="b"/>
            <a:pathLst>
              <a:path w="12320671" h="4548381">
                <a:moveTo>
                  <a:pt x="0" y="0"/>
                </a:moveTo>
                <a:lnTo>
                  <a:pt x="12320671" y="0"/>
                </a:lnTo>
                <a:lnTo>
                  <a:pt x="12320671" y="4548381"/>
                </a:lnTo>
                <a:lnTo>
                  <a:pt x="0" y="4548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507660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45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JESÚS, UNO CON EL PADRE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885923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dice la Palabra de Dios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antes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encarnación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1:1, 2.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90425" y="0"/>
            <a:ext cx="7997575" cy="10287000"/>
          </a:xfrm>
          <a:custGeom>
            <a:avLst/>
            <a:gdLst/>
            <a:ahLst/>
            <a:cxnLst/>
            <a:rect l="l" t="t" r="r" b="b"/>
            <a:pathLst>
              <a:path w="7997575" h="10287000">
                <a:moveTo>
                  <a:pt x="7997575" y="0"/>
                </a:moveTo>
                <a:lnTo>
                  <a:pt x="0" y="0"/>
                </a:lnTo>
                <a:lnTo>
                  <a:pt x="0" y="10287000"/>
                </a:lnTo>
                <a:lnTo>
                  <a:pt x="7997575" y="10287000"/>
                </a:lnTo>
                <a:lnTo>
                  <a:pt x="7997575" y="0"/>
                </a:lnTo>
                <a:close/>
              </a:path>
            </a:pathLst>
          </a:custGeom>
          <a:blipFill>
            <a:blip r:embed="rId2"/>
            <a:stretch>
              <a:fillRect l="-29979" r="-6271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00179" y="0"/>
            <a:ext cx="4452875" cy="10287000"/>
            <a:chOff x="0" y="0"/>
            <a:chExt cx="117277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374" y="4651796"/>
            <a:ext cx="10199826" cy="18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considerado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Padre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ángeles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45:6; Isaías 9:6;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1:3, 6–8.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294822" y="3458972"/>
            <a:ext cx="8570211" cy="4820744"/>
          </a:xfrm>
          <a:custGeom>
            <a:avLst/>
            <a:gdLst/>
            <a:ahLst/>
            <a:cxnLst/>
            <a:rect l="l" t="t" r="r" b="b"/>
            <a:pathLst>
              <a:path w="8570211" h="4820744">
                <a:moveTo>
                  <a:pt x="0" y="0"/>
                </a:moveTo>
                <a:lnTo>
                  <a:pt x="8570211" y="0"/>
                </a:lnTo>
                <a:lnTo>
                  <a:pt x="8570211" y="4820743"/>
                </a:lnTo>
                <a:lnTo>
                  <a:pt x="0" y="4820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7961" y="4541825"/>
            <a:ext cx="8706039" cy="2204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cosas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1:3, 10;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1:15–17;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PROCESO DE LA CREACIÓN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29500" y="1927356"/>
            <a:ext cx="8596903" cy="7726466"/>
          </a:xfrm>
          <a:custGeom>
            <a:avLst/>
            <a:gdLst/>
            <a:ahLst/>
            <a:cxnLst/>
            <a:rect l="l" t="t" r="r" b="b"/>
            <a:pathLst>
              <a:path w="8596903" h="7726466">
                <a:moveTo>
                  <a:pt x="0" y="0"/>
                </a:moveTo>
                <a:lnTo>
                  <a:pt x="8596902" y="0"/>
                </a:lnTo>
                <a:lnTo>
                  <a:pt x="8596902" y="7726466"/>
                </a:lnTo>
                <a:lnTo>
                  <a:pt x="0" y="772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39719" y="3308853"/>
            <a:ext cx="7725314" cy="397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la forma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creados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universo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33:6, 9; 104:1–6.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422" y="-3978"/>
            <a:ext cx="8459578" cy="10287000"/>
          </a:xfrm>
          <a:custGeom>
            <a:avLst/>
            <a:gdLst/>
            <a:ahLst/>
            <a:cxnLst/>
            <a:rect l="l" t="t" r="r" b="b"/>
            <a:pathLst>
              <a:path w="8459578" h="10287000">
                <a:moveTo>
                  <a:pt x="0" y="0"/>
                </a:moveTo>
                <a:lnTo>
                  <a:pt x="8459578" y="0"/>
                </a:lnTo>
                <a:lnTo>
                  <a:pt x="84595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67" r="-527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15460" y="-3978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875803" y="2415102"/>
            <a:ext cx="11182408" cy="89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LUZ DEL UNIVERSO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0600" y="5494612"/>
            <a:ext cx="12798633" cy="2605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0"/>
              </a:lnSpc>
              <a:spcBef>
                <a:spcPct val="0"/>
              </a:spcBef>
            </a:pP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Autor de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toda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luz, y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beneficia? </a:t>
            </a:r>
            <a:br>
              <a:rPr lang="en-US" sz="59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1:4–9;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17:28.</a:t>
            </a:r>
            <a:endParaRPr lang="en-US" sz="59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491</Words>
  <Application>Microsoft Office PowerPoint</Application>
  <PresentationFormat>Personalizado</PresentationFormat>
  <Paragraphs>51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Bw Modelica 2</vt:lpstr>
      <vt:lpstr>Rubik</vt:lpstr>
      <vt:lpstr>Arial</vt:lpstr>
      <vt:lpstr>Rubik Semi-Bold</vt:lpstr>
      <vt:lpstr>Arimo</vt:lpstr>
      <vt:lpstr>Calibri</vt:lpstr>
      <vt:lpstr>Rubik Italics</vt:lpstr>
      <vt:lpstr>Bw Modelica 1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1 Escuela Sabática 2025</dc:title>
  <cp:lastModifiedBy>User</cp:lastModifiedBy>
  <cp:revision>6</cp:revision>
  <dcterms:created xsi:type="dcterms:W3CDTF">2006-08-16T00:00:00Z</dcterms:created>
  <dcterms:modified xsi:type="dcterms:W3CDTF">2025-01-03T13:10:13Z</dcterms:modified>
  <dc:identifier>DAGbFIN-uTo</dc:identifier>
</cp:coreProperties>
</file>