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9"/>
  </p:notesMasterIdLst>
  <p:sldIdLst>
    <p:sldId id="258" r:id="rId2"/>
    <p:sldId id="256" r:id="rId3"/>
    <p:sldId id="259" r:id="rId4"/>
    <p:sldId id="260" r:id="rId5"/>
    <p:sldId id="264" r:id="rId6"/>
    <p:sldId id="286" r:id="rId7"/>
    <p:sldId id="270" r:id="rId8"/>
    <p:sldId id="282" r:id="rId9"/>
    <p:sldId id="278" r:id="rId10"/>
    <p:sldId id="279" r:id="rId11"/>
    <p:sldId id="267" r:id="rId12"/>
    <p:sldId id="281" r:id="rId13"/>
    <p:sldId id="309" r:id="rId14"/>
    <p:sldId id="280" r:id="rId15"/>
    <p:sldId id="287" r:id="rId16"/>
    <p:sldId id="288" r:id="rId17"/>
    <p:sldId id="310" r:id="rId18"/>
    <p:sldId id="265" r:id="rId19"/>
    <p:sldId id="284" r:id="rId20"/>
    <p:sldId id="272" r:id="rId21"/>
    <p:sldId id="304" r:id="rId22"/>
    <p:sldId id="305" r:id="rId23"/>
    <p:sldId id="306" r:id="rId24"/>
    <p:sldId id="299" r:id="rId25"/>
    <p:sldId id="301" r:id="rId26"/>
    <p:sldId id="302" r:id="rId27"/>
    <p:sldId id="289" r:id="rId28"/>
    <p:sldId id="290" r:id="rId29"/>
    <p:sldId id="268" r:id="rId30"/>
    <p:sldId id="308" r:id="rId31"/>
    <p:sldId id="303" r:id="rId32"/>
    <p:sldId id="311" r:id="rId33"/>
    <p:sldId id="291" r:id="rId34"/>
    <p:sldId id="295" r:id="rId35"/>
    <p:sldId id="294" r:id="rId36"/>
    <p:sldId id="312" r:id="rId37"/>
    <p:sldId id="257" r:id="rId38"/>
  </p:sldIdLst>
  <p:sldSz cx="12192000" cy="6858000"/>
  <p:notesSz cx="6858000" cy="9144000"/>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8" d="100"/>
          <a:sy n="108" d="100"/>
        </p:scale>
        <p:origin x="678"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O"/>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E4218B-FEE6-4F84-B022-656BA02309DC}" type="datetimeFigureOut">
              <a:rPr lang="es-CO" smtClean="0"/>
              <a:t>6/03/2024</a:t>
            </a:fld>
            <a:endParaRPr lang="es-CO"/>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O"/>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O"/>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3E93F43-AAEA-47BE-B582-3B9CE3E80356}" type="slidenum">
              <a:rPr lang="es-CO" smtClean="0"/>
              <a:t>‹Nº›</a:t>
            </a:fld>
            <a:endParaRPr lang="es-CO"/>
          </a:p>
        </p:txBody>
      </p:sp>
    </p:spTree>
    <p:extLst>
      <p:ext uri="{BB962C8B-B14F-4D97-AF65-F5344CB8AC3E}">
        <p14:creationId xmlns:p14="http://schemas.microsoft.com/office/powerpoint/2010/main" val="31856502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13E93F43-AAEA-47BE-B582-3B9CE3E80356}" type="slidenum">
              <a:rPr lang="es-CO" smtClean="0"/>
              <a:t>2</a:t>
            </a:fld>
            <a:endParaRPr lang="es-CO"/>
          </a:p>
        </p:txBody>
      </p:sp>
    </p:spTree>
    <p:extLst>
      <p:ext uri="{BB962C8B-B14F-4D97-AF65-F5344CB8AC3E}">
        <p14:creationId xmlns:p14="http://schemas.microsoft.com/office/powerpoint/2010/main" val="31293111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AEDD4A0-552A-4405-892F-362AA1AC3B07}"/>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CO"/>
          </a:p>
        </p:txBody>
      </p:sp>
      <p:sp>
        <p:nvSpPr>
          <p:cNvPr id="3" name="Subtítulo 2">
            <a:extLst>
              <a:ext uri="{FF2B5EF4-FFF2-40B4-BE49-F238E27FC236}">
                <a16:creationId xmlns:a16="http://schemas.microsoft.com/office/drawing/2014/main" id="{E4861883-D790-401B-ACEF-449F90EC5A2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O"/>
          </a:p>
        </p:txBody>
      </p:sp>
      <p:sp>
        <p:nvSpPr>
          <p:cNvPr id="4" name="Marcador de fecha 3">
            <a:extLst>
              <a:ext uri="{FF2B5EF4-FFF2-40B4-BE49-F238E27FC236}">
                <a16:creationId xmlns:a16="http://schemas.microsoft.com/office/drawing/2014/main" id="{06BD1E0E-F768-416F-86A0-B1C0D31BCE09}"/>
              </a:ext>
            </a:extLst>
          </p:cNvPr>
          <p:cNvSpPr>
            <a:spLocks noGrp="1"/>
          </p:cNvSpPr>
          <p:nvPr>
            <p:ph type="dt" sz="half" idx="10"/>
          </p:nvPr>
        </p:nvSpPr>
        <p:spPr/>
        <p:txBody>
          <a:bodyPr/>
          <a:lstStyle/>
          <a:p>
            <a:fld id="{C93B4039-9A5D-497F-82A1-C3A4CE9518F3}" type="datetimeFigureOut">
              <a:rPr lang="es-CO" smtClean="0"/>
              <a:t>6/03/2024</a:t>
            </a:fld>
            <a:endParaRPr lang="es-CO"/>
          </a:p>
        </p:txBody>
      </p:sp>
      <p:sp>
        <p:nvSpPr>
          <p:cNvPr id="5" name="Marcador de pie de página 4">
            <a:extLst>
              <a:ext uri="{FF2B5EF4-FFF2-40B4-BE49-F238E27FC236}">
                <a16:creationId xmlns:a16="http://schemas.microsoft.com/office/drawing/2014/main" id="{4C6F1867-072C-4954-812F-84B371825023}"/>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A80A93D4-A9A4-4B90-BC57-F3AC8C4FA590}"/>
              </a:ext>
            </a:extLst>
          </p:cNvPr>
          <p:cNvSpPr>
            <a:spLocks noGrp="1"/>
          </p:cNvSpPr>
          <p:nvPr>
            <p:ph type="sldNum" sz="quarter" idx="12"/>
          </p:nvPr>
        </p:nvSpPr>
        <p:spPr/>
        <p:txBody>
          <a:bodyPr/>
          <a:lstStyle/>
          <a:p>
            <a:fld id="{1514C7D5-4218-45B0-8775-A1F0921DA33A}" type="slidenum">
              <a:rPr lang="es-CO" smtClean="0"/>
              <a:t>‹Nº›</a:t>
            </a:fld>
            <a:endParaRPr lang="es-CO"/>
          </a:p>
        </p:txBody>
      </p:sp>
    </p:spTree>
    <p:extLst>
      <p:ext uri="{BB962C8B-B14F-4D97-AF65-F5344CB8AC3E}">
        <p14:creationId xmlns:p14="http://schemas.microsoft.com/office/powerpoint/2010/main" val="12849476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21DEC4C-A981-411A-AFC0-F56FD5DD0612}"/>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texto vertical 2">
            <a:extLst>
              <a:ext uri="{FF2B5EF4-FFF2-40B4-BE49-F238E27FC236}">
                <a16:creationId xmlns:a16="http://schemas.microsoft.com/office/drawing/2014/main" id="{5554AA6B-AAA5-4D06-84A6-E44F98E0C980}"/>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B0BAD3A4-2FFE-42BD-9A14-B3525D091177}"/>
              </a:ext>
            </a:extLst>
          </p:cNvPr>
          <p:cNvSpPr>
            <a:spLocks noGrp="1"/>
          </p:cNvSpPr>
          <p:nvPr>
            <p:ph type="dt" sz="half" idx="10"/>
          </p:nvPr>
        </p:nvSpPr>
        <p:spPr/>
        <p:txBody>
          <a:bodyPr/>
          <a:lstStyle/>
          <a:p>
            <a:fld id="{C93B4039-9A5D-497F-82A1-C3A4CE9518F3}" type="datetimeFigureOut">
              <a:rPr lang="es-CO" smtClean="0"/>
              <a:t>6/03/2024</a:t>
            </a:fld>
            <a:endParaRPr lang="es-CO"/>
          </a:p>
        </p:txBody>
      </p:sp>
      <p:sp>
        <p:nvSpPr>
          <p:cNvPr id="5" name="Marcador de pie de página 4">
            <a:extLst>
              <a:ext uri="{FF2B5EF4-FFF2-40B4-BE49-F238E27FC236}">
                <a16:creationId xmlns:a16="http://schemas.microsoft.com/office/drawing/2014/main" id="{A13EB2B4-A3D8-4E85-A421-77FF3C3D9EA8}"/>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818F1B21-1A82-4D2B-B6CC-E7964D32EFB2}"/>
              </a:ext>
            </a:extLst>
          </p:cNvPr>
          <p:cNvSpPr>
            <a:spLocks noGrp="1"/>
          </p:cNvSpPr>
          <p:nvPr>
            <p:ph type="sldNum" sz="quarter" idx="12"/>
          </p:nvPr>
        </p:nvSpPr>
        <p:spPr/>
        <p:txBody>
          <a:bodyPr/>
          <a:lstStyle/>
          <a:p>
            <a:fld id="{1514C7D5-4218-45B0-8775-A1F0921DA33A}" type="slidenum">
              <a:rPr lang="es-CO" smtClean="0"/>
              <a:t>‹Nº›</a:t>
            </a:fld>
            <a:endParaRPr lang="es-CO"/>
          </a:p>
        </p:txBody>
      </p:sp>
    </p:spTree>
    <p:extLst>
      <p:ext uri="{BB962C8B-B14F-4D97-AF65-F5344CB8AC3E}">
        <p14:creationId xmlns:p14="http://schemas.microsoft.com/office/powerpoint/2010/main" val="19833418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C8958AC4-717F-400B-8FBD-7DDBC0F4EF03}"/>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CO"/>
          </a:p>
        </p:txBody>
      </p:sp>
      <p:sp>
        <p:nvSpPr>
          <p:cNvPr id="3" name="Marcador de texto vertical 2">
            <a:extLst>
              <a:ext uri="{FF2B5EF4-FFF2-40B4-BE49-F238E27FC236}">
                <a16:creationId xmlns:a16="http://schemas.microsoft.com/office/drawing/2014/main" id="{8AA41107-ED06-4D89-86BB-15BD533CB1D7}"/>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39325721-2EE6-4BD4-AE26-5FA240F1A326}"/>
              </a:ext>
            </a:extLst>
          </p:cNvPr>
          <p:cNvSpPr>
            <a:spLocks noGrp="1"/>
          </p:cNvSpPr>
          <p:nvPr>
            <p:ph type="dt" sz="half" idx="10"/>
          </p:nvPr>
        </p:nvSpPr>
        <p:spPr/>
        <p:txBody>
          <a:bodyPr/>
          <a:lstStyle/>
          <a:p>
            <a:fld id="{C93B4039-9A5D-497F-82A1-C3A4CE9518F3}" type="datetimeFigureOut">
              <a:rPr lang="es-CO" smtClean="0"/>
              <a:t>6/03/2024</a:t>
            </a:fld>
            <a:endParaRPr lang="es-CO"/>
          </a:p>
        </p:txBody>
      </p:sp>
      <p:sp>
        <p:nvSpPr>
          <p:cNvPr id="5" name="Marcador de pie de página 4">
            <a:extLst>
              <a:ext uri="{FF2B5EF4-FFF2-40B4-BE49-F238E27FC236}">
                <a16:creationId xmlns:a16="http://schemas.microsoft.com/office/drawing/2014/main" id="{1A247F58-71DD-4A0F-A900-0349D4CDAA68}"/>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F6B75ED8-F83B-482E-85C2-64DAD3933980}"/>
              </a:ext>
            </a:extLst>
          </p:cNvPr>
          <p:cNvSpPr>
            <a:spLocks noGrp="1"/>
          </p:cNvSpPr>
          <p:nvPr>
            <p:ph type="sldNum" sz="quarter" idx="12"/>
          </p:nvPr>
        </p:nvSpPr>
        <p:spPr/>
        <p:txBody>
          <a:bodyPr/>
          <a:lstStyle/>
          <a:p>
            <a:fld id="{1514C7D5-4218-45B0-8775-A1F0921DA33A}" type="slidenum">
              <a:rPr lang="es-CO" smtClean="0"/>
              <a:t>‹Nº›</a:t>
            </a:fld>
            <a:endParaRPr lang="es-CO"/>
          </a:p>
        </p:txBody>
      </p:sp>
    </p:spTree>
    <p:extLst>
      <p:ext uri="{BB962C8B-B14F-4D97-AF65-F5344CB8AC3E}">
        <p14:creationId xmlns:p14="http://schemas.microsoft.com/office/powerpoint/2010/main" val="40881332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4DEC6FC-48C4-4ED1-AACD-80552083F5D6}"/>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C1181C05-ACFE-45DB-B7C2-10CAD7D92E93}"/>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B24D74AF-2E2B-4A04-9DDE-E5CF63CB7BB5}"/>
              </a:ext>
            </a:extLst>
          </p:cNvPr>
          <p:cNvSpPr>
            <a:spLocks noGrp="1"/>
          </p:cNvSpPr>
          <p:nvPr>
            <p:ph type="dt" sz="half" idx="10"/>
          </p:nvPr>
        </p:nvSpPr>
        <p:spPr/>
        <p:txBody>
          <a:bodyPr/>
          <a:lstStyle/>
          <a:p>
            <a:fld id="{C93B4039-9A5D-497F-82A1-C3A4CE9518F3}" type="datetimeFigureOut">
              <a:rPr lang="es-CO" smtClean="0"/>
              <a:t>6/03/2024</a:t>
            </a:fld>
            <a:endParaRPr lang="es-CO"/>
          </a:p>
        </p:txBody>
      </p:sp>
      <p:sp>
        <p:nvSpPr>
          <p:cNvPr id="5" name="Marcador de pie de página 4">
            <a:extLst>
              <a:ext uri="{FF2B5EF4-FFF2-40B4-BE49-F238E27FC236}">
                <a16:creationId xmlns:a16="http://schemas.microsoft.com/office/drawing/2014/main" id="{8F8274C4-43EB-45FA-A69B-752A01552346}"/>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6CB541CC-06E0-4364-A708-7101E632378C}"/>
              </a:ext>
            </a:extLst>
          </p:cNvPr>
          <p:cNvSpPr>
            <a:spLocks noGrp="1"/>
          </p:cNvSpPr>
          <p:nvPr>
            <p:ph type="sldNum" sz="quarter" idx="12"/>
          </p:nvPr>
        </p:nvSpPr>
        <p:spPr/>
        <p:txBody>
          <a:bodyPr/>
          <a:lstStyle/>
          <a:p>
            <a:fld id="{1514C7D5-4218-45B0-8775-A1F0921DA33A}" type="slidenum">
              <a:rPr lang="es-CO" smtClean="0"/>
              <a:t>‹Nº›</a:t>
            </a:fld>
            <a:endParaRPr lang="es-CO"/>
          </a:p>
        </p:txBody>
      </p:sp>
    </p:spTree>
    <p:extLst>
      <p:ext uri="{BB962C8B-B14F-4D97-AF65-F5344CB8AC3E}">
        <p14:creationId xmlns:p14="http://schemas.microsoft.com/office/powerpoint/2010/main" val="33376204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D13A7AE-67A9-45A5-8337-22D53AE7CA36}"/>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434FB73D-9C56-45BD-9E23-A170A3C7D7E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A18A13A1-3A33-4A97-BAB1-8DF4EF95C927}"/>
              </a:ext>
            </a:extLst>
          </p:cNvPr>
          <p:cNvSpPr>
            <a:spLocks noGrp="1"/>
          </p:cNvSpPr>
          <p:nvPr>
            <p:ph type="dt" sz="half" idx="10"/>
          </p:nvPr>
        </p:nvSpPr>
        <p:spPr/>
        <p:txBody>
          <a:bodyPr/>
          <a:lstStyle/>
          <a:p>
            <a:fld id="{C93B4039-9A5D-497F-82A1-C3A4CE9518F3}" type="datetimeFigureOut">
              <a:rPr lang="es-CO" smtClean="0"/>
              <a:t>6/03/2024</a:t>
            </a:fld>
            <a:endParaRPr lang="es-CO"/>
          </a:p>
        </p:txBody>
      </p:sp>
      <p:sp>
        <p:nvSpPr>
          <p:cNvPr id="5" name="Marcador de pie de página 4">
            <a:extLst>
              <a:ext uri="{FF2B5EF4-FFF2-40B4-BE49-F238E27FC236}">
                <a16:creationId xmlns:a16="http://schemas.microsoft.com/office/drawing/2014/main" id="{AA9AB1F6-6834-4EDE-925F-26FB578A4E14}"/>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D6E73282-E16F-4EBD-BDF5-C01FD80C1135}"/>
              </a:ext>
            </a:extLst>
          </p:cNvPr>
          <p:cNvSpPr>
            <a:spLocks noGrp="1"/>
          </p:cNvSpPr>
          <p:nvPr>
            <p:ph type="sldNum" sz="quarter" idx="12"/>
          </p:nvPr>
        </p:nvSpPr>
        <p:spPr/>
        <p:txBody>
          <a:bodyPr/>
          <a:lstStyle/>
          <a:p>
            <a:fld id="{1514C7D5-4218-45B0-8775-A1F0921DA33A}" type="slidenum">
              <a:rPr lang="es-CO" smtClean="0"/>
              <a:t>‹Nº›</a:t>
            </a:fld>
            <a:endParaRPr lang="es-CO"/>
          </a:p>
        </p:txBody>
      </p:sp>
    </p:spTree>
    <p:extLst>
      <p:ext uri="{BB962C8B-B14F-4D97-AF65-F5344CB8AC3E}">
        <p14:creationId xmlns:p14="http://schemas.microsoft.com/office/powerpoint/2010/main" val="36756854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678AEC5-1727-40EB-887F-4200F887DCA0}"/>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ABB90883-C1BE-4759-9B67-753A24C79759}"/>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contenido 3">
            <a:extLst>
              <a:ext uri="{FF2B5EF4-FFF2-40B4-BE49-F238E27FC236}">
                <a16:creationId xmlns:a16="http://schemas.microsoft.com/office/drawing/2014/main" id="{837EB0BB-AE4B-445A-88AA-2A56B26212B6}"/>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fecha 4">
            <a:extLst>
              <a:ext uri="{FF2B5EF4-FFF2-40B4-BE49-F238E27FC236}">
                <a16:creationId xmlns:a16="http://schemas.microsoft.com/office/drawing/2014/main" id="{8F854B9A-B3B0-4824-8583-BDCDACB58B1F}"/>
              </a:ext>
            </a:extLst>
          </p:cNvPr>
          <p:cNvSpPr>
            <a:spLocks noGrp="1"/>
          </p:cNvSpPr>
          <p:nvPr>
            <p:ph type="dt" sz="half" idx="10"/>
          </p:nvPr>
        </p:nvSpPr>
        <p:spPr/>
        <p:txBody>
          <a:bodyPr/>
          <a:lstStyle/>
          <a:p>
            <a:fld id="{C93B4039-9A5D-497F-82A1-C3A4CE9518F3}" type="datetimeFigureOut">
              <a:rPr lang="es-CO" smtClean="0"/>
              <a:t>6/03/2024</a:t>
            </a:fld>
            <a:endParaRPr lang="es-CO"/>
          </a:p>
        </p:txBody>
      </p:sp>
      <p:sp>
        <p:nvSpPr>
          <p:cNvPr id="6" name="Marcador de pie de página 5">
            <a:extLst>
              <a:ext uri="{FF2B5EF4-FFF2-40B4-BE49-F238E27FC236}">
                <a16:creationId xmlns:a16="http://schemas.microsoft.com/office/drawing/2014/main" id="{21FC1EDF-D9E9-415C-9F6C-F13271F29C9D}"/>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A5C11CE2-42D0-4923-B42C-86D9D1A1C6DA}"/>
              </a:ext>
            </a:extLst>
          </p:cNvPr>
          <p:cNvSpPr>
            <a:spLocks noGrp="1"/>
          </p:cNvSpPr>
          <p:nvPr>
            <p:ph type="sldNum" sz="quarter" idx="12"/>
          </p:nvPr>
        </p:nvSpPr>
        <p:spPr/>
        <p:txBody>
          <a:bodyPr/>
          <a:lstStyle/>
          <a:p>
            <a:fld id="{1514C7D5-4218-45B0-8775-A1F0921DA33A}" type="slidenum">
              <a:rPr lang="es-CO" smtClean="0"/>
              <a:t>‹Nº›</a:t>
            </a:fld>
            <a:endParaRPr lang="es-CO"/>
          </a:p>
        </p:txBody>
      </p:sp>
    </p:spTree>
    <p:extLst>
      <p:ext uri="{BB962C8B-B14F-4D97-AF65-F5344CB8AC3E}">
        <p14:creationId xmlns:p14="http://schemas.microsoft.com/office/powerpoint/2010/main" val="1669166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2B6FB7D-F66B-4D14-B3B3-1D1221026A52}"/>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6046BE98-A538-4390-87FD-0EEA6E2FACF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34B9684D-D5C4-4E50-8E25-E4E2282C07C9}"/>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texto 4">
            <a:extLst>
              <a:ext uri="{FF2B5EF4-FFF2-40B4-BE49-F238E27FC236}">
                <a16:creationId xmlns:a16="http://schemas.microsoft.com/office/drawing/2014/main" id="{27DE5B87-DBD7-4215-B702-918FBE37C5E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1801B504-B103-4253-9975-7A1642FA1673}"/>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7" name="Marcador de fecha 6">
            <a:extLst>
              <a:ext uri="{FF2B5EF4-FFF2-40B4-BE49-F238E27FC236}">
                <a16:creationId xmlns:a16="http://schemas.microsoft.com/office/drawing/2014/main" id="{FB148351-0471-4662-BE91-53590BDA956D}"/>
              </a:ext>
            </a:extLst>
          </p:cNvPr>
          <p:cNvSpPr>
            <a:spLocks noGrp="1"/>
          </p:cNvSpPr>
          <p:nvPr>
            <p:ph type="dt" sz="half" idx="10"/>
          </p:nvPr>
        </p:nvSpPr>
        <p:spPr/>
        <p:txBody>
          <a:bodyPr/>
          <a:lstStyle/>
          <a:p>
            <a:fld id="{C93B4039-9A5D-497F-82A1-C3A4CE9518F3}" type="datetimeFigureOut">
              <a:rPr lang="es-CO" smtClean="0"/>
              <a:t>6/03/2024</a:t>
            </a:fld>
            <a:endParaRPr lang="es-CO"/>
          </a:p>
        </p:txBody>
      </p:sp>
      <p:sp>
        <p:nvSpPr>
          <p:cNvPr id="8" name="Marcador de pie de página 7">
            <a:extLst>
              <a:ext uri="{FF2B5EF4-FFF2-40B4-BE49-F238E27FC236}">
                <a16:creationId xmlns:a16="http://schemas.microsoft.com/office/drawing/2014/main" id="{A9E4E8C9-B8B0-49F2-B5CE-FA8F35AC6729}"/>
              </a:ext>
            </a:extLst>
          </p:cNvPr>
          <p:cNvSpPr>
            <a:spLocks noGrp="1"/>
          </p:cNvSpPr>
          <p:nvPr>
            <p:ph type="ftr" sz="quarter" idx="11"/>
          </p:nvPr>
        </p:nvSpPr>
        <p:spPr/>
        <p:txBody>
          <a:bodyPr/>
          <a:lstStyle/>
          <a:p>
            <a:endParaRPr lang="es-CO"/>
          </a:p>
        </p:txBody>
      </p:sp>
      <p:sp>
        <p:nvSpPr>
          <p:cNvPr id="9" name="Marcador de número de diapositiva 8">
            <a:extLst>
              <a:ext uri="{FF2B5EF4-FFF2-40B4-BE49-F238E27FC236}">
                <a16:creationId xmlns:a16="http://schemas.microsoft.com/office/drawing/2014/main" id="{BB9D3B22-8C55-4B2B-B394-F374C905BB34}"/>
              </a:ext>
            </a:extLst>
          </p:cNvPr>
          <p:cNvSpPr>
            <a:spLocks noGrp="1"/>
          </p:cNvSpPr>
          <p:nvPr>
            <p:ph type="sldNum" sz="quarter" idx="12"/>
          </p:nvPr>
        </p:nvSpPr>
        <p:spPr/>
        <p:txBody>
          <a:bodyPr/>
          <a:lstStyle/>
          <a:p>
            <a:fld id="{1514C7D5-4218-45B0-8775-A1F0921DA33A}" type="slidenum">
              <a:rPr lang="es-CO" smtClean="0"/>
              <a:t>‹Nº›</a:t>
            </a:fld>
            <a:endParaRPr lang="es-CO"/>
          </a:p>
        </p:txBody>
      </p:sp>
    </p:spTree>
    <p:extLst>
      <p:ext uri="{BB962C8B-B14F-4D97-AF65-F5344CB8AC3E}">
        <p14:creationId xmlns:p14="http://schemas.microsoft.com/office/powerpoint/2010/main" val="2581895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D0B5AAB-C93E-4069-A17D-A2DAF3B1C996}"/>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fecha 2">
            <a:extLst>
              <a:ext uri="{FF2B5EF4-FFF2-40B4-BE49-F238E27FC236}">
                <a16:creationId xmlns:a16="http://schemas.microsoft.com/office/drawing/2014/main" id="{BA1DA5C9-1100-4091-801A-EBDF8DC7B878}"/>
              </a:ext>
            </a:extLst>
          </p:cNvPr>
          <p:cNvSpPr>
            <a:spLocks noGrp="1"/>
          </p:cNvSpPr>
          <p:nvPr>
            <p:ph type="dt" sz="half" idx="10"/>
          </p:nvPr>
        </p:nvSpPr>
        <p:spPr/>
        <p:txBody>
          <a:bodyPr/>
          <a:lstStyle/>
          <a:p>
            <a:fld id="{C93B4039-9A5D-497F-82A1-C3A4CE9518F3}" type="datetimeFigureOut">
              <a:rPr lang="es-CO" smtClean="0"/>
              <a:t>6/03/2024</a:t>
            </a:fld>
            <a:endParaRPr lang="es-CO"/>
          </a:p>
        </p:txBody>
      </p:sp>
      <p:sp>
        <p:nvSpPr>
          <p:cNvPr id="4" name="Marcador de pie de página 3">
            <a:extLst>
              <a:ext uri="{FF2B5EF4-FFF2-40B4-BE49-F238E27FC236}">
                <a16:creationId xmlns:a16="http://schemas.microsoft.com/office/drawing/2014/main" id="{09B165A2-0183-4600-AA5A-79D5C3A1CF06}"/>
              </a:ext>
            </a:extLst>
          </p:cNvPr>
          <p:cNvSpPr>
            <a:spLocks noGrp="1"/>
          </p:cNvSpPr>
          <p:nvPr>
            <p:ph type="ftr" sz="quarter" idx="11"/>
          </p:nvPr>
        </p:nvSpPr>
        <p:spPr/>
        <p:txBody>
          <a:bodyPr/>
          <a:lstStyle/>
          <a:p>
            <a:endParaRPr lang="es-CO"/>
          </a:p>
        </p:txBody>
      </p:sp>
      <p:sp>
        <p:nvSpPr>
          <p:cNvPr id="5" name="Marcador de número de diapositiva 4">
            <a:extLst>
              <a:ext uri="{FF2B5EF4-FFF2-40B4-BE49-F238E27FC236}">
                <a16:creationId xmlns:a16="http://schemas.microsoft.com/office/drawing/2014/main" id="{BBAF6C50-3808-42CA-8741-022DECEC0349}"/>
              </a:ext>
            </a:extLst>
          </p:cNvPr>
          <p:cNvSpPr>
            <a:spLocks noGrp="1"/>
          </p:cNvSpPr>
          <p:nvPr>
            <p:ph type="sldNum" sz="quarter" idx="12"/>
          </p:nvPr>
        </p:nvSpPr>
        <p:spPr/>
        <p:txBody>
          <a:bodyPr/>
          <a:lstStyle/>
          <a:p>
            <a:fld id="{1514C7D5-4218-45B0-8775-A1F0921DA33A}" type="slidenum">
              <a:rPr lang="es-CO" smtClean="0"/>
              <a:t>‹Nº›</a:t>
            </a:fld>
            <a:endParaRPr lang="es-CO"/>
          </a:p>
        </p:txBody>
      </p:sp>
    </p:spTree>
    <p:extLst>
      <p:ext uri="{BB962C8B-B14F-4D97-AF65-F5344CB8AC3E}">
        <p14:creationId xmlns:p14="http://schemas.microsoft.com/office/powerpoint/2010/main" val="3526033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31089368-9D9C-4E98-8DB5-818EC41C1A54}"/>
              </a:ext>
            </a:extLst>
          </p:cNvPr>
          <p:cNvSpPr>
            <a:spLocks noGrp="1"/>
          </p:cNvSpPr>
          <p:nvPr>
            <p:ph type="dt" sz="half" idx="10"/>
          </p:nvPr>
        </p:nvSpPr>
        <p:spPr/>
        <p:txBody>
          <a:bodyPr/>
          <a:lstStyle/>
          <a:p>
            <a:fld id="{C93B4039-9A5D-497F-82A1-C3A4CE9518F3}" type="datetimeFigureOut">
              <a:rPr lang="es-CO" smtClean="0"/>
              <a:t>6/03/2024</a:t>
            </a:fld>
            <a:endParaRPr lang="es-CO"/>
          </a:p>
        </p:txBody>
      </p:sp>
      <p:sp>
        <p:nvSpPr>
          <p:cNvPr id="3" name="Marcador de pie de página 2">
            <a:extLst>
              <a:ext uri="{FF2B5EF4-FFF2-40B4-BE49-F238E27FC236}">
                <a16:creationId xmlns:a16="http://schemas.microsoft.com/office/drawing/2014/main" id="{3D643E1A-2E77-4F3D-9E3F-88F1E5C640CF}"/>
              </a:ext>
            </a:extLst>
          </p:cNvPr>
          <p:cNvSpPr>
            <a:spLocks noGrp="1"/>
          </p:cNvSpPr>
          <p:nvPr>
            <p:ph type="ftr" sz="quarter" idx="11"/>
          </p:nvPr>
        </p:nvSpPr>
        <p:spPr/>
        <p:txBody>
          <a:bodyPr/>
          <a:lstStyle/>
          <a:p>
            <a:endParaRPr lang="es-CO"/>
          </a:p>
        </p:txBody>
      </p:sp>
      <p:sp>
        <p:nvSpPr>
          <p:cNvPr id="4" name="Marcador de número de diapositiva 3">
            <a:extLst>
              <a:ext uri="{FF2B5EF4-FFF2-40B4-BE49-F238E27FC236}">
                <a16:creationId xmlns:a16="http://schemas.microsoft.com/office/drawing/2014/main" id="{1797AE78-44D8-474A-BCAB-E1C0645E5B38}"/>
              </a:ext>
            </a:extLst>
          </p:cNvPr>
          <p:cNvSpPr>
            <a:spLocks noGrp="1"/>
          </p:cNvSpPr>
          <p:nvPr>
            <p:ph type="sldNum" sz="quarter" idx="12"/>
          </p:nvPr>
        </p:nvSpPr>
        <p:spPr/>
        <p:txBody>
          <a:bodyPr/>
          <a:lstStyle/>
          <a:p>
            <a:fld id="{1514C7D5-4218-45B0-8775-A1F0921DA33A}" type="slidenum">
              <a:rPr lang="es-CO" smtClean="0"/>
              <a:t>‹Nº›</a:t>
            </a:fld>
            <a:endParaRPr lang="es-CO"/>
          </a:p>
        </p:txBody>
      </p:sp>
    </p:spTree>
    <p:extLst>
      <p:ext uri="{BB962C8B-B14F-4D97-AF65-F5344CB8AC3E}">
        <p14:creationId xmlns:p14="http://schemas.microsoft.com/office/powerpoint/2010/main" val="30773138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72BC64C-BF59-4F36-95FF-D89058C961B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3FA31745-651A-4BD6-AB66-E77CF51C602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texto 3">
            <a:extLst>
              <a:ext uri="{FF2B5EF4-FFF2-40B4-BE49-F238E27FC236}">
                <a16:creationId xmlns:a16="http://schemas.microsoft.com/office/drawing/2014/main" id="{819EEEFF-15D0-4614-B49A-CC6DF9ED27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FAC6864F-1250-4058-AE5E-FB4BAF02C1A5}"/>
              </a:ext>
            </a:extLst>
          </p:cNvPr>
          <p:cNvSpPr>
            <a:spLocks noGrp="1"/>
          </p:cNvSpPr>
          <p:nvPr>
            <p:ph type="dt" sz="half" idx="10"/>
          </p:nvPr>
        </p:nvSpPr>
        <p:spPr/>
        <p:txBody>
          <a:bodyPr/>
          <a:lstStyle/>
          <a:p>
            <a:fld id="{C93B4039-9A5D-497F-82A1-C3A4CE9518F3}" type="datetimeFigureOut">
              <a:rPr lang="es-CO" smtClean="0"/>
              <a:t>6/03/2024</a:t>
            </a:fld>
            <a:endParaRPr lang="es-CO"/>
          </a:p>
        </p:txBody>
      </p:sp>
      <p:sp>
        <p:nvSpPr>
          <p:cNvPr id="6" name="Marcador de pie de página 5">
            <a:extLst>
              <a:ext uri="{FF2B5EF4-FFF2-40B4-BE49-F238E27FC236}">
                <a16:creationId xmlns:a16="http://schemas.microsoft.com/office/drawing/2014/main" id="{DDBBB57C-BB09-4BD6-89D9-6DB648A727CB}"/>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7F70AF46-3A40-4E44-A9F3-A1E9D2082C7D}"/>
              </a:ext>
            </a:extLst>
          </p:cNvPr>
          <p:cNvSpPr>
            <a:spLocks noGrp="1"/>
          </p:cNvSpPr>
          <p:nvPr>
            <p:ph type="sldNum" sz="quarter" idx="12"/>
          </p:nvPr>
        </p:nvSpPr>
        <p:spPr/>
        <p:txBody>
          <a:bodyPr/>
          <a:lstStyle/>
          <a:p>
            <a:fld id="{1514C7D5-4218-45B0-8775-A1F0921DA33A}" type="slidenum">
              <a:rPr lang="es-CO" smtClean="0"/>
              <a:t>‹Nº›</a:t>
            </a:fld>
            <a:endParaRPr lang="es-CO"/>
          </a:p>
        </p:txBody>
      </p:sp>
    </p:spTree>
    <p:extLst>
      <p:ext uri="{BB962C8B-B14F-4D97-AF65-F5344CB8AC3E}">
        <p14:creationId xmlns:p14="http://schemas.microsoft.com/office/powerpoint/2010/main" val="6781490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58F19EB-84EC-4C40-980D-78E3604BCA47}"/>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O"/>
          </a:p>
        </p:txBody>
      </p:sp>
      <p:sp>
        <p:nvSpPr>
          <p:cNvPr id="3" name="Marcador de posición de imagen 2">
            <a:extLst>
              <a:ext uri="{FF2B5EF4-FFF2-40B4-BE49-F238E27FC236}">
                <a16:creationId xmlns:a16="http://schemas.microsoft.com/office/drawing/2014/main" id="{F4BAACF2-3E80-45D2-809F-65EBA2DB4B7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O"/>
          </a:p>
        </p:txBody>
      </p:sp>
      <p:sp>
        <p:nvSpPr>
          <p:cNvPr id="4" name="Marcador de texto 3">
            <a:extLst>
              <a:ext uri="{FF2B5EF4-FFF2-40B4-BE49-F238E27FC236}">
                <a16:creationId xmlns:a16="http://schemas.microsoft.com/office/drawing/2014/main" id="{5B3C6D97-1130-461A-82CF-B2DD96533D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F75848F8-C974-4501-9725-DCF42B7A2A60}"/>
              </a:ext>
            </a:extLst>
          </p:cNvPr>
          <p:cNvSpPr>
            <a:spLocks noGrp="1"/>
          </p:cNvSpPr>
          <p:nvPr>
            <p:ph type="dt" sz="half" idx="10"/>
          </p:nvPr>
        </p:nvSpPr>
        <p:spPr/>
        <p:txBody>
          <a:bodyPr/>
          <a:lstStyle/>
          <a:p>
            <a:fld id="{C93B4039-9A5D-497F-82A1-C3A4CE9518F3}" type="datetimeFigureOut">
              <a:rPr lang="es-CO" smtClean="0"/>
              <a:t>6/03/2024</a:t>
            </a:fld>
            <a:endParaRPr lang="es-CO"/>
          </a:p>
        </p:txBody>
      </p:sp>
      <p:sp>
        <p:nvSpPr>
          <p:cNvPr id="6" name="Marcador de pie de página 5">
            <a:extLst>
              <a:ext uri="{FF2B5EF4-FFF2-40B4-BE49-F238E27FC236}">
                <a16:creationId xmlns:a16="http://schemas.microsoft.com/office/drawing/2014/main" id="{1CCEB458-ECC7-4A1E-A647-76E3A9F2AFD8}"/>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B0565CE9-6DE1-4F7C-A980-A5936C5C6379}"/>
              </a:ext>
            </a:extLst>
          </p:cNvPr>
          <p:cNvSpPr>
            <a:spLocks noGrp="1"/>
          </p:cNvSpPr>
          <p:nvPr>
            <p:ph type="sldNum" sz="quarter" idx="12"/>
          </p:nvPr>
        </p:nvSpPr>
        <p:spPr/>
        <p:txBody>
          <a:bodyPr/>
          <a:lstStyle/>
          <a:p>
            <a:fld id="{1514C7D5-4218-45B0-8775-A1F0921DA33A}" type="slidenum">
              <a:rPr lang="es-CO" smtClean="0"/>
              <a:t>‹Nº›</a:t>
            </a:fld>
            <a:endParaRPr lang="es-CO"/>
          </a:p>
        </p:txBody>
      </p:sp>
    </p:spTree>
    <p:extLst>
      <p:ext uri="{BB962C8B-B14F-4D97-AF65-F5344CB8AC3E}">
        <p14:creationId xmlns:p14="http://schemas.microsoft.com/office/powerpoint/2010/main" val="13002945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7A253EC3-6317-4047-8BC9-9672E218F70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F96D120E-132A-40CD-98C3-94BF0C0CEFD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53B6EF31-A6D2-47B9-87AA-8851692A002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93B4039-9A5D-497F-82A1-C3A4CE9518F3}" type="datetimeFigureOut">
              <a:rPr lang="es-CO" smtClean="0"/>
              <a:t>6/03/2024</a:t>
            </a:fld>
            <a:endParaRPr lang="es-CO"/>
          </a:p>
        </p:txBody>
      </p:sp>
      <p:sp>
        <p:nvSpPr>
          <p:cNvPr id="5" name="Marcador de pie de página 4">
            <a:extLst>
              <a:ext uri="{FF2B5EF4-FFF2-40B4-BE49-F238E27FC236}">
                <a16:creationId xmlns:a16="http://schemas.microsoft.com/office/drawing/2014/main" id="{3211BA9E-A455-44EA-8B78-47C11998CCF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O"/>
          </a:p>
        </p:txBody>
      </p:sp>
      <p:sp>
        <p:nvSpPr>
          <p:cNvPr id="6" name="Marcador de número de diapositiva 5">
            <a:extLst>
              <a:ext uri="{FF2B5EF4-FFF2-40B4-BE49-F238E27FC236}">
                <a16:creationId xmlns:a16="http://schemas.microsoft.com/office/drawing/2014/main" id="{D09D469B-B886-4541-8AD0-8D5A09295B8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14C7D5-4218-45B0-8775-A1F0921DA33A}" type="slidenum">
              <a:rPr lang="es-CO" smtClean="0"/>
              <a:t>‹Nº›</a:t>
            </a:fld>
            <a:endParaRPr lang="es-CO"/>
          </a:p>
        </p:txBody>
      </p:sp>
    </p:spTree>
    <p:extLst>
      <p:ext uri="{BB962C8B-B14F-4D97-AF65-F5344CB8AC3E}">
        <p14:creationId xmlns:p14="http://schemas.microsoft.com/office/powerpoint/2010/main" val="35449392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2.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6ED78D4-8459-AEC2-7D3B-88F8AA3D53BD}"/>
              </a:ext>
            </a:extLst>
          </p:cNvPr>
          <p:cNvSpPr>
            <a:spLocks noGrp="1"/>
          </p:cNvSpPr>
          <p:nvPr>
            <p:ph type="ctrTitle"/>
          </p:nvPr>
        </p:nvSpPr>
        <p:spPr/>
        <p:txBody>
          <a:bodyPr/>
          <a:lstStyle/>
          <a:p>
            <a:endParaRPr lang="es-CO"/>
          </a:p>
        </p:txBody>
      </p:sp>
      <p:sp>
        <p:nvSpPr>
          <p:cNvPr id="3" name="Subtítulo 2">
            <a:extLst>
              <a:ext uri="{FF2B5EF4-FFF2-40B4-BE49-F238E27FC236}">
                <a16:creationId xmlns:a16="http://schemas.microsoft.com/office/drawing/2014/main" id="{6234D79E-1E52-7B56-C81C-9B5C2C83DA6B}"/>
              </a:ext>
            </a:extLst>
          </p:cNvPr>
          <p:cNvSpPr>
            <a:spLocks noGrp="1"/>
          </p:cNvSpPr>
          <p:nvPr>
            <p:ph type="subTitle" idx="1"/>
          </p:nvPr>
        </p:nvSpPr>
        <p:spPr/>
        <p:txBody>
          <a:bodyPr/>
          <a:lstStyle/>
          <a:p>
            <a:endParaRPr lang="es-CO"/>
          </a:p>
        </p:txBody>
      </p:sp>
      <p:pic>
        <p:nvPicPr>
          <p:cNvPr id="5" name="Imagen 4">
            <a:extLst>
              <a:ext uri="{FF2B5EF4-FFF2-40B4-BE49-F238E27FC236}">
                <a16:creationId xmlns:a16="http://schemas.microsoft.com/office/drawing/2014/main" id="{3A7F326D-0D26-84B6-F092-8BF1D9872A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5950344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2C1165-2395-5397-1F79-D85699F4C09F}"/>
            </a:ext>
          </a:extLst>
        </p:cNvPr>
        <p:cNvGrpSpPr/>
        <p:nvPr/>
      </p:nvGrpSpPr>
      <p:grpSpPr>
        <a:xfrm>
          <a:off x="0" y="0"/>
          <a:ext cx="0" cy="0"/>
          <a:chOff x="0" y="0"/>
          <a:chExt cx="0" cy="0"/>
        </a:xfrm>
      </p:grpSpPr>
      <p:pic>
        <p:nvPicPr>
          <p:cNvPr id="5" name="Imagen 4">
            <a:extLst>
              <a:ext uri="{FF2B5EF4-FFF2-40B4-BE49-F238E27FC236}">
                <a16:creationId xmlns:a16="http://schemas.microsoft.com/office/drawing/2014/main" id="{65DA6B16-963E-06FE-85DA-4C15774285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ítulo 1">
            <a:extLst>
              <a:ext uri="{FF2B5EF4-FFF2-40B4-BE49-F238E27FC236}">
                <a16:creationId xmlns:a16="http://schemas.microsoft.com/office/drawing/2014/main" id="{B11E9E4A-E796-3283-FFC0-D727D8A5A03F}"/>
              </a:ext>
            </a:extLst>
          </p:cNvPr>
          <p:cNvSpPr>
            <a:spLocks noGrp="1"/>
          </p:cNvSpPr>
          <p:nvPr>
            <p:ph type="ctrTitle"/>
          </p:nvPr>
        </p:nvSpPr>
        <p:spPr>
          <a:xfrm>
            <a:off x="1739152" y="107576"/>
            <a:ext cx="9144000" cy="1290918"/>
          </a:xfrm>
        </p:spPr>
        <p:txBody>
          <a:bodyPr>
            <a:noAutofit/>
          </a:bodyPr>
          <a:lstStyle/>
          <a:p>
            <a:endParaRPr lang="es-CO" sz="3200" dirty="0"/>
          </a:p>
        </p:txBody>
      </p:sp>
      <p:sp>
        <p:nvSpPr>
          <p:cNvPr id="3" name="Subtítulo 2">
            <a:extLst>
              <a:ext uri="{FF2B5EF4-FFF2-40B4-BE49-F238E27FC236}">
                <a16:creationId xmlns:a16="http://schemas.microsoft.com/office/drawing/2014/main" id="{36968075-1E89-FBD8-378E-224D0B39D8B7}"/>
              </a:ext>
            </a:extLst>
          </p:cNvPr>
          <p:cNvSpPr>
            <a:spLocks noGrp="1"/>
          </p:cNvSpPr>
          <p:nvPr>
            <p:ph type="subTitle" idx="1"/>
          </p:nvPr>
        </p:nvSpPr>
        <p:spPr>
          <a:xfrm>
            <a:off x="5571744" y="633984"/>
            <a:ext cx="6450049" cy="5572894"/>
          </a:xfrm>
        </p:spPr>
        <p:txBody>
          <a:bodyPr>
            <a:normAutofit fontScale="92500" lnSpcReduction="10000"/>
          </a:bodyPr>
          <a:lstStyle/>
          <a:p>
            <a:r>
              <a:rPr lang="es-ES" sz="3200" dirty="0"/>
              <a:t>Cristo es la puerta del redil de Dios. Por esta puerta todos sus hijos, desde los más remotos tiempos, han hallado entrada. En Jesús, como estaba presentado en los tipos, prefigurado en los símbolos, manifestado en la revelación de los profetas, revelado en las lecciones dadas a sus discípulos, y en los milagros obrados en favor de los hijos de los hombres, ellos han contemplado al "Cordero de Dios, que quita el pecado del mundo, y por él son introducidos en el redil de su gracia. </a:t>
            </a:r>
          </a:p>
          <a:p>
            <a:r>
              <a:rPr lang="es-ES" sz="1900" dirty="0"/>
              <a:t>Deseado de Todas las Gentes, </a:t>
            </a:r>
            <a:r>
              <a:rPr lang="es-ES" sz="1900" dirty="0" err="1"/>
              <a:t>pág</a:t>
            </a:r>
            <a:r>
              <a:rPr lang="es-ES" sz="1900" dirty="0"/>
              <a:t> 443</a:t>
            </a:r>
            <a:endParaRPr lang="es-CO" sz="1900" dirty="0"/>
          </a:p>
        </p:txBody>
      </p:sp>
      <p:pic>
        <p:nvPicPr>
          <p:cNvPr id="4" name="Imagen 3">
            <a:extLst>
              <a:ext uri="{FF2B5EF4-FFF2-40B4-BE49-F238E27FC236}">
                <a16:creationId xmlns:a16="http://schemas.microsoft.com/office/drawing/2014/main" id="{9EE08912-256A-C578-8809-4C0DD58B8851}"/>
              </a:ext>
            </a:extLst>
          </p:cNvPr>
          <p:cNvPicPr>
            <a:picLocks noChangeAspect="1"/>
          </p:cNvPicPr>
          <p:nvPr/>
        </p:nvPicPr>
        <p:blipFill>
          <a:blip r:embed="rId3"/>
          <a:stretch>
            <a:fillRect/>
          </a:stretch>
        </p:blipFill>
        <p:spPr>
          <a:xfrm>
            <a:off x="331450" y="1832934"/>
            <a:ext cx="5410933" cy="3866623"/>
          </a:xfrm>
          <a:prstGeom prst="rect">
            <a:avLst/>
          </a:prstGeom>
        </p:spPr>
      </p:pic>
    </p:spTree>
    <p:extLst>
      <p:ext uri="{BB962C8B-B14F-4D97-AF65-F5344CB8AC3E}">
        <p14:creationId xmlns:p14="http://schemas.microsoft.com/office/powerpoint/2010/main" val="1760324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A5894E-27E4-CD0D-4EF9-F40552869EE4}"/>
            </a:ext>
          </a:extLst>
        </p:cNvPr>
        <p:cNvGrpSpPr/>
        <p:nvPr/>
      </p:nvGrpSpPr>
      <p:grpSpPr>
        <a:xfrm>
          <a:off x="0" y="0"/>
          <a:ext cx="0" cy="0"/>
          <a:chOff x="0" y="0"/>
          <a:chExt cx="0" cy="0"/>
        </a:xfrm>
      </p:grpSpPr>
      <p:pic>
        <p:nvPicPr>
          <p:cNvPr id="5" name="Imagen 4">
            <a:extLst>
              <a:ext uri="{FF2B5EF4-FFF2-40B4-BE49-F238E27FC236}">
                <a16:creationId xmlns:a16="http://schemas.microsoft.com/office/drawing/2014/main" id="{4DCF4BE4-8AF6-4292-697B-0745AA631B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ítulo 1">
            <a:extLst>
              <a:ext uri="{FF2B5EF4-FFF2-40B4-BE49-F238E27FC236}">
                <a16:creationId xmlns:a16="http://schemas.microsoft.com/office/drawing/2014/main" id="{6EEC4179-AFB5-3AF5-7BA4-67DA0851DC96}"/>
              </a:ext>
            </a:extLst>
          </p:cNvPr>
          <p:cNvSpPr>
            <a:spLocks noGrp="1"/>
          </p:cNvSpPr>
          <p:nvPr>
            <p:ph type="ctrTitle"/>
          </p:nvPr>
        </p:nvSpPr>
        <p:spPr>
          <a:xfrm>
            <a:off x="6041674" y="434474"/>
            <a:ext cx="5463988" cy="5257799"/>
          </a:xfrm>
        </p:spPr>
        <p:txBody>
          <a:bodyPr>
            <a:noAutofit/>
          </a:bodyPr>
          <a:lstStyle/>
          <a:p>
            <a:r>
              <a:rPr lang="es-ES" sz="4800" dirty="0"/>
              <a:t>El altar del sacrificio el primer mueble, simboliza el lugar del sacrificio de Cristo (monte Calvario): </a:t>
            </a:r>
            <a:br>
              <a:rPr lang="es-ES" sz="4800" dirty="0"/>
            </a:br>
            <a:r>
              <a:rPr lang="es-ES" sz="2400" dirty="0"/>
              <a:t>Lucas 23:33,  Juan 19:17-30, Hebreos 13:12, 13.</a:t>
            </a:r>
            <a:endParaRPr lang="es-CO" sz="4800" dirty="0"/>
          </a:p>
        </p:txBody>
      </p:sp>
      <p:sp>
        <p:nvSpPr>
          <p:cNvPr id="3" name="CuadroTexto 2">
            <a:extLst>
              <a:ext uri="{FF2B5EF4-FFF2-40B4-BE49-F238E27FC236}">
                <a16:creationId xmlns:a16="http://schemas.microsoft.com/office/drawing/2014/main" id="{AF93C6CA-C10A-1C14-8A7B-2A3CD6D58A44}"/>
              </a:ext>
            </a:extLst>
          </p:cNvPr>
          <p:cNvSpPr txBox="1"/>
          <p:nvPr/>
        </p:nvSpPr>
        <p:spPr>
          <a:xfrm>
            <a:off x="2371506" y="4983680"/>
            <a:ext cx="2983831" cy="523220"/>
          </a:xfrm>
          <a:prstGeom prst="rect">
            <a:avLst/>
          </a:prstGeom>
          <a:noFill/>
        </p:spPr>
        <p:txBody>
          <a:bodyPr wrap="square" rtlCol="0">
            <a:spAutoFit/>
          </a:bodyPr>
          <a:lstStyle/>
          <a:p>
            <a:r>
              <a:rPr lang="es-CO" sz="2800" dirty="0"/>
              <a:t> </a:t>
            </a:r>
            <a:r>
              <a:rPr lang="es-DO" sz="2000" b="1" dirty="0">
                <a:effectLst/>
                <a:latin typeface="Palatino Linotype" panose="02040502050505030304" pitchFamily="18" charset="0"/>
                <a:ea typeface="Times New Roman" panose="02020603050405020304" pitchFamily="18" charset="0"/>
                <a:cs typeface="Times New Roman" panose="02020603050405020304" pitchFamily="18" charset="0"/>
              </a:rPr>
              <a:t>Éxodo 27:1-8; 38:1-7</a:t>
            </a:r>
            <a:r>
              <a:rPr lang="es-DO" sz="2000" b="1" i="1" dirty="0">
                <a:effectLst/>
                <a:latin typeface="Palatino Linotype" panose="02040502050505030304" pitchFamily="18" charset="0"/>
                <a:ea typeface="Times New Roman" panose="02020603050405020304" pitchFamily="18" charset="0"/>
                <a:cs typeface="Times New Roman" panose="02020603050405020304" pitchFamily="18" charset="0"/>
              </a:rPr>
              <a:t> </a:t>
            </a:r>
            <a:endParaRPr lang="es-CO" sz="2800" dirty="0"/>
          </a:p>
        </p:txBody>
      </p:sp>
      <p:sp>
        <p:nvSpPr>
          <p:cNvPr id="6" name="CuadroTexto 5">
            <a:extLst>
              <a:ext uri="{FF2B5EF4-FFF2-40B4-BE49-F238E27FC236}">
                <a16:creationId xmlns:a16="http://schemas.microsoft.com/office/drawing/2014/main" id="{607E481C-DF50-5364-2F08-1C9A8867BE7A}"/>
              </a:ext>
            </a:extLst>
          </p:cNvPr>
          <p:cNvSpPr txBox="1"/>
          <p:nvPr/>
        </p:nvSpPr>
        <p:spPr>
          <a:xfrm>
            <a:off x="1262397" y="601727"/>
            <a:ext cx="9392379" cy="523220"/>
          </a:xfrm>
          <a:prstGeom prst="rect">
            <a:avLst/>
          </a:prstGeom>
          <a:noFill/>
        </p:spPr>
        <p:txBody>
          <a:bodyPr wrap="none" rtlCol="0">
            <a:spAutoFit/>
          </a:bodyPr>
          <a:lstStyle/>
          <a:p>
            <a:r>
              <a:rPr lang="es-ES" sz="2800" b="1" i="0" dirty="0">
                <a:solidFill>
                  <a:srgbClr val="4C455F"/>
                </a:solidFill>
                <a:effectLst/>
                <a:latin typeface="Open Sans" panose="020B0606030504020204" pitchFamily="34" charset="0"/>
              </a:rPr>
              <a:t>En cada sacrificio, era mostrada la muerte de Cristo</a:t>
            </a:r>
            <a:endParaRPr lang="es-CO" sz="2800" dirty="0"/>
          </a:p>
        </p:txBody>
      </p:sp>
      <p:pic>
        <p:nvPicPr>
          <p:cNvPr id="7" name="Imagen 6">
            <a:extLst>
              <a:ext uri="{FF2B5EF4-FFF2-40B4-BE49-F238E27FC236}">
                <a16:creationId xmlns:a16="http://schemas.microsoft.com/office/drawing/2014/main" id="{DAE18C1B-03DA-3ED7-BC73-17EEC38F7D1E}"/>
              </a:ext>
            </a:extLst>
          </p:cNvPr>
          <p:cNvPicPr>
            <a:picLocks noChangeAspect="1"/>
          </p:cNvPicPr>
          <p:nvPr/>
        </p:nvPicPr>
        <p:blipFill>
          <a:blip r:embed="rId3"/>
          <a:stretch>
            <a:fillRect/>
          </a:stretch>
        </p:blipFill>
        <p:spPr>
          <a:xfrm>
            <a:off x="660323" y="1697348"/>
            <a:ext cx="5435677" cy="3463303"/>
          </a:xfrm>
          <a:prstGeom prst="rect">
            <a:avLst/>
          </a:prstGeom>
        </p:spPr>
      </p:pic>
      <p:sp>
        <p:nvSpPr>
          <p:cNvPr id="4" name="CuadroTexto 3">
            <a:extLst>
              <a:ext uri="{FF2B5EF4-FFF2-40B4-BE49-F238E27FC236}">
                <a16:creationId xmlns:a16="http://schemas.microsoft.com/office/drawing/2014/main" id="{CED1FE01-8471-46D7-BE1A-9F65223956C8}"/>
              </a:ext>
            </a:extLst>
          </p:cNvPr>
          <p:cNvSpPr txBox="1"/>
          <p:nvPr/>
        </p:nvSpPr>
        <p:spPr>
          <a:xfrm>
            <a:off x="1886245" y="1396540"/>
            <a:ext cx="2983831" cy="461665"/>
          </a:xfrm>
          <a:prstGeom prst="rect">
            <a:avLst/>
          </a:prstGeom>
          <a:noFill/>
        </p:spPr>
        <p:txBody>
          <a:bodyPr wrap="square" rtlCol="0">
            <a:spAutoFit/>
          </a:bodyPr>
          <a:lstStyle/>
          <a:p>
            <a:r>
              <a:rPr lang="es-ES" sz="2400" b="1" dirty="0"/>
              <a:t>El altar del sacrificio</a:t>
            </a:r>
            <a:endParaRPr lang="es-CO" sz="2400" b="1" dirty="0"/>
          </a:p>
        </p:txBody>
      </p:sp>
    </p:spTree>
    <p:extLst>
      <p:ext uri="{BB962C8B-B14F-4D97-AF65-F5344CB8AC3E}">
        <p14:creationId xmlns:p14="http://schemas.microsoft.com/office/powerpoint/2010/main" val="3640641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389AEF-F733-7F1C-2C60-DAD179D1960E}"/>
            </a:ext>
          </a:extLst>
        </p:cNvPr>
        <p:cNvGrpSpPr/>
        <p:nvPr/>
      </p:nvGrpSpPr>
      <p:grpSpPr>
        <a:xfrm>
          <a:off x="0" y="0"/>
          <a:ext cx="0" cy="0"/>
          <a:chOff x="0" y="0"/>
          <a:chExt cx="0" cy="0"/>
        </a:xfrm>
      </p:grpSpPr>
      <p:pic>
        <p:nvPicPr>
          <p:cNvPr id="5" name="Imagen 4">
            <a:extLst>
              <a:ext uri="{FF2B5EF4-FFF2-40B4-BE49-F238E27FC236}">
                <a16:creationId xmlns:a16="http://schemas.microsoft.com/office/drawing/2014/main" id="{1223E4BA-4378-3628-61A7-3164492ECC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ítulo 1">
            <a:extLst>
              <a:ext uri="{FF2B5EF4-FFF2-40B4-BE49-F238E27FC236}">
                <a16:creationId xmlns:a16="http://schemas.microsoft.com/office/drawing/2014/main" id="{56A84D75-98E5-A8CB-B3B8-9448412524D1}"/>
              </a:ext>
            </a:extLst>
          </p:cNvPr>
          <p:cNvSpPr>
            <a:spLocks noGrp="1"/>
          </p:cNvSpPr>
          <p:nvPr>
            <p:ph type="ctrTitle"/>
          </p:nvPr>
        </p:nvSpPr>
        <p:spPr>
          <a:xfrm>
            <a:off x="6402041" y="276114"/>
            <a:ext cx="5463988" cy="5869035"/>
          </a:xfrm>
        </p:spPr>
        <p:txBody>
          <a:bodyPr>
            <a:noAutofit/>
          </a:bodyPr>
          <a:lstStyle/>
          <a:p>
            <a:r>
              <a:rPr lang="es-ES" sz="4800" dirty="0"/>
              <a:t> La víctima sangrante en el altar del sacrificio daba testimonio del Redentor que había de venir. </a:t>
            </a:r>
            <a:br>
              <a:rPr lang="es-ES" sz="4800" dirty="0"/>
            </a:br>
            <a:br>
              <a:rPr lang="es-ES" sz="4800" dirty="0"/>
            </a:br>
            <a:r>
              <a:rPr lang="es-ES" sz="2800" dirty="0"/>
              <a:t>A fin de Conocerle, pág. 103</a:t>
            </a:r>
            <a:endParaRPr lang="es-CO" sz="4800" dirty="0"/>
          </a:p>
        </p:txBody>
      </p:sp>
      <p:sp>
        <p:nvSpPr>
          <p:cNvPr id="3" name="CuadroTexto 2">
            <a:extLst>
              <a:ext uri="{FF2B5EF4-FFF2-40B4-BE49-F238E27FC236}">
                <a16:creationId xmlns:a16="http://schemas.microsoft.com/office/drawing/2014/main" id="{B9070924-0C49-CDCB-1116-E93F212E553B}"/>
              </a:ext>
            </a:extLst>
          </p:cNvPr>
          <p:cNvSpPr txBox="1"/>
          <p:nvPr/>
        </p:nvSpPr>
        <p:spPr>
          <a:xfrm>
            <a:off x="939054" y="5683484"/>
            <a:ext cx="5029200" cy="461665"/>
          </a:xfrm>
          <a:prstGeom prst="rect">
            <a:avLst/>
          </a:prstGeom>
          <a:noFill/>
        </p:spPr>
        <p:txBody>
          <a:bodyPr wrap="square" rtlCol="0">
            <a:spAutoFit/>
          </a:bodyPr>
          <a:lstStyle/>
          <a:p>
            <a:r>
              <a:rPr lang="fr-FR" sz="2400" dirty="0" err="1"/>
              <a:t>Isaías</a:t>
            </a:r>
            <a:r>
              <a:rPr lang="fr-FR" sz="2400" dirty="0"/>
              <a:t> 53:7, </a:t>
            </a:r>
            <a:r>
              <a:rPr lang="es-ES" sz="2400" dirty="0"/>
              <a:t>Juan 1:29, Apocalipsis 13:8 </a:t>
            </a:r>
            <a:endParaRPr lang="es-CO" sz="2400" dirty="0"/>
          </a:p>
        </p:txBody>
      </p:sp>
      <p:pic>
        <p:nvPicPr>
          <p:cNvPr id="4" name="Imagen 3">
            <a:extLst>
              <a:ext uri="{FF2B5EF4-FFF2-40B4-BE49-F238E27FC236}">
                <a16:creationId xmlns:a16="http://schemas.microsoft.com/office/drawing/2014/main" id="{1F2D3F70-1BCC-5677-C459-BB9DBB792B94}"/>
              </a:ext>
            </a:extLst>
          </p:cNvPr>
          <p:cNvPicPr>
            <a:picLocks noChangeAspect="1"/>
          </p:cNvPicPr>
          <p:nvPr/>
        </p:nvPicPr>
        <p:blipFill rotWithShape="1">
          <a:blip r:embed="rId3"/>
          <a:srcRect r="3155" b="6027"/>
          <a:stretch/>
        </p:blipFill>
        <p:spPr>
          <a:xfrm>
            <a:off x="325971" y="1148929"/>
            <a:ext cx="5887691" cy="4333035"/>
          </a:xfrm>
          <a:prstGeom prst="rect">
            <a:avLst/>
          </a:prstGeom>
          <a:ln>
            <a:noFill/>
          </a:ln>
          <a:effectLst>
            <a:softEdge rad="112500"/>
          </a:effectLst>
        </p:spPr>
      </p:pic>
      <p:sp>
        <p:nvSpPr>
          <p:cNvPr id="6" name="CuadroTexto 5">
            <a:extLst>
              <a:ext uri="{FF2B5EF4-FFF2-40B4-BE49-F238E27FC236}">
                <a16:creationId xmlns:a16="http://schemas.microsoft.com/office/drawing/2014/main" id="{1C856D80-0DDB-A3DB-4A33-48B2BDC30EFA}"/>
              </a:ext>
            </a:extLst>
          </p:cNvPr>
          <p:cNvSpPr txBox="1"/>
          <p:nvPr/>
        </p:nvSpPr>
        <p:spPr>
          <a:xfrm>
            <a:off x="1045644" y="424189"/>
            <a:ext cx="5168018" cy="523220"/>
          </a:xfrm>
          <a:prstGeom prst="rect">
            <a:avLst/>
          </a:prstGeom>
          <a:noFill/>
        </p:spPr>
        <p:txBody>
          <a:bodyPr wrap="none" rtlCol="0">
            <a:spAutoFit/>
          </a:bodyPr>
          <a:lstStyle/>
          <a:p>
            <a:r>
              <a:rPr lang="es-CO" sz="2800" b="1" dirty="0"/>
              <a:t>Símbolo de la expiación de Cristo</a:t>
            </a:r>
          </a:p>
        </p:txBody>
      </p:sp>
    </p:spTree>
    <p:extLst>
      <p:ext uri="{BB962C8B-B14F-4D97-AF65-F5344CB8AC3E}">
        <p14:creationId xmlns:p14="http://schemas.microsoft.com/office/powerpoint/2010/main" val="40448452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A5894E-27E4-CD0D-4EF9-F40552869EE4}"/>
            </a:ext>
          </a:extLst>
        </p:cNvPr>
        <p:cNvGrpSpPr/>
        <p:nvPr/>
      </p:nvGrpSpPr>
      <p:grpSpPr>
        <a:xfrm>
          <a:off x="0" y="0"/>
          <a:ext cx="0" cy="0"/>
          <a:chOff x="0" y="0"/>
          <a:chExt cx="0" cy="0"/>
        </a:xfrm>
      </p:grpSpPr>
      <p:pic>
        <p:nvPicPr>
          <p:cNvPr id="5" name="Imagen 4">
            <a:extLst>
              <a:ext uri="{FF2B5EF4-FFF2-40B4-BE49-F238E27FC236}">
                <a16:creationId xmlns:a16="http://schemas.microsoft.com/office/drawing/2014/main" id="{4DCF4BE4-8AF6-4292-697B-0745AA631B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255"/>
            <a:ext cx="12192000" cy="6858000"/>
          </a:xfrm>
          <a:prstGeom prst="rect">
            <a:avLst/>
          </a:prstGeom>
        </p:spPr>
      </p:pic>
      <p:sp>
        <p:nvSpPr>
          <p:cNvPr id="2" name="Título 1">
            <a:extLst>
              <a:ext uri="{FF2B5EF4-FFF2-40B4-BE49-F238E27FC236}">
                <a16:creationId xmlns:a16="http://schemas.microsoft.com/office/drawing/2014/main" id="{6EEC4179-AFB5-3AF5-7BA4-67DA0851DC96}"/>
              </a:ext>
            </a:extLst>
          </p:cNvPr>
          <p:cNvSpPr>
            <a:spLocks noGrp="1"/>
          </p:cNvSpPr>
          <p:nvPr>
            <p:ph type="ctrTitle"/>
          </p:nvPr>
        </p:nvSpPr>
        <p:spPr>
          <a:xfrm>
            <a:off x="6412006" y="0"/>
            <a:ext cx="5463988" cy="6231021"/>
          </a:xfrm>
        </p:spPr>
        <p:txBody>
          <a:bodyPr>
            <a:noAutofit/>
          </a:bodyPr>
          <a:lstStyle/>
          <a:p>
            <a:r>
              <a:rPr lang="es-ES" sz="4800" dirty="0"/>
              <a:t>Simboliza nuestro sacrificio: Romanos12:1, Salmos 50:5</a:t>
            </a:r>
            <a:br>
              <a:rPr lang="es-ES" sz="4800" dirty="0"/>
            </a:br>
            <a:br>
              <a:rPr lang="es-ES" sz="4800" dirty="0"/>
            </a:br>
            <a:r>
              <a:rPr lang="es-ES" sz="4800" dirty="0"/>
              <a:t>Cultos matutinos y  vespertinos: Números 28:1-4; Salmos 92:1-2</a:t>
            </a:r>
            <a:endParaRPr lang="es-CO" sz="4800" dirty="0"/>
          </a:p>
        </p:txBody>
      </p:sp>
      <p:sp>
        <p:nvSpPr>
          <p:cNvPr id="3" name="CuadroTexto 2">
            <a:extLst>
              <a:ext uri="{FF2B5EF4-FFF2-40B4-BE49-F238E27FC236}">
                <a16:creationId xmlns:a16="http://schemas.microsoft.com/office/drawing/2014/main" id="{AF93C6CA-C10A-1C14-8A7B-2A3CD6D58A44}"/>
              </a:ext>
            </a:extLst>
          </p:cNvPr>
          <p:cNvSpPr txBox="1"/>
          <p:nvPr/>
        </p:nvSpPr>
        <p:spPr>
          <a:xfrm>
            <a:off x="2261938" y="4929818"/>
            <a:ext cx="2419972" cy="461665"/>
          </a:xfrm>
          <a:prstGeom prst="rect">
            <a:avLst/>
          </a:prstGeom>
          <a:noFill/>
        </p:spPr>
        <p:txBody>
          <a:bodyPr wrap="square" rtlCol="0">
            <a:spAutoFit/>
          </a:bodyPr>
          <a:lstStyle/>
          <a:p>
            <a:r>
              <a:rPr lang="es-CO" sz="2400" dirty="0"/>
              <a:t> </a:t>
            </a:r>
            <a:r>
              <a:rPr lang="es-DO" sz="1800" b="1" dirty="0">
                <a:effectLst/>
                <a:latin typeface="Palatino Linotype" panose="02040502050505030304" pitchFamily="18" charset="0"/>
                <a:ea typeface="Times New Roman" panose="02020603050405020304" pitchFamily="18" charset="0"/>
                <a:cs typeface="Times New Roman" panose="02020603050405020304" pitchFamily="18" charset="0"/>
              </a:rPr>
              <a:t>Éxodo 27:1-8; 38:1-7</a:t>
            </a:r>
            <a:r>
              <a:rPr lang="es-DO" sz="1800" b="1" i="1" dirty="0">
                <a:effectLst/>
                <a:latin typeface="Palatino Linotype" panose="02040502050505030304" pitchFamily="18" charset="0"/>
                <a:ea typeface="Times New Roman" panose="02020603050405020304" pitchFamily="18" charset="0"/>
                <a:cs typeface="Times New Roman" panose="02020603050405020304" pitchFamily="18" charset="0"/>
              </a:rPr>
              <a:t> </a:t>
            </a:r>
            <a:endParaRPr lang="es-CO" sz="2400" dirty="0"/>
          </a:p>
        </p:txBody>
      </p:sp>
      <p:pic>
        <p:nvPicPr>
          <p:cNvPr id="7" name="Imagen 6">
            <a:extLst>
              <a:ext uri="{FF2B5EF4-FFF2-40B4-BE49-F238E27FC236}">
                <a16:creationId xmlns:a16="http://schemas.microsoft.com/office/drawing/2014/main" id="{DAE18C1B-03DA-3ED7-BC73-17EEC38F7D1E}"/>
              </a:ext>
            </a:extLst>
          </p:cNvPr>
          <p:cNvPicPr>
            <a:picLocks noChangeAspect="1"/>
          </p:cNvPicPr>
          <p:nvPr/>
        </p:nvPicPr>
        <p:blipFill>
          <a:blip r:embed="rId3"/>
          <a:stretch>
            <a:fillRect/>
          </a:stretch>
        </p:blipFill>
        <p:spPr>
          <a:xfrm>
            <a:off x="660323" y="1697348"/>
            <a:ext cx="5435677" cy="3463303"/>
          </a:xfrm>
          <a:prstGeom prst="rect">
            <a:avLst/>
          </a:prstGeom>
        </p:spPr>
      </p:pic>
      <p:sp>
        <p:nvSpPr>
          <p:cNvPr id="4" name="CuadroTexto 3">
            <a:extLst>
              <a:ext uri="{FF2B5EF4-FFF2-40B4-BE49-F238E27FC236}">
                <a16:creationId xmlns:a16="http://schemas.microsoft.com/office/drawing/2014/main" id="{CED1FE01-8471-46D7-BE1A-9F65223956C8}"/>
              </a:ext>
            </a:extLst>
          </p:cNvPr>
          <p:cNvSpPr txBox="1"/>
          <p:nvPr/>
        </p:nvSpPr>
        <p:spPr>
          <a:xfrm>
            <a:off x="1886245" y="1396540"/>
            <a:ext cx="2983831" cy="461665"/>
          </a:xfrm>
          <a:prstGeom prst="rect">
            <a:avLst/>
          </a:prstGeom>
          <a:noFill/>
        </p:spPr>
        <p:txBody>
          <a:bodyPr wrap="square" rtlCol="0">
            <a:spAutoFit/>
          </a:bodyPr>
          <a:lstStyle/>
          <a:p>
            <a:r>
              <a:rPr lang="es-ES" sz="2400" b="1" dirty="0"/>
              <a:t>El altar del sacrificio</a:t>
            </a:r>
            <a:endParaRPr lang="es-CO" sz="2400" b="1" dirty="0"/>
          </a:p>
        </p:txBody>
      </p:sp>
    </p:spTree>
    <p:extLst>
      <p:ext uri="{BB962C8B-B14F-4D97-AF65-F5344CB8AC3E}">
        <p14:creationId xmlns:p14="http://schemas.microsoft.com/office/powerpoint/2010/main" val="37031662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CDD859-6EDB-713D-0493-BD55848AA351}"/>
            </a:ext>
          </a:extLst>
        </p:cNvPr>
        <p:cNvGrpSpPr/>
        <p:nvPr/>
      </p:nvGrpSpPr>
      <p:grpSpPr>
        <a:xfrm>
          <a:off x="0" y="0"/>
          <a:ext cx="0" cy="0"/>
          <a:chOff x="0" y="0"/>
          <a:chExt cx="0" cy="0"/>
        </a:xfrm>
      </p:grpSpPr>
      <p:pic>
        <p:nvPicPr>
          <p:cNvPr id="5" name="Imagen 4">
            <a:extLst>
              <a:ext uri="{FF2B5EF4-FFF2-40B4-BE49-F238E27FC236}">
                <a16:creationId xmlns:a16="http://schemas.microsoft.com/office/drawing/2014/main" id="{AE876DCE-964B-DB3E-D803-B7AECF6F41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ítulo 1">
            <a:extLst>
              <a:ext uri="{FF2B5EF4-FFF2-40B4-BE49-F238E27FC236}">
                <a16:creationId xmlns:a16="http://schemas.microsoft.com/office/drawing/2014/main" id="{FA9AB657-EF77-6E47-3414-327A4EB1B3B2}"/>
              </a:ext>
            </a:extLst>
          </p:cNvPr>
          <p:cNvSpPr>
            <a:spLocks noGrp="1"/>
          </p:cNvSpPr>
          <p:nvPr>
            <p:ph type="ctrTitle"/>
          </p:nvPr>
        </p:nvSpPr>
        <p:spPr>
          <a:xfrm>
            <a:off x="1230040" y="776614"/>
            <a:ext cx="9144000" cy="974819"/>
          </a:xfrm>
        </p:spPr>
        <p:txBody>
          <a:bodyPr>
            <a:normAutofit fontScale="90000"/>
          </a:bodyPr>
          <a:lstStyle/>
          <a:p>
            <a:r>
              <a:rPr lang="es-CO" b="1" dirty="0"/>
              <a:t>Lavacro de bronce</a:t>
            </a:r>
            <a:br>
              <a:rPr lang="es-CO" b="1" dirty="0"/>
            </a:br>
            <a:r>
              <a:rPr lang="es-ES" sz="3600" b="1" dirty="0"/>
              <a:t>Servía para los sacerdotes lavar sus manos y sus pies antes de empezar con su servicio sacerdotal </a:t>
            </a:r>
            <a:endParaRPr lang="es-CO" b="1" dirty="0"/>
          </a:p>
        </p:txBody>
      </p:sp>
      <p:sp>
        <p:nvSpPr>
          <p:cNvPr id="3" name="Subtítulo 2">
            <a:extLst>
              <a:ext uri="{FF2B5EF4-FFF2-40B4-BE49-F238E27FC236}">
                <a16:creationId xmlns:a16="http://schemas.microsoft.com/office/drawing/2014/main" id="{E248A89E-3373-2326-9F6E-48B4C905EC1E}"/>
              </a:ext>
            </a:extLst>
          </p:cNvPr>
          <p:cNvSpPr>
            <a:spLocks noGrp="1"/>
          </p:cNvSpPr>
          <p:nvPr>
            <p:ph type="subTitle" idx="1"/>
          </p:nvPr>
        </p:nvSpPr>
        <p:spPr>
          <a:xfrm>
            <a:off x="5482651" y="2151529"/>
            <a:ext cx="5517776" cy="3442447"/>
          </a:xfrm>
        </p:spPr>
        <p:txBody>
          <a:bodyPr/>
          <a:lstStyle/>
          <a:p>
            <a:r>
              <a:rPr lang="es-ES" sz="4800" dirty="0"/>
              <a:t>Símbolo de  purificación y regeneración</a:t>
            </a:r>
          </a:p>
          <a:p>
            <a:r>
              <a:rPr lang="es-ES" sz="4800" dirty="0"/>
              <a:t> </a:t>
            </a:r>
            <a:r>
              <a:rPr lang="es-ES" dirty="0"/>
              <a:t>Ezequiel 36:25-27; Efesios 5:25-27; 1 Pedro 1:22; 1 Juan.1:7; Tito 3:5; Juan 3:5</a:t>
            </a:r>
            <a:endParaRPr lang="es-CO" dirty="0"/>
          </a:p>
        </p:txBody>
      </p:sp>
      <p:pic>
        <p:nvPicPr>
          <p:cNvPr id="6" name="Imagen 5">
            <a:extLst>
              <a:ext uri="{FF2B5EF4-FFF2-40B4-BE49-F238E27FC236}">
                <a16:creationId xmlns:a16="http://schemas.microsoft.com/office/drawing/2014/main" id="{49FE7F66-0EC3-327D-0DA9-7AD14EE54B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2778" y="1831612"/>
            <a:ext cx="4989873" cy="3762364"/>
          </a:xfrm>
          <a:prstGeom prst="rect">
            <a:avLst/>
          </a:prstGeom>
          <a:ln>
            <a:noFill/>
          </a:ln>
          <a:effectLst>
            <a:softEdge rad="112500"/>
          </a:effectLst>
        </p:spPr>
      </p:pic>
      <p:sp>
        <p:nvSpPr>
          <p:cNvPr id="4" name="CuadroTexto 3">
            <a:extLst>
              <a:ext uri="{FF2B5EF4-FFF2-40B4-BE49-F238E27FC236}">
                <a16:creationId xmlns:a16="http://schemas.microsoft.com/office/drawing/2014/main" id="{382319C7-6419-85A9-C71D-242192D2CE9F}"/>
              </a:ext>
            </a:extLst>
          </p:cNvPr>
          <p:cNvSpPr txBox="1"/>
          <p:nvPr/>
        </p:nvSpPr>
        <p:spPr>
          <a:xfrm>
            <a:off x="782053" y="5749471"/>
            <a:ext cx="3907609" cy="369332"/>
          </a:xfrm>
          <a:prstGeom prst="rect">
            <a:avLst/>
          </a:prstGeom>
          <a:noFill/>
        </p:spPr>
        <p:txBody>
          <a:bodyPr wrap="square" rtlCol="0">
            <a:spAutoFit/>
          </a:bodyPr>
          <a:lstStyle/>
          <a:p>
            <a:r>
              <a:rPr lang="es-CO" dirty="0"/>
              <a:t>Éxodo 38:8, Éxodo </a:t>
            </a:r>
            <a:r>
              <a:rPr lang="es-DO" sz="1800" dirty="0">
                <a:effectLst/>
                <a:latin typeface="Palatino Linotype" panose="02040502050505030304" pitchFamily="18" charset="0"/>
                <a:ea typeface="Times New Roman" panose="02020603050405020304" pitchFamily="18" charset="0"/>
                <a:cs typeface="Times New Roman" panose="02020603050405020304" pitchFamily="18" charset="0"/>
              </a:rPr>
              <a:t>30:19-21; 40:31-32</a:t>
            </a:r>
            <a:endParaRPr lang="es-CO" dirty="0"/>
          </a:p>
        </p:txBody>
      </p:sp>
    </p:spTree>
    <p:extLst>
      <p:ext uri="{BB962C8B-B14F-4D97-AF65-F5344CB8AC3E}">
        <p14:creationId xmlns:p14="http://schemas.microsoft.com/office/powerpoint/2010/main" val="25575930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395244-3161-A5D9-667D-85F4C47B491C}"/>
            </a:ext>
          </a:extLst>
        </p:cNvPr>
        <p:cNvGrpSpPr/>
        <p:nvPr/>
      </p:nvGrpSpPr>
      <p:grpSpPr>
        <a:xfrm>
          <a:off x="0" y="0"/>
          <a:ext cx="0" cy="0"/>
          <a:chOff x="0" y="0"/>
          <a:chExt cx="0" cy="0"/>
        </a:xfrm>
      </p:grpSpPr>
      <p:pic>
        <p:nvPicPr>
          <p:cNvPr id="5" name="Imagen 4">
            <a:extLst>
              <a:ext uri="{FF2B5EF4-FFF2-40B4-BE49-F238E27FC236}">
                <a16:creationId xmlns:a16="http://schemas.microsoft.com/office/drawing/2014/main" id="{341E2CEA-AA49-AAB5-3927-F76B4289E0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ítulo 1">
            <a:extLst>
              <a:ext uri="{FF2B5EF4-FFF2-40B4-BE49-F238E27FC236}">
                <a16:creationId xmlns:a16="http://schemas.microsoft.com/office/drawing/2014/main" id="{6E82E628-276E-600C-DA9F-2D5CDE5B463D}"/>
              </a:ext>
            </a:extLst>
          </p:cNvPr>
          <p:cNvSpPr>
            <a:spLocks noGrp="1"/>
          </p:cNvSpPr>
          <p:nvPr>
            <p:ph type="ctrTitle"/>
          </p:nvPr>
        </p:nvSpPr>
        <p:spPr>
          <a:xfrm>
            <a:off x="1268506" y="484094"/>
            <a:ext cx="9144000" cy="974819"/>
          </a:xfrm>
        </p:spPr>
        <p:txBody>
          <a:bodyPr>
            <a:normAutofit/>
          </a:bodyPr>
          <a:lstStyle/>
          <a:p>
            <a:r>
              <a:rPr lang="es-CO" b="1" dirty="0"/>
              <a:t>Lavacro de bronce</a:t>
            </a:r>
          </a:p>
        </p:txBody>
      </p:sp>
      <p:sp>
        <p:nvSpPr>
          <p:cNvPr id="3" name="Subtítulo 2">
            <a:extLst>
              <a:ext uri="{FF2B5EF4-FFF2-40B4-BE49-F238E27FC236}">
                <a16:creationId xmlns:a16="http://schemas.microsoft.com/office/drawing/2014/main" id="{F8C83E17-ABCC-AFE4-3CCC-C994590D4C75}"/>
              </a:ext>
            </a:extLst>
          </p:cNvPr>
          <p:cNvSpPr>
            <a:spLocks noGrp="1"/>
          </p:cNvSpPr>
          <p:nvPr>
            <p:ph type="subTitle" idx="1"/>
          </p:nvPr>
        </p:nvSpPr>
        <p:spPr>
          <a:xfrm>
            <a:off x="5472954" y="1458914"/>
            <a:ext cx="5517776" cy="4498134"/>
          </a:xfrm>
        </p:spPr>
        <p:txBody>
          <a:bodyPr>
            <a:normAutofit lnSpcReduction="10000"/>
          </a:bodyPr>
          <a:lstStyle/>
          <a:p>
            <a:r>
              <a:rPr lang="es-ES" sz="3600" dirty="0"/>
              <a:t>Toda verdadera reforma comienza con la purificación del alma.  Es gracias al lavacro de la regeneración y a la renovación de la mente por medio del poder del Espíritu Santo, como se opera un cambio en la vida. </a:t>
            </a:r>
          </a:p>
          <a:p>
            <a:r>
              <a:rPr lang="es-ES" sz="3000" dirty="0"/>
              <a:t>Hijos e hijas de Dios, pág. 107</a:t>
            </a:r>
          </a:p>
          <a:p>
            <a:endParaRPr lang="es-CO" dirty="0"/>
          </a:p>
        </p:txBody>
      </p:sp>
      <p:pic>
        <p:nvPicPr>
          <p:cNvPr id="6" name="Imagen 5">
            <a:extLst>
              <a:ext uri="{FF2B5EF4-FFF2-40B4-BE49-F238E27FC236}">
                <a16:creationId xmlns:a16="http://schemas.microsoft.com/office/drawing/2014/main" id="{A617A8C8-8077-C573-14A4-C4F44B84AB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751" y="1666875"/>
            <a:ext cx="4762500" cy="3590925"/>
          </a:xfrm>
          <a:prstGeom prst="rect">
            <a:avLst/>
          </a:prstGeom>
          <a:ln>
            <a:noFill/>
          </a:ln>
          <a:effectLst>
            <a:softEdge rad="112500"/>
          </a:effectLst>
        </p:spPr>
      </p:pic>
    </p:spTree>
    <p:extLst>
      <p:ext uri="{BB962C8B-B14F-4D97-AF65-F5344CB8AC3E}">
        <p14:creationId xmlns:p14="http://schemas.microsoft.com/office/powerpoint/2010/main" val="25113904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B0B897-41AC-FD3D-8522-0B47C333670A}"/>
            </a:ext>
          </a:extLst>
        </p:cNvPr>
        <p:cNvGrpSpPr/>
        <p:nvPr/>
      </p:nvGrpSpPr>
      <p:grpSpPr>
        <a:xfrm>
          <a:off x="0" y="0"/>
          <a:ext cx="0" cy="0"/>
          <a:chOff x="0" y="0"/>
          <a:chExt cx="0" cy="0"/>
        </a:xfrm>
      </p:grpSpPr>
      <p:pic>
        <p:nvPicPr>
          <p:cNvPr id="5" name="Imagen 4">
            <a:extLst>
              <a:ext uri="{FF2B5EF4-FFF2-40B4-BE49-F238E27FC236}">
                <a16:creationId xmlns:a16="http://schemas.microsoft.com/office/drawing/2014/main" id="{1C5B9CA8-C7D8-83F8-80D6-8C2115A29E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ítulo 1">
            <a:extLst>
              <a:ext uri="{FF2B5EF4-FFF2-40B4-BE49-F238E27FC236}">
                <a16:creationId xmlns:a16="http://schemas.microsoft.com/office/drawing/2014/main" id="{175EF920-52DB-EF94-74D3-0251B0731072}"/>
              </a:ext>
            </a:extLst>
          </p:cNvPr>
          <p:cNvSpPr>
            <a:spLocks noGrp="1"/>
          </p:cNvSpPr>
          <p:nvPr>
            <p:ph type="ctrTitle"/>
          </p:nvPr>
        </p:nvSpPr>
        <p:spPr>
          <a:xfrm>
            <a:off x="1268506" y="484094"/>
            <a:ext cx="9144000" cy="974819"/>
          </a:xfrm>
        </p:spPr>
        <p:txBody>
          <a:bodyPr>
            <a:normAutofit/>
          </a:bodyPr>
          <a:lstStyle/>
          <a:p>
            <a:r>
              <a:rPr lang="es-CO" b="1" dirty="0"/>
              <a:t>Lavacro de bronce</a:t>
            </a:r>
          </a:p>
        </p:txBody>
      </p:sp>
      <p:sp>
        <p:nvSpPr>
          <p:cNvPr id="3" name="Subtítulo 2">
            <a:extLst>
              <a:ext uri="{FF2B5EF4-FFF2-40B4-BE49-F238E27FC236}">
                <a16:creationId xmlns:a16="http://schemas.microsoft.com/office/drawing/2014/main" id="{CC60C90D-7A66-557B-6521-96201FA76F4C}"/>
              </a:ext>
            </a:extLst>
          </p:cNvPr>
          <p:cNvSpPr>
            <a:spLocks noGrp="1"/>
          </p:cNvSpPr>
          <p:nvPr>
            <p:ph type="subTitle" idx="1"/>
          </p:nvPr>
        </p:nvSpPr>
        <p:spPr>
          <a:xfrm>
            <a:off x="5472954" y="1666875"/>
            <a:ext cx="5517776" cy="4498134"/>
          </a:xfrm>
        </p:spPr>
        <p:txBody>
          <a:bodyPr>
            <a:normAutofit/>
          </a:bodyPr>
          <a:lstStyle/>
          <a:p>
            <a:r>
              <a:rPr lang="es-ES" sz="4400" dirty="0"/>
              <a:t>Los espejos del lavacro donde se miraban los sacerdotes y se lavaban, simbolizan la santa ley de Dios. </a:t>
            </a:r>
            <a:r>
              <a:rPr lang="es-ES" sz="2800" dirty="0"/>
              <a:t>Romanos 3:20, 7:22.</a:t>
            </a:r>
            <a:endParaRPr lang="es-CO" sz="4400" dirty="0"/>
          </a:p>
        </p:txBody>
      </p:sp>
      <p:pic>
        <p:nvPicPr>
          <p:cNvPr id="6" name="Imagen 5">
            <a:extLst>
              <a:ext uri="{FF2B5EF4-FFF2-40B4-BE49-F238E27FC236}">
                <a16:creationId xmlns:a16="http://schemas.microsoft.com/office/drawing/2014/main" id="{F34D5802-D0A5-32D8-B86D-8A0777281E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751" y="1666875"/>
            <a:ext cx="4762500" cy="3590925"/>
          </a:xfrm>
          <a:prstGeom prst="rect">
            <a:avLst/>
          </a:prstGeom>
          <a:ln>
            <a:noFill/>
          </a:ln>
          <a:effectLst>
            <a:softEdge rad="112500"/>
          </a:effectLst>
        </p:spPr>
      </p:pic>
    </p:spTree>
    <p:extLst>
      <p:ext uri="{BB962C8B-B14F-4D97-AF65-F5344CB8AC3E}">
        <p14:creationId xmlns:p14="http://schemas.microsoft.com/office/powerpoint/2010/main" val="1021846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B0B897-41AC-FD3D-8522-0B47C333670A}"/>
            </a:ext>
          </a:extLst>
        </p:cNvPr>
        <p:cNvGrpSpPr/>
        <p:nvPr/>
      </p:nvGrpSpPr>
      <p:grpSpPr>
        <a:xfrm>
          <a:off x="0" y="0"/>
          <a:ext cx="0" cy="0"/>
          <a:chOff x="0" y="0"/>
          <a:chExt cx="0" cy="0"/>
        </a:xfrm>
      </p:grpSpPr>
      <p:pic>
        <p:nvPicPr>
          <p:cNvPr id="5" name="Imagen 4">
            <a:extLst>
              <a:ext uri="{FF2B5EF4-FFF2-40B4-BE49-F238E27FC236}">
                <a16:creationId xmlns:a16="http://schemas.microsoft.com/office/drawing/2014/main" id="{1C5B9CA8-C7D8-83F8-80D6-8C2115A29E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ítulo 1">
            <a:extLst>
              <a:ext uri="{FF2B5EF4-FFF2-40B4-BE49-F238E27FC236}">
                <a16:creationId xmlns:a16="http://schemas.microsoft.com/office/drawing/2014/main" id="{175EF920-52DB-EF94-74D3-0251B0731072}"/>
              </a:ext>
            </a:extLst>
          </p:cNvPr>
          <p:cNvSpPr>
            <a:spLocks noGrp="1"/>
          </p:cNvSpPr>
          <p:nvPr>
            <p:ph type="ctrTitle"/>
          </p:nvPr>
        </p:nvSpPr>
        <p:spPr>
          <a:xfrm>
            <a:off x="1268506" y="484094"/>
            <a:ext cx="9144000" cy="974819"/>
          </a:xfrm>
        </p:spPr>
        <p:txBody>
          <a:bodyPr>
            <a:normAutofit/>
          </a:bodyPr>
          <a:lstStyle/>
          <a:p>
            <a:r>
              <a:rPr lang="es-CO" b="1" dirty="0"/>
              <a:t>Lavacro de bronce</a:t>
            </a:r>
          </a:p>
        </p:txBody>
      </p:sp>
      <p:sp>
        <p:nvSpPr>
          <p:cNvPr id="3" name="Subtítulo 2">
            <a:extLst>
              <a:ext uri="{FF2B5EF4-FFF2-40B4-BE49-F238E27FC236}">
                <a16:creationId xmlns:a16="http://schemas.microsoft.com/office/drawing/2014/main" id="{CC60C90D-7A66-557B-6521-96201FA76F4C}"/>
              </a:ext>
            </a:extLst>
          </p:cNvPr>
          <p:cNvSpPr>
            <a:spLocks noGrp="1"/>
          </p:cNvSpPr>
          <p:nvPr>
            <p:ph type="subTitle" idx="1"/>
          </p:nvPr>
        </p:nvSpPr>
        <p:spPr>
          <a:xfrm>
            <a:off x="5472954" y="1666875"/>
            <a:ext cx="5517776" cy="4498134"/>
          </a:xfrm>
        </p:spPr>
        <p:txBody>
          <a:bodyPr>
            <a:normAutofit/>
          </a:bodyPr>
          <a:lstStyle/>
          <a:p>
            <a:r>
              <a:rPr lang="es-CO" sz="4400" dirty="0"/>
              <a:t>Un símbolo del Bautismo </a:t>
            </a:r>
            <a:r>
              <a:rPr lang="es-CO" dirty="0"/>
              <a:t>Éxodo 30:19,20- Marcos 16:16.</a:t>
            </a:r>
          </a:p>
          <a:p>
            <a:r>
              <a:rPr lang="es-CO" sz="4400" dirty="0"/>
              <a:t>El lavamiento de pies </a:t>
            </a:r>
            <a:r>
              <a:rPr lang="es-CO" dirty="0"/>
              <a:t>Éxodo 30:21- Juan 13:8.</a:t>
            </a:r>
          </a:p>
          <a:p>
            <a:r>
              <a:rPr lang="es-CO" sz="4400" dirty="0"/>
              <a:t>Reforma de la higiene</a:t>
            </a:r>
          </a:p>
          <a:p>
            <a:r>
              <a:rPr lang="es-CO" dirty="0"/>
              <a:t>Éxodo 19:10,14-Deuteronomio 23:13-Hbreros 10:22.</a:t>
            </a:r>
          </a:p>
        </p:txBody>
      </p:sp>
      <p:pic>
        <p:nvPicPr>
          <p:cNvPr id="6" name="Imagen 5">
            <a:extLst>
              <a:ext uri="{FF2B5EF4-FFF2-40B4-BE49-F238E27FC236}">
                <a16:creationId xmlns:a16="http://schemas.microsoft.com/office/drawing/2014/main" id="{F34D5802-D0A5-32D8-B86D-8A0777281E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751" y="1666875"/>
            <a:ext cx="4762500" cy="3590925"/>
          </a:xfrm>
          <a:prstGeom prst="rect">
            <a:avLst/>
          </a:prstGeom>
          <a:ln>
            <a:noFill/>
          </a:ln>
          <a:effectLst>
            <a:softEdge rad="112500"/>
          </a:effectLst>
        </p:spPr>
      </p:pic>
    </p:spTree>
    <p:extLst>
      <p:ext uri="{BB962C8B-B14F-4D97-AF65-F5344CB8AC3E}">
        <p14:creationId xmlns:p14="http://schemas.microsoft.com/office/powerpoint/2010/main" val="33281779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B899A9-DC77-6E43-38D6-12BAB27C2601}"/>
            </a:ext>
          </a:extLst>
        </p:cNvPr>
        <p:cNvGrpSpPr/>
        <p:nvPr/>
      </p:nvGrpSpPr>
      <p:grpSpPr>
        <a:xfrm>
          <a:off x="0" y="0"/>
          <a:ext cx="0" cy="0"/>
          <a:chOff x="0" y="0"/>
          <a:chExt cx="0" cy="0"/>
        </a:xfrm>
      </p:grpSpPr>
      <p:pic>
        <p:nvPicPr>
          <p:cNvPr id="5" name="Imagen 4">
            <a:extLst>
              <a:ext uri="{FF2B5EF4-FFF2-40B4-BE49-F238E27FC236}">
                <a16:creationId xmlns:a16="http://schemas.microsoft.com/office/drawing/2014/main" id="{C22B7DC4-9E95-A666-090C-EB6CC6357D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Subtítulo 2">
            <a:extLst>
              <a:ext uri="{FF2B5EF4-FFF2-40B4-BE49-F238E27FC236}">
                <a16:creationId xmlns:a16="http://schemas.microsoft.com/office/drawing/2014/main" id="{53D08EF7-B937-39A3-4F77-A456993BF05A}"/>
              </a:ext>
            </a:extLst>
          </p:cNvPr>
          <p:cNvSpPr>
            <a:spLocks noGrp="1"/>
          </p:cNvSpPr>
          <p:nvPr>
            <p:ph type="subTitle" idx="1"/>
          </p:nvPr>
        </p:nvSpPr>
        <p:spPr>
          <a:xfrm>
            <a:off x="254911" y="1354935"/>
            <a:ext cx="5736815" cy="4937194"/>
          </a:xfrm>
        </p:spPr>
        <p:txBody>
          <a:bodyPr>
            <a:normAutofit fontScale="92500" lnSpcReduction="10000"/>
          </a:bodyPr>
          <a:lstStyle/>
          <a:p>
            <a:r>
              <a:rPr lang="es-ES" sz="3200" dirty="0"/>
              <a:t>En el lugar santo se encontraba hacia el sur el candelabro, con sus siete lámparas que alumbraban el santuario día y noche; hacia el norte estaba la mesa de los panes de la proposición; y ante el velo que separaba el lugar santo del santísimo estaba el altar de oro para el incienso, del cual ascendía diariamente a Dios una nube de sahumerio junto con las oraciones de Israel. </a:t>
            </a:r>
          </a:p>
          <a:p>
            <a:r>
              <a:rPr lang="es-ES" dirty="0"/>
              <a:t>Conflicto de los Siglos, pág. 464</a:t>
            </a:r>
          </a:p>
          <a:p>
            <a:endParaRPr lang="es-CO" dirty="0"/>
          </a:p>
        </p:txBody>
      </p:sp>
      <p:pic>
        <p:nvPicPr>
          <p:cNvPr id="8" name="Imagen 7">
            <a:extLst>
              <a:ext uri="{FF2B5EF4-FFF2-40B4-BE49-F238E27FC236}">
                <a16:creationId xmlns:a16="http://schemas.microsoft.com/office/drawing/2014/main" id="{E026753D-6DB6-D10E-D4A9-3D90A9C49A67}"/>
              </a:ext>
            </a:extLst>
          </p:cNvPr>
          <p:cNvPicPr>
            <a:picLocks noChangeAspect="1"/>
          </p:cNvPicPr>
          <p:nvPr/>
        </p:nvPicPr>
        <p:blipFill>
          <a:blip r:embed="rId3"/>
          <a:stretch>
            <a:fillRect/>
          </a:stretch>
        </p:blipFill>
        <p:spPr>
          <a:xfrm>
            <a:off x="6096000" y="1542808"/>
            <a:ext cx="6543674" cy="4561449"/>
          </a:xfrm>
          <a:prstGeom prst="rect">
            <a:avLst/>
          </a:prstGeom>
          <a:ln>
            <a:noFill/>
          </a:ln>
          <a:effectLst>
            <a:softEdge rad="112500"/>
          </a:effectLst>
        </p:spPr>
      </p:pic>
      <p:sp>
        <p:nvSpPr>
          <p:cNvPr id="9" name="CuadroTexto 8">
            <a:extLst>
              <a:ext uri="{FF2B5EF4-FFF2-40B4-BE49-F238E27FC236}">
                <a16:creationId xmlns:a16="http://schemas.microsoft.com/office/drawing/2014/main" id="{D44279A1-B7A9-6EF2-AC47-AF1AB889C760}"/>
              </a:ext>
            </a:extLst>
          </p:cNvPr>
          <p:cNvSpPr txBox="1"/>
          <p:nvPr/>
        </p:nvSpPr>
        <p:spPr>
          <a:xfrm>
            <a:off x="2709230" y="80511"/>
            <a:ext cx="6589057" cy="1569660"/>
          </a:xfrm>
          <a:prstGeom prst="rect">
            <a:avLst/>
          </a:prstGeom>
          <a:noFill/>
        </p:spPr>
        <p:txBody>
          <a:bodyPr wrap="square" rtlCol="0">
            <a:spAutoFit/>
          </a:bodyPr>
          <a:lstStyle/>
          <a:p>
            <a:pPr algn="ctr"/>
            <a:r>
              <a:rPr lang="es-CO" sz="4800" b="1" dirty="0"/>
              <a:t>              Lugar Santo</a:t>
            </a:r>
          </a:p>
          <a:p>
            <a:pPr algn="ctr"/>
            <a:r>
              <a:rPr lang="es-CO" sz="4800" b="1" dirty="0">
                <a:latin typeface="Palatino Linotype" panose="02040502050505030304" pitchFamily="18" charset="0"/>
                <a:ea typeface="Times New Roman" panose="02020603050405020304" pitchFamily="18" charset="0"/>
                <a:cs typeface="Times New Roman" panose="02020603050405020304" pitchFamily="18" charset="0"/>
              </a:rPr>
              <a:t>         </a:t>
            </a:r>
            <a:r>
              <a:rPr lang="es-DO" sz="1800" b="1" dirty="0">
                <a:effectLst/>
                <a:latin typeface="Palatino Linotype" panose="02040502050505030304" pitchFamily="18" charset="0"/>
                <a:ea typeface="Times New Roman" panose="02020603050405020304" pitchFamily="18" charset="0"/>
                <a:cs typeface="Times New Roman" panose="02020603050405020304" pitchFamily="18" charset="0"/>
              </a:rPr>
              <a:t>Hebreos 9:2</a:t>
            </a:r>
            <a:endParaRPr lang="es-CO" sz="4800" b="1" dirty="0"/>
          </a:p>
        </p:txBody>
      </p:sp>
    </p:spTree>
    <p:extLst>
      <p:ext uri="{BB962C8B-B14F-4D97-AF65-F5344CB8AC3E}">
        <p14:creationId xmlns:p14="http://schemas.microsoft.com/office/powerpoint/2010/main" val="13781417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53E142-1AB5-4865-C5F6-8706C844AC83}"/>
            </a:ext>
          </a:extLst>
        </p:cNvPr>
        <p:cNvGrpSpPr/>
        <p:nvPr/>
      </p:nvGrpSpPr>
      <p:grpSpPr>
        <a:xfrm>
          <a:off x="0" y="0"/>
          <a:ext cx="0" cy="0"/>
          <a:chOff x="0" y="0"/>
          <a:chExt cx="0" cy="0"/>
        </a:xfrm>
      </p:grpSpPr>
      <p:pic>
        <p:nvPicPr>
          <p:cNvPr id="5" name="Imagen 4">
            <a:extLst>
              <a:ext uri="{FF2B5EF4-FFF2-40B4-BE49-F238E27FC236}">
                <a16:creationId xmlns:a16="http://schemas.microsoft.com/office/drawing/2014/main" id="{E9C30260-A523-885E-A23B-7EF6BD810F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11406"/>
            <a:ext cx="12192000" cy="7169406"/>
          </a:xfrm>
          <a:prstGeom prst="rect">
            <a:avLst/>
          </a:prstGeom>
        </p:spPr>
      </p:pic>
      <p:sp>
        <p:nvSpPr>
          <p:cNvPr id="2" name="Título 1">
            <a:extLst>
              <a:ext uri="{FF2B5EF4-FFF2-40B4-BE49-F238E27FC236}">
                <a16:creationId xmlns:a16="http://schemas.microsoft.com/office/drawing/2014/main" id="{6AAEC24E-0431-EA52-F4E0-9C3AD7D685F5}"/>
              </a:ext>
            </a:extLst>
          </p:cNvPr>
          <p:cNvSpPr>
            <a:spLocks noGrp="1"/>
          </p:cNvSpPr>
          <p:nvPr>
            <p:ph type="ctrTitle"/>
          </p:nvPr>
        </p:nvSpPr>
        <p:spPr>
          <a:xfrm>
            <a:off x="2090899" y="252424"/>
            <a:ext cx="9144000" cy="479891"/>
          </a:xfrm>
        </p:spPr>
        <p:txBody>
          <a:bodyPr>
            <a:normAutofit fontScale="90000"/>
          </a:bodyPr>
          <a:lstStyle/>
          <a:p>
            <a:endParaRPr lang="es-CO" dirty="0"/>
          </a:p>
        </p:txBody>
      </p:sp>
      <p:sp>
        <p:nvSpPr>
          <p:cNvPr id="3" name="Subtítulo 2">
            <a:extLst>
              <a:ext uri="{FF2B5EF4-FFF2-40B4-BE49-F238E27FC236}">
                <a16:creationId xmlns:a16="http://schemas.microsoft.com/office/drawing/2014/main" id="{05BF05DE-8833-A730-680D-2BAE99F81CCA}"/>
              </a:ext>
            </a:extLst>
          </p:cNvPr>
          <p:cNvSpPr>
            <a:spLocks noGrp="1"/>
          </p:cNvSpPr>
          <p:nvPr>
            <p:ph type="subTitle" idx="1"/>
          </p:nvPr>
        </p:nvSpPr>
        <p:spPr>
          <a:xfrm>
            <a:off x="2090899" y="1031387"/>
            <a:ext cx="9144000" cy="5527541"/>
          </a:xfrm>
        </p:spPr>
        <p:txBody>
          <a:bodyPr/>
          <a:lstStyle/>
          <a:p>
            <a:pPr>
              <a:lnSpc>
                <a:spcPct val="150000"/>
              </a:lnSpc>
            </a:pPr>
            <a:r>
              <a:rPr lang="es-ES" sz="4800" dirty="0"/>
              <a:t>El Candelabro de Oro</a:t>
            </a:r>
          </a:p>
          <a:p>
            <a:pPr>
              <a:lnSpc>
                <a:spcPct val="150000"/>
              </a:lnSpc>
            </a:pPr>
            <a:r>
              <a:rPr lang="es-ES" sz="4800" dirty="0"/>
              <a:t>Mesa del Pan de la Presencia</a:t>
            </a:r>
          </a:p>
          <a:p>
            <a:pPr>
              <a:lnSpc>
                <a:spcPct val="150000"/>
              </a:lnSpc>
            </a:pPr>
            <a:r>
              <a:rPr lang="es-ES" sz="4800" dirty="0"/>
              <a:t>El Altar del Incienso</a:t>
            </a:r>
          </a:p>
          <a:p>
            <a:endParaRPr lang="es-CO" dirty="0"/>
          </a:p>
        </p:txBody>
      </p:sp>
      <p:pic>
        <p:nvPicPr>
          <p:cNvPr id="4" name="Imagen 3">
            <a:extLst>
              <a:ext uri="{FF2B5EF4-FFF2-40B4-BE49-F238E27FC236}">
                <a16:creationId xmlns:a16="http://schemas.microsoft.com/office/drawing/2014/main" id="{9D626325-19C9-1195-B771-C256F65361EC}"/>
              </a:ext>
            </a:extLst>
          </p:cNvPr>
          <p:cNvPicPr>
            <a:picLocks noChangeAspect="1"/>
          </p:cNvPicPr>
          <p:nvPr/>
        </p:nvPicPr>
        <p:blipFill>
          <a:blip r:embed="rId3"/>
          <a:stretch>
            <a:fillRect/>
          </a:stretch>
        </p:blipFill>
        <p:spPr>
          <a:xfrm>
            <a:off x="2661423" y="317635"/>
            <a:ext cx="839294" cy="1962466"/>
          </a:xfrm>
          <a:prstGeom prst="rect">
            <a:avLst/>
          </a:prstGeom>
        </p:spPr>
      </p:pic>
      <p:pic>
        <p:nvPicPr>
          <p:cNvPr id="6" name="Imagen 5">
            <a:extLst>
              <a:ext uri="{FF2B5EF4-FFF2-40B4-BE49-F238E27FC236}">
                <a16:creationId xmlns:a16="http://schemas.microsoft.com/office/drawing/2014/main" id="{209AABB0-AA29-71A6-F703-EC2AB193AD0C}"/>
              </a:ext>
            </a:extLst>
          </p:cNvPr>
          <p:cNvPicPr>
            <a:picLocks noChangeAspect="1"/>
          </p:cNvPicPr>
          <p:nvPr/>
        </p:nvPicPr>
        <p:blipFill>
          <a:blip r:embed="rId4"/>
          <a:stretch>
            <a:fillRect/>
          </a:stretch>
        </p:blipFill>
        <p:spPr>
          <a:xfrm>
            <a:off x="747005" y="2297050"/>
            <a:ext cx="1932755" cy="1306761"/>
          </a:xfrm>
          <a:prstGeom prst="rect">
            <a:avLst/>
          </a:prstGeom>
        </p:spPr>
      </p:pic>
      <p:pic>
        <p:nvPicPr>
          <p:cNvPr id="7" name="Imagen 6">
            <a:extLst>
              <a:ext uri="{FF2B5EF4-FFF2-40B4-BE49-F238E27FC236}">
                <a16:creationId xmlns:a16="http://schemas.microsoft.com/office/drawing/2014/main" id="{085F8D28-E8AB-AD91-DC78-B3AB4690E306}"/>
              </a:ext>
            </a:extLst>
          </p:cNvPr>
          <p:cNvPicPr>
            <a:picLocks noChangeAspect="1"/>
          </p:cNvPicPr>
          <p:nvPr/>
        </p:nvPicPr>
        <p:blipFill>
          <a:blip r:embed="rId5"/>
          <a:stretch>
            <a:fillRect/>
          </a:stretch>
        </p:blipFill>
        <p:spPr>
          <a:xfrm>
            <a:off x="2308609" y="3789330"/>
            <a:ext cx="1805907" cy="1571808"/>
          </a:xfrm>
          <a:prstGeom prst="rect">
            <a:avLst/>
          </a:prstGeom>
        </p:spPr>
      </p:pic>
    </p:spTree>
    <p:extLst>
      <p:ext uri="{BB962C8B-B14F-4D97-AF65-F5344CB8AC3E}">
        <p14:creationId xmlns:p14="http://schemas.microsoft.com/office/powerpoint/2010/main" val="13517012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05D1B26C-6724-C40C-B441-1CA7A3A77E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Imagen 6">
            <a:extLst>
              <a:ext uri="{FF2B5EF4-FFF2-40B4-BE49-F238E27FC236}">
                <a16:creationId xmlns:a16="http://schemas.microsoft.com/office/drawing/2014/main" id="{B74E5F91-C47A-34A1-9794-1FFFC304CB7A}"/>
              </a:ext>
            </a:extLst>
          </p:cNvPr>
          <p:cNvPicPr>
            <a:picLocks noChangeAspect="1"/>
          </p:cNvPicPr>
          <p:nvPr/>
        </p:nvPicPr>
        <p:blipFill rotWithShape="1">
          <a:blip r:embed="rId4"/>
          <a:srcRect r="921"/>
          <a:stretch/>
        </p:blipFill>
        <p:spPr>
          <a:xfrm>
            <a:off x="0" y="0"/>
            <a:ext cx="12192000" cy="6400800"/>
          </a:xfrm>
          <a:prstGeom prst="rect">
            <a:avLst/>
          </a:prstGeom>
        </p:spPr>
      </p:pic>
      <p:sp>
        <p:nvSpPr>
          <p:cNvPr id="2" name="Título 1">
            <a:extLst>
              <a:ext uri="{FF2B5EF4-FFF2-40B4-BE49-F238E27FC236}">
                <a16:creationId xmlns:a16="http://schemas.microsoft.com/office/drawing/2014/main" id="{C6ED78D4-8459-AEC2-7D3B-88F8AA3D53BD}"/>
              </a:ext>
            </a:extLst>
          </p:cNvPr>
          <p:cNvSpPr>
            <a:spLocks noGrp="1"/>
          </p:cNvSpPr>
          <p:nvPr>
            <p:ph type="ctrTitle"/>
          </p:nvPr>
        </p:nvSpPr>
        <p:spPr>
          <a:xfrm>
            <a:off x="676833" y="1221768"/>
            <a:ext cx="10838330" cy="3112714"/>
          </a:xfr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a:noAutofit/>
          </a:bodyPr>
          <a:lstStyle/>
          <a:p>
            <a:r>
              <a:rPr lang="es-CO" sz="11500" b="1" dirty="0">
                <a:latin typeface="Times New Roman" panose="02020603050405020304" pitchFamily="18" charset="0"/>
                <a:cs typeface="Times New Roman" panose="02020603050405020304" pitchFamily="18" charset="0"/>
              </a:rPr>
              <a:t>La Simbología </a:t>
            </a:r>
            <a:br>
              <a:rPr lang="es-CO" sz="11500" b="1" dirty="0">
                <a:latin typeface="Times New Roman" panose="02020603050405020304" pitchFamily="18" charset="0"/>
                <a:cs typeface="Times New Roman" panose="02020603050405020304" pitchFamily="18" charset="0"/>
              </a:rPr>
            </a:br>
            <a:r>
              <a:rPr lang="es-CO" sz="11500" b="1" dirty="0">
                <a:solidFill>
                  <a:schemeClr val="accent4"/>
                </a:solidFill>
                <a:latin typeface="Times New Roman" panose="02020603050405020304" pitchFamily="18" charset="0"/>
                <a:cs typeface="Times New Roman" panose="02020603050405020304" pitchFamily="18" charset="0"/>
              </a:rPr>
              <a:t>del Santuario</a:t>
            </a:r>
          </a:p>
        </p:txBody>
      </p:sp>
      <p:sp>
        <p:nvSpPr>
          <p:cNvPr id="3" name="Subtítulo 2">
            <a:extLst>
              <a:ext uri="{FF2B5EF4-FFF2-40B4-BE49-F238E27FC236}">
                <a16:creationId xmlns:a16="http://schemas.microsoft.com/office/drawing/2014/main" id="{6234D79E-1E52-7B56-C81C-9B5C2C83DA6B}"/>
              </a:ext>
            </a:extLst>
          </p:cNvPr>
          <p:cNvSpPr>
            <a:spLocks noGrp="1"/>
          </p:cNvSpPr>
          <p:nvPr>
            <p:ph type="subTitle" idx="1"/>
          </p:nvPr>
        </p:nvSpPr>
        <p:spPr>
          <a:xfrm>
            <a:off x="1524000" y="4079875"/>
            <a:ext cx="9144000" cy="383841"/>
          </a:xfrm>
        </p:spPr>
        <p:txBody>
          <a:bodyPr>
            <a:normAutofit fontScale="92500" lnSpcReduction="10000"/>
          </a:bodyPr>
          <a:lstStyle/>
          <a:p>
            <a:endParaRPr lang="es-CO" dirty="0">
              <a:solidFill>
                <a:schemeClr val="bg1"/>
              </a:solidFill>
            </a:endParaRPr>
          </a:p>
        </p:txBody>
      </p:sp>
    </p:spTree>
    <p:extLst>
      <p:ext uri="{BB962C8B-B14F-4D97-AF65-F5344CB8AC3E}">
        <p14:creationId xmlns:p14="http://schemas.microsoft.com/office/powerpoint/2010/main" val="13154224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A032C1-9A56-FC20-ECF6-5760C9468AD0}"/>
            </a:ext>
          </a:extLst>
        </p:cNvPr>
        <p:cNvGrpSpPr/>
        <p:nvPr/>
      </p:nvGrpSpPr>
      <p:grpSpPr>
        <a:xfrm>
          <a:off x="0" y="0"/>
          <a:ext cx="0" cy="0"/>
          <a:chOff x="0" y="0"/>
          <a:chExt cx="0" cy="0"/>
        </a:xfrm>
      </p:grpSpPr>
      <p:pic>
        <p:nvPicPr>
          <p:cNvPr id="5" name="Imagen 4">
            <a:extLst>
              <a:ext uri="{FF2B5EF4-FFF2-40B4-BE49-F238E27FC236}">
                <a16:creationId xmlns:a16="http://schemas.microsoft.com/office/drawing/2014/main" id="{3B6481DB-7599-0CAD-88D9-3BEB3249DB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ítulo 1">
            <a:extLst>
              <a:ext uri="{FF2B5EF4-FFF2-40B4-BE49-F238E27FC236}">
                <a16:creationId xmlns:a16="http://schemas.microsoft.com/office/drawing/2014/main" id="{6FD46D16-FEA5-CE02-DE80-B3715D0666E7}"/>
              </a:ext>
            </a:extLst>
          </p:cNvPr>
          <p:cNvSpPr>
            <a:spLocks noGrp="1"/>
          </p:cNvSpPr>
          <p:nvPr>
            <p:ph type="ctrTitle"/>
          </p:nvPr>
        </p:nvSpPr>
        <p:spPr>
          <a:xfrm>
            <a:off x="2863516" y="518743"/>
            <a:ext cx="7804484" cy="1508125"/>
          </a:xfrm>
        </p:spPr>
        <p:txBody>
          <a:bodyPr>
            <a:normAutofit/>
          </a:bodyPr>
          <a:lstStyle/>
          <a:p>
            <a:r>
              <a:rPr lang="es-CO" sz="4800" b="1" dirty="0"/>
              <a:t>El candelero de oro es un símbolo de Cristo</a:t>
            </a:r>
          </a:p>
        </p:txBody>
      </p:sp>
      <p:sp>
        <p:nvSpPr>
          <p:cNvPr id="3" name="Subtítulo 2">
            <a:extLst>
              <a:ext uri="{FF2B5EF4-FFF2-40B4-BE49-F238E27FC236}">
                <a16:creationId xmlns:a16="http://schemas.microsoft.com/office/drawing/2014/main" id="{70FB018C-A635-FBE6-8DF3-9396CC469845}"/>
              </a:ext>
            </a:extLst>
          </p:cNvPr>
          <p:cNvSpPr>
            <a:spLocks noGrp="1"/>
          </p:cNvSpPr>
          <p:nvPr>
            <p:ph type="subTitle" idx="1"/>
          </p:nvPr>
        </p:nvSpPr>
        <p:spPr>
          <a:xfrm>
            <a:off x="2334640" y="2896376"/>
            <a:ext cx="9144000" cy="3092116"/>
          </a:xfrm>
        </p:spPr>
        <p:txBody>
          <a:bodyPr>
            <a:normAutofit fontScale="92500" lnSpcReduction="10000"/>
          </a:bodyPr>
          <a:lstStyle/>
          <a:p>
            <a:r>
              <a:rPr lang="es-ES" sz="3200" dirty="0"/>
              <a:t>Cristo es la luz del mundo.  Por medio de él la luz resplandece entre las tinieblas morales. Si no fuera la luz, las tinieblas no se notarían, porque la luz las pone de manifiesto.  Mientras más clara es la luz, más nítidamente se percibe el contraste que existe entre la luz y las tinieblas.  Si eliminamos la luz, todo lo que queda es tinieblas. </a:t>
            </a:r>
          </a:p>
          <a:p>
            <a:r>
              <a:rPr lang="es-ES" dirty="0"/>
              <a:t>Cada Día Con Dios, pág. 357</a:t>
            </a:r>
          </a:p>
          <a:p>
            <a:endParaRPr lang="es-CO" dirty="0"/>
          </a:p>
        </p:txBody>
      </p:sp>
      <p:pic>
        <p:nvPicPr>
          <p:cNvPr id="4" name="Imagen 3">
            <a:extLst>
              <a:ext uri="{FF2B5EF4-FFF2-40B4-BE49-F238E27FC236}">
                <a16:creationId xmlns:a16="http://schemas.microsoft.com/office/drawing/2014/main" id="{BEDEE120-83E3-CAF2-4629-78C86CD8DA73}"/>
              </a:ext>
            </a:extLst>
          </p:cNvPr>
          <p:cNvPicPr>
            <a:picLocks noChangeAspect="1"/>
          </p:cNvPicPr>
          <p:nvPr/>
        </p:nvPicPr>
        <p:blipFill>
          <a:blip r:embed="rId3"/>
          <a:stretch>
            <a:fillRect/>
          </a:stretch>
        </p:blipFill>
        <p:spPr>
          <a:xfrm>
            <a:off x="0" y="168070"/>
            <a:ext cx="2950720" cy="6175783"/>
          </a:xfrm>
          <a:prstGeom prst="rect">
            <a:avLst/>
          </a:prstGeom>
        </p:spPr>
      </p:pic>
      <p:sp>
        <p:nvSpPr>
          <p:cNvPr id="6" name="CuadroTexto 5">
            <a:extLst>
              <a:ext uri="{FF2B5EF4-FFF2-40B4-BE49-F238E27FC236}">
                <a16:creationId xmlns:a16="http://schemas.microsoft.com/office/drawing/2014/main" id="{8CA61AC0-A456-41F8-A7A9-DCDE04DF45CE}"/>
              </a:ext>
            </a:extLst>
          </p:cNvPr>
          <p:cNvSpPr txBox="1"/>
          <p:nvPr/>
        </p:nvSpPr>
        <p:spPr>
          <a:xfrm>
            <a:off x="5678391" y="2026868"/>
            <a:ext cx="2743714" cy="523220"/>
          </a:xfrm>
          <a:prstGeom prst="rect">
            <a:avLst/>
          </a:prstGeom>
          <a:noFill/>
        </p:spPr>
        <p:txBody>
          <a:bodyPr wrap="square" rtlCol="0">
            <a:spAutoFit/>
          </a:bodyPr>
          <a:lstStyle/>
          <a:p>
            <a:r>
              <a:rPr lang="es-CO" sz="2800" dirty="0"/>
              <a:t>Juan 1:4; 8:12</a:t>
            </a:r>
          </a:p>
        </p:txBody>
      </p:sp>
    </p:spTree>
    <p:extLst>
      <p:ext uri="{BB962C8B-B14F-4D97-AF65-F5344CB8AC3E}">
        <p14:creationId xmlns:p14="http://schemas.microsoft.com/office/powerpoint/2010/main" val="14052072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A032C1-9A56-FC20-ECF6-5760C9468AD0}"/>
            </a:ext>
          </a:extLst>
        </p:cNvPr>
        <p:cNvGrpSpPr/>
        <p:nvPr/>
      </p:nvGrpSpPr>
      <p:grpSpPr>
        <a:xfrm>
          <a:off x="0" y="0"/>
          <a:ext cx="0" cy="0"/>
          <a:chOff x="0" y="0"/>
          <a:chExt cx="0" cy="0"/>
        </a:xfrm>
      </p:grpSpPr>
      <p:pic>
        <p:nvPicPr>
          <p:cNvPr id="5" name="Imagen 4">
            <a:extLst>
              <a:ext uri="{FF2B5EF4-FFF2-40B4-BE49-F238E27FC236}">
                <a16:creationId xmlns:a16="http://schemas.microsoft.com/office/drawing/2014/main" id="{3B6481DB-7599-0CAD-88D9-3BEB3249DB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ítulo 1">
            <a:extLst>
              <a:ext uri="{FF2B5EF4-FFF2-40B4-BE49-F238E27FC236}">
                <a16:creationId xmlns:a16="http://schemas.microsoft.com/office/drawing/2014/main" id="{6FD46D16-FEA5-CE02-DE80-B3715D0666E7}"/>
              </a:ext>
            </a:extLst>
          </p:cNvPr>
          <p:cNvSpPr>
            <a:spLocks noGrp="1"/>
          </p:cNvSpPr>
          <p:nvPr>
            <p:ph type="ctrTitle"/>
          </p:nvPr>
        </p:nvSpPr>
        <p:spPr>
          <a:xfrm>
            <a:off x="2863516" y="518743"/>
            <a:ext cx="7804484" cy="1508125"/>
          </a:xfrm>
        </p:spPr>
        <p:txBody>
          <a:bodyPr>
            <a:normAutofit/>
          </a:bodyPr>
          <a:lstStyle/>
          <a:p>
            <a:r>
              <a:rPr lang="es-ES" sz="4800" b="1" dirty="0"/>
              <a:t>Un símbolo del Antiguo y Nuevo Testamento</a:t>
            </a:r>
            <a:endParaRPr lang="es-CO" sz="4800" b="1" dirty="0"/>
          </a:p>
        </p:txBody>
      </p:sp>
      <p:sp>
        <p:nvSpPr>
          <p:cNvPr id="3" name="Subtítulo 2">
            <a:extLst>
              <a:ext uri="{FF2B5EF4-FFF2-40B4-BE49-F238E27FC236}">
                <a16:creationId xmlns:a16="http://schemas.microsoft.com/office/drawing/2014/main" id="{70FB018C-A635-FBE6-8DF3-9396CC469845}"/>
              </a:ext>
            </a:extLst>
          </p:cNvPr>
          <p:cNvSpPr>
            <a:spLocks noGrp="1"/>
          </p:cNvSpPr>
          <p:nvPr>
            <p:ph type="subTitle" idx="1"/>
          </p:nvPr>
        </p:nvSpPr>
        <p:spPr>
          <a:xfrm>
            <a:off x="2334640" y="2839453"/>
            <a:ext cx="9144000" cy="3149039"/>
          </a:xfrm>
        </p:spPr>
        <p:txBody>
          <a:bodyPr>
            <a:normAutofit fontScale="92500" lnSpcReduction="10000"/>
          </a:bodyPr>
          <a:lstStyle/>
          <a:p>
            <a:r>
              <a:rPr lang="es-ES" sz="3200" dirty="0"/>
              <a:t>Cristo es la luz del mundo.  Por medio de él la luz resplandece entre las tinieblas morales. Si no fuera la luz, las tinieblas no se notarían, porque la luz las pone de manifiesto.  Mientras más clara es la luz, más nítidamente se percibe el contraste que existe entre la luz y las tinieblas.  Si eliminamos la luz, todo lo que queda es tinieblas. </a:t>
            </a:r>
          </a:p>
          <a:p>
            <a:r>
              <a:rPr lang="es-ES" dirty="0"/>
              <a:t>Cada Día Con Dios, pág. 357</a:t>
            </a:r>
          </a:p>
          <a:p>
            <a:endParaRPr lang="es-CO" dirty="0"/>
          </a:p>
        </p:txBody>
      </p:sp>
      <p:pic>
        <p:nvPicPr>
          <p:cNvPr id="4" name="Imagen 3">
            <a:extLst>
              <a:ext uri="{FF2B5EF4-FFF2-40B4-BE49-F238E27FC236}">
                <a16:creationId xmlns:a16="http://schemas.microsoft.com/office/drawing/2014/main" id="{BEDEE120-83E3-CAF2-4629-78C86CD8DA73}"/>
              </a:ext>
            </a:extLst>
          </p:cNvPr>
          <p:cNvPicPr>
            <a:picLocks noChangeAspect="1"/>
          </p:cNvPicPr>
          <p:nvPr/>
        </p:nvPicPr>
        <p:blipFill>
          <a:blip r:embed="rId3"/>
          <a:stretch>
            <a:fillRect/>
          </a:stretch>
        </p:blipFill>
        <p:spPr>
          <a:xfrm>
            <a:off x="0" y="168070"/>
            <a:ext cx="2950720" cy="6175783"/>
          </a:xfrm>
          <a:prstGeom prst="rect">
            <a:avLst/>
          </a:prstGeom>
        </p:spPr>
      </p:pic>
      <p:sp>
        <p:nvSpPr>
          <p:cNvPr id="6" name="CuadroTexto 5">
            <a:extLst>
              <a:ext uri="{FF2B5EF4-FFF2-40B4-BE49-F238E27FC236}">
                <a16:creationId xmlns:a16="http://schemas.microsoft.com/office/drawing/2014/main" id="{8CA61AC0-A456-41F8-A7A9-DCDE04DF45CE}"/>
              </a:ext>
            </a:extLst>
          </p:cNvPr>
          <p:cNvSpPr txBox="1"/>
          <p:nvPr/>
        </p:nvSpPr>
        <p:spPr>
          <a:xfrm>
            <a:off x="5290398" y="2026868"/>
            <a:ext cx="2950720" cy="523220"/>
          </a:xfrm>
          <a:prstGeom prst="rect">
            <a:avLst/>
          </a:prstGeom>
          <a:noFill/>
        </p:spPr>
        <p:txBody>
          <a:bodyPr wrap="square" rtlCol="0">
            <a:spAutoFit/>
          </a:bodyPr>
          <a:lstStyle/>
          <a:p>
            <a:r>
              <a:rPr lang="es-ES" sz="2800" dirty="0"/>
              <a:t>Salmos 119:105</a:t>
            </a:r>
            <a:endParaRPr lang="es-CO" sz="2800" b="1" dirty="0"/>
          </a:p>
        </p:txBody>
      </p:sp>
    </p:spTree>
    <p:extLst>
      <p:ext uri="{BB962C8B-B14F-4D97-AF65-F5344CB8AC3E}">
        <p14:creationId xmlns:p14="http://schemas.microsoft.com/office/powerpoint/2010/main" val="38046569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A032C1-9A56-FC20-ECF6-5760C9468AD0}"/>
            </a:ext>
          </a:extLst>
        </p:cNvPr>
        <p:cNvGrpSpPr/>
        <p:nvPr/>
      </p:nvGrpSpPr>
      <p:grpSpPr>
        <a:xfrm>
          <a:off x="0" y="0"/>
          <a:ext cx="0" cy="0"/>
          <a:chOff x="0" y="0"/>
          <a:chExt cx="0" cy="0"/>
        </a:xfrm>
      </p:grpSpPr>
      <p:pic>
        <p:nvPicPr>
          <p:cNvPr id="5" name="Imagen 4">
            <a:extLst>
              <a:ext uri="{FF2B5EF4-FFF2-40B4-BE49-F238E27FC236}">
                <a16:creationId xmlns:a16="http://schemas.microsoft.com/office/drawing/2014/main" id="{3B6481DB-7599-0CAD-88D9-3BEB3249DB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ítulo 1">
            <a:extLst>
              <a:ext uri="{FF2B5EF4-FFF2-40B4-BE49-F238E27FC236}">
                <a16:creationId xmlns:a16="http://schemas.microsoft.com/office/drawing/2014/main" id="{6FD46D16-FEA5-CE02-DE80-B3715D0666E7}"/>
              </a:ext>
            </a:extLst>
          </p:cNvPr>
          <p:cNvSpPr>
            <a:spLocks noGrp="1"/>
          </p:cNvSpPr>
          <p:nvPr>
            <p:ph type="ctrTitle"/>
          </p:nvPr>
        </p:nvSpPr>
        <p:spPr>
          <a:xfrm>
            <a:off x="2863516" y="518743"/>
            <a:ext cx="7804484" cy="1508125"/>
          </a:xfrm>
        </p:spPr>
        <p:txBody>
          <a:bodyPr>
            <a:normAutofit/>
          </a:bodyPr>
          <a:lstStyle/>
          <a:p>
            <a:r>
              <a:rPr lang="es-ES" sz="4800" b="1" dirty="0"/>
              <a:t>Un símbolo de la iglesia de Dios  </a:t>
            </a:r>
            <a:endParaRPr lang="es-CO" sz="4800" b="1" dirty="0"/>
          </a:p>
        </p:txBody>
      </p:sp>
      <p:sp>
        <p:nvSpPr>
          <p:cNvPr id="3" name="Subtítulo 2">
            <a:extLst>
              <a:ext uri="{FF2B5EF4-FFF2-40B4-BE49-F238E27FC236}">
                <a16:creationId xmlns:a16="http://schemas.microsoft.com/office/drawing/2014/main" id="{70FB018C-A635-FBE6-8DF3-9396CC469845}"/>
              </a:ext>
            </a:extLst>
          </p:cNvPr>
          <p:cNvSpPr>
            <a:spLocks noGrp="1"/>
          </p:cNvSpPr>
          <p:nvPr>
            <p:ph type="subTitle" idx="1"/>
          </p:nvPr>
        </p:nvSpPr>
        <p:spPr>
          <a:xfrm>
            <a:off x="2334640" y="2896376"/>
            <a:ext cx="9144000" cy="3092116"/>
          </a:xfrm>
        </p:spPr>
        <p:txBody>
          <a:bodyPr>
            <a:normAutofit fontScale="92500" lnSpcReduction="10000"/>
          </a:bodyPr>
          <a:lstStyle/>
          <a:p>
            <a:r>
              <a:rPr lang="es-ES" sz="3000" dirty="0"/>
              <a:t>Los seguidores de Cristo han de ser más que una luz entre los hombres.  Son la luz del mundo.  A todos los que han aceptado su nombre, Jesús dice: Os habéis entregado a mí, y os doy al mundo como mis representantes.  Así como el Padre lo había enviado al mundo, Cristo declara: "Los he enviado al mundo.” Como Cristo era el medio de revelar al Padre, hemos de ser los medios de revelar a Cristo. </a:t>
            </a:r>
          </a:p>
          <a:p>
            <a:r>
              <a:rPr lang="es-ES" dirty="0"/>
              <a:t>Discurso Maestro de Jesucristo, pág. 37</a:t>
            </a:r>
          </a:p>
          <a:p>
            <a:endParaRPr lang="es-CO" dirty="0"/>
          </a:p>
        </p:txBody>
      </p:sp>
      <p:pic>
        <p:nvPicPr>
          <p:cNvPr id="4" name="Imagen 3">
            <a:extLst>
              <a:ext uri="{FF2B5EF4-FFF2-40B4-BE49-F238E27FC236}">
                <a16:creationId xmlns:a16="http://schemas.microsoft.com/office/drawing/2014/main" id="{BEDEE120-83E3-CAF2-4629-78C86CD8DA73}"/>
              </a:ext>
            </a:extLst>
          </p:cNvPr>
          <p:cNvPicPr>
            <a:picLocks noChangeAspect="1"/>
          </p:cNvPicPr>
          <p:nvPr/>
        </p:nvPicPr>
        <p:blipFill>
          <a:blip r:embed="rId3"/>
          <a:stretch>
            <a:fillRect/>
          </a:stretch>
        </p:blipFill>
        <p:spPr>
          <a:xfrm>
            <a:off x="0" y="168070"/>
            <a:ext cx="2950720" cy="6175783"/>
          </a:xfrm>
          <a:prstGeom prst="rect">
            <a:avLst/>
          </a:prstGeom>
        </p:spPr>
      </p:pic>
      <p:sp>
        <p:nvSpPr>
          <p:cNvPr id="6" name="CuadroTexto 5">
            <a:extLst>
              <a:ext uri="{FF2B5EF4-FFF2-40B4-BE49-F238E27FC236}">
                <a16:creationId xmlns:a16="http://schemas.microsoft.com/office/drawing/2014/main" id="{8CA61AC0-A456-41F8-A7A9-DCDE04DF45CE}"/>
              </a:ext>
            </a:extLst>
          </p:cNvPr>
          <p:cNvSpPr txBox="1"/>
          <p:nvPr/>
        </p:nvSpPr>
        <p:spPr>
          <a:xfrm>
            <a:off x="4400782" y="2026868"/>
            <a:ext cx="6341156" cy="584775"/>
          </a:xfrm>
          <a:prstGeom prst="rect">
            <a:avLst/>
          </a:prstGeom>
          <a:noFill/>
        </p:spPr>
        <p:txBody>
          <a:bodyPr wrap="square" rtlCol="0">
            <a:spAutoFit/>
          </a:bodyPr>
          <a:lstStyle/>
          <a:p>
            <a:r>
              <a:rPr lang="es-ES" sz="2400" b="1" dirty="0"/>
              <a:t>Mateo 5:14-16- 1 Pedro 2:9</a:t>
            </a:r>
            <a:r>
              <a:rPr lang="es-ES" sz="3200" b="1" dirty="0"/>
              <a:t>.</a:t>
            </a:r>
            <a:endParaRPr lang="es-CO" sz="3200" b="1" dirty="0"/>
          </a:p>
        </p:txBody>
      </p:sp>
    </p:spTree>
    <p:extLst>
      <p:ext uri="{BB962C8B-B14F-4D97-AF65-F5344CB8AC3E}">
        <p14:creationId xmlns:p14="http://schemas.microsoft.com/office/powerpoint/2010/main" val="4155411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A032C1-9A56-FC20-ECF6-5760C9468AD0}"/>
            </a:ext>
          </a:extLst>
        </p:cNvPr>
        <p:cNvGrpSpPr/>
        <p:nvPr/>
      </p:nvGrpSpPr>
      <p:grpSpPr>
        <a:xfrm>
          <a:off x="0" y="0"/>
          <a:ext cx="0" cy="0"/>
          <a:chOff x="0" y="0"/>
          <a:chExt cx="0" cy="0"/>
        </a:xfrm>
      </p:grpSpPr>
      <p:pic>
        <p:nvPicPr>
          <p:cNvPr id="5" name="Imagen 4">
            <a:extLst>
              <a:ext uri="{FF2B5EF4-FFF2-40B4-BE49-F238E27FC236}">
                <a16:creationId xmlns:a16="http://schemas.microsoft.com/office/drawing/2014/main" id="{3B6481DB-7599-0CAD-88D9-3BEB3249DB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0316"/>
            <a:ext cx="12192000" cy="7026070"/>
          </a:xfrm>
          <a:prstGeom prst="rect">
            <a:avLst/>
          </a:prstGeom>
        </p:spPr>
      </p:pic>
      <p:sp>
        <p:nvSpPr>
          <p:cNvPr id="2" name="Título 1">
            <a:extLst>
              <a:ext uri="{FF2B5EF4-FFF2-40B4-BE49-F238E27FC236}">
                <a16:creationId xmlns:a16="http://schemas.microsoft.com/office/drawing/2014/main" id="{6FD46D16-FEA5-CE02-DE80-B3715D0666E7}"/>
              </a:ext>
            </a:extLst>
          </p:cNvPr>
          <p:cNvSpPr>
            <a:spLocks noGrp="1"/>
          </p:cNvSpPr>
          <p:nvPr>
            <p:ph type="ctrTitle"/>
          </p:nvPr>
        </p:nvSpPr>
        <p:spPr>
          <a:xfrm>
            <a:off x="3004398" y="370251"/>
            <a:ext cx="7804484" cy="1508125"/>
          </a:xfrm>
        </p:spPr>
        <p:txBody>
          <a:bodyPr>
            <a:normAutofit/>
          </a:bodyPr>
          <a:lstStyle/>
          <a:p>
            <a:r>
              <a:rPr lang="es-ES" sz="4800" b="1" dirty="0"/>
              <a:t>El aceite es un símbolo del Espíritu Santo</a:t>
            </a:r>
            <a:endParaRPr lang="es-CO" sz="4800" b="1" dirty="0"/>
          </a:p>
        </p:txBody>
      </p:sp>
      <p:sp>
        <p:nvSpPr>
          <p:cNvPr id="3" name="Subtítulo 2">
            <a:extLst>
              <a:ext uri="{FF2B5EF4-FFF2-40B4-BE49-F238E27FC236}">
                <a16:creationId xmlns:a16="http://schemas.microsoft.com/office/drawing/2014/main" id="{70FB018C-A635-FBE6-8DF3-9396CC469845}"/>
              </a:ext>
            </a:extLst>
          </p:cNvPr>
          <p:cNvSpPr>
            <a:spLocks noGrp="1"/>
          </p:cNvSpPr>
          <p:nvPr>
            <p:ph type="subTitle" idx="1"/>
          </p:nvPr>
        </p:nvSpPr>
        <p:spPr>
          <a:xfrm>
            <a:off x="2334640" y="2695075"/>
            <a:ext cx="9144000" cy="3648778"/>
          </a:xfrm>
        </p:spPr>
        <p:txBody>
          <a:bodyPr>
            <a:normAutofit fontScale="92500" lnSpcReduction="10000"/>
          </a:bodyPr>
          <a:lstStyle/>
          <a:p>
            <a:r>
              <a:rPr lang="es-ES" sz="3600" dirty="0"/>
              <a:t>Las dos olivas vacían el áureo aceite a través de los tubos de oro en el vaso de oro del cual se alimentan las lámparas del santuario.  El aceite áureo representa el Espíritu Santo.  Los ministros de Dios han de estar permanentemente surtidos de este aceite, para que, a su vez, puedan impartirlo a la iglesia.</a:t>
            </a:r>
          </a:p>
          <a:p>
            <a:r>
              <a:rPr lang="es-ES" dirty="0"/>
              <a:t> Testimonio Para los Ministros, págs. 187, 188</a:t>
            </a:r>
          </a:p>
          <a:p>
            <a:endParaRPr lang="es-CO" dirty="0"/>
          </a:p>
        </p:txBody>
      </p:sp>
      <p:pic>
        <p:nvPicPr>
          <p:cNvPr id="4" name="Imagen 3">
            <a:extLst>
              <a:ext uri="{FF2B5EF4-FFF2-40B4-BE49-F238E27FC236}">
                <a16:creationId xmlns:a16="http://schemas.microsoft.com/office/drawing/2014/main" id="{BEDEE120-83E3-CAF2-4629-78C86CD8DA73}"/>
              </a:ext>
            </a:extLst>
          </p:cNvPr>
          <p:cNvPicPr>
            <a:picLocks noChangeAspect="1"/>
          </p:cNvPicPr>
          <p:nvPr/>
        </p:nvPicPr>
        <p:blipFill>
          <a:blip r:embed="rId3"/>
          <a:stretch>
            <a:fillRect/>
          </a:stretch>
        </p:blipFill>
        <p:spPr>
          <a:xfrm>
            <a:off x="0" y="168070"/>
            <a:ext cx="2950720" cy="6175783"/>
          </a:xfrm>
          <a:prstGeom prst="rect">
            <a:avLst/>
          </a:prstGeom>
        </p:spPr>
      </p:pic>
      <p:sp>
        <p:nvSpPr>
          <p:cNvPr id="6" name="CuadroTexto 5">
            <a:extLst>
              <a:ext uri="{FF2B5EF4-FFF2-40B4-BE49-F238E27FC236}">
                <a16:creationId xmlns:a16="http://schemas.microsoft.com/office/drawing/2014/main" id="{8CA61AC0-A456-41F8-A7A9-DCDE04DF45CE}"/>
              </a:ext>
            </a:extLst>
          </p:cNvPr>
          <p:cNvSpPr txBox="1"/>
          <p:nvPr/>
        </p:nvSpPr>
        <p:spPr>
          <a:xfrm>
            <a:off x="3004398" y="1956239"/>
            <a:ext cx="8778528" cy="461665"/>
          </a:xfrm>
          <a:prstGeom prst="rect">
            <a:avLst/>
          </a:prstGeom>
          <a:noFill/>
        </p:spPr>
        <p:txBody>
          <a:bodyPr wrap="square" rtlCol="0">
            <a:spAutoFit/>
          </a:bodyPr>
          <a:lstStyle/>
          <a:p>
            <a:r>
              <a:rPr lang="es-ES" sz="2400" b="1" dirty="0"/>
              <a:t>        Levítico 24:2- Zacarías 4:1-6, Apocalipsis 4:5.</a:t>
            </a:r>
            <a:endParaRPr lang="es-CO" sz="2400" b="1" dirty="0"/>
          </a:p>
        </p:txBody>
      </p:sp>
    </p:spTree>
    <p:extLst>
      <p:ext uri="{BB962C8B-B14F-4D97-AF65-F5344CB8AC3E}">
        <p14:creationId xmlns:p14="http://schemas.microsoft.com/office/powerpoint/2010/main" val="15738155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E9898B-CDB3-B223-40FF-09A216FDB67F}"/>
            </a:ext>
          </a:extLst>
        </p:cNvPr>
        <p:cNvGrpSpPr/>
        <p:nvPr/>
      </p:nvGrpSpPr>
      <p:grpSpPr>
        <a:xfrm>
          <a:off x="0" y="0"/>
          <a:ext cx="0" cy="0"/>
          <a:chOff x="0" y="0"/>
          <a:chExt cx="0" cy="0"/>
        </a:xfrm>
      </p:grpSpPr>
      <p:pic>
        <p:nvPicPr>
          <p:cNvPr id="5" name="Imagen 4">
            <a:extLst>
              <a:ext uri="{FF2B5EF4-FFF2-40B4-BE49-F238E27FC236}">
                <a16:creationId xmlns:a16="http://schemas.microsoft.com/office/drawing/2014/main" id="{9C7DC175-0B36-C728-3F09-243714A380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29390"/>
            <a:ext cx="12192000" cy="7387390"/>
          </a:xfrm>
          <a:prstGeom prst="rect">
            <a:avLst/>
          </a:prstGeom>
        </p:spPr>
      </p:pic>
      <p:sp>
        <p:nvSpPr>
          <p:cNvPr id="2" name="Título 1">
            <a:extLst>
              <a:ext uri="{FF2B5EF4-FFF2-40B4-BE49-F238E27FC236}">
                <a16:creationId xmlns:a16="http://schemas.microsoft.com/office/drawing/2014/main" id="{FA13C084-C604-1432-9B7B-8F8564387193}"/>
              </a:ext>
            </a:extLst>
          </p:cNvPr>
          <p:cNvSpPr>
            <a:spLocks noGrp="1"/>
          </p:cNvSpPr>
          <p:nvPr>
            <p:ph type="ctrTitle"/>
          </p:nvPr>
        </p:nvSpPr>
        <p:spPr>
          <a:xfrm>
            <a:off x="4267570" y="2339004"/>
            <a:ext cx="7924430" cy="2387600"/>
          </a:xfrm>
        </p:spPr>
        <p:txBody>
          <a:bodyPr>
            <a:normAutofit fontScale="90000"/>
          </a:bodyPr>
          <a:lstStyle/>
          <a:p>
            <a:r>
              <a:rPr lang="es-ES" b="1" dirty="0"/>
              <a:t>Pan de la Presencia,</a:t>
            </a:r>
            <a:br>
              <a:rPr lang="es-ES" b="1" dirty="0"/>
            </a:br>
            <a:r>
              <a:rPr lang="es-ES" b="1" dirty="0"/>
              <a:t>un símbolo de Cristo, la dependencia del Señor para el sustento diario y la Palabra de Dios. </a:t>
            </a:r>
            <a:endParaRPr lang="es-CO" b="1" dirty="0"/>
          </a:p>
        </p:txBody>
      </p:sp>
      <p:pic>
        <p:nvPicPr>
          <p:cNvPr id="4" name="Imagen 3">
            <a:extLst>
              <a:ext uri="{FF2B5EF4-FFF2-40B4-BE49-F238E27FC236}">
                <a16:creationId xmlns:a16="http://schemas.microsoft.com/office/drawing/2014/main" id="{25576BDF-0270-99CE-7A72-902CE69326A4}"/>
              </a:ext>
            </a:extLst>
          </p:cNvPr>
          <p:cNvPicPr>
            <a:picLocks noChangeAspect="1"/>
          </p:cNvPicPr>
          <p:nvPr/>
        </p:nvPicPr>
        <p:blipFill>
          <a:blip r:embed="rId3"/>
          <a:stretch>
            <a:fillRect/>
          </a:stretch>
        </p:blipFill>
        <p:spPr>
          <a:xfrm>
            <a:off x="1167063" y="2558523"/>
            <a:ext cx="4267570" cy="2895851"/>
          </a:xfrm>
          <a:prstGeom prst="rect">
            <a:avLst/>
          </a:prstGeom>
        </p:spPr>
      </p:pic>
      <p:sp>
        <p:nvSpPr>
          <p:cNvPr id="6" name="CuadroTexto 5">
            <a:extLst>
              <a:ext uri="{FF2B5EF4-FFF2-40B4-BE49-F238E27FC236}">
                <a16:creationId xmlns:a16="http://schemas.microsoft.com/office/drawing/2014/main" id="{4DC247DC-6EA0-4252-81EF-BB44345122AD}"/>
              </a:ext>
            </a:extLst>
          </p:cNvPr>
          <p:cNvSpPr txBox="1"/>
          <p:nvPr/>
        </p:nvSpPr>
        <p:spPr>
          <a:xfrm>
            <a:off x="6601696" y="4992709"/>
            <a:ext cx="4267570" cy="461665"/>
          </a:xfrm>
          <a:prstGeom prst="rect">
            <a:avLst/>
          </a:prstGeom>
          <a:noFill/>
        </p:spPr>
        <p:txBody>
          <a:bodyPr wrap="square" rtlCol="0">
            <a:spAutoFit/>
          </a:bodyPr>
          <a:lstStyle/>
          <a:p>
            <a:r>
              <a:rPr lang="es-ES" sz="2400" b="1" dirty="0"/>
              <a:t>Juan 6:35, 48-51, 53-59, 63</a:t>
            </a:r>
            <a:endParaRPr lang="es-CO" sz="2400" b="1" dirty="0"/>
          </a:p>
        </p:txBody>
      </p:sp>
      <p:sp>
        <p:nvSpPr>
          <p:cNvPr id="3" name="CuadroTexto 2">
            <a:extLst>
              <a:ext uri="{FF2B5EF4-FFF2-40B4-BE49-F238E27FC236}">
                <a16:creationId xmlns:a16="http://schemas.microsoft.com/office/drawing/2014/main" id="{45228369-3F99-436D-8F52-68968DA684C1}"/>
              </a:ext>
            </a:extLst>
          </p:cNvPr>
          <p:cNvSpPr txBox="1"/>
          <p:nvPr/>
        </p:nvSpPr>
        <p:spPr>
          <a:xfrm>
            <a:off x="1010468" y="2138949"/>
            <a:ext cx="3413697" cy="400110"/>
          </a:xfrm>
          <a:prstGeom prst="rect">
            <a:avLst/>
          </a:prstGeom>
          <a:noFill/>
        </p:spPr>
        <p:txBody>
          <a:bodyPr wrap="square" rtlCol="0">
            <a:spAutoFit/>
          </a:bodyPr>
          <a:lstStyle/>
          <a:p>
            <a:r>
              <a:rPr lang="es-ES" sz="2000" b="1"/>
              <a:t>Mesa del Pan de la Presencia</a:t>
            </a:r>
            <a:endParaRPr lang="es-ES" sz="2000" b="1" dirty="0"/>
          </a:p>
        </p:txBody>
      </p:sp>
      <p:sp>
        <p:nvSpPr>
          <p:cNvPr id="7" name="CuadroTexto 6">
            <a:extLst>
              <a:ext uri="{FF2B5EF4-FFF2-40B4-BE49-F238E27FC236}">
                <a16:creationId xmlns:a16="http://schemas.microsoft.com/office/drawing/2014/main" id="{A10F79F8-61DB-484E-85E9-4375458D584F}"/>
              </a:ext>
            </a:extLst>
          </p:cNvPr>
          <p:cNvSpPr txBox="1"/>
          <p:nvPr/>
        </p:nvSpPr>
        <p:spPr>
          <a:xfrm flipH="1">
            <a:off x="1010468" y="5407453"/>
            <a:ext cx="4008925" cy="369332"/>
          </a:xfrm>
          <a:prstGeom prst="rect">
            <a:avLst/>
          </a:prstGeom>
          <a:noFill/>
        </p:spPr>
        <p:txBody>
          <a:bodyPr wrap="square" rtlCol="0">
            <a:spAutoFit/>
          </a:bodyPr>
          <a:lstStyle/>
          <a:p>
            <a:r>
              <a:rPr lang="es-DO" b="1" dirty="0">
                <a:latin typeface="Palatino Linotype" panose="02040502050505030304" pitchFamily="18" charset="0"/>
                <a:ea typeface="Times New Roman" panose="02020603050405020304" pitchFamily="18" charset="0"/>
                <a:cs typeface="Times New Roman" panose="02020603050405020304" pitchFamily="18" charset="0"/>
              </a:rPr>
              <a:t>Éxodo </a:t>
            </a:r>
            <a:r>
              <a:rPr lang="es-DO" sz="1800" b="1" dirty="0">
                <a:effectLst/>
                <a:latin typeface="Palatino Linotype" panose="02040502050505030304" pitchFamily="18" charset="0"/>
                <a:ea typeface="Times New Roman" panose="02020603050405020304" pitchFamily="18" charset="0"/>
                <a:cs typeface="Times New Roman" panose="02020603050405020304" pitchFamily="18" charset="0"/>
              </a:rPr>
              <a:t>25:30, 37:16; Levítico 24:5-9</a:t>
            </a:r>
            <a:r>
              <a:rPr lang="es-DO" sz="1800" dirty="0">
                <a:effectLst/>
                <a:latin typeface="Palatino Linotype" panose="02040502050505030304" pitchFamily="18" charset="0"/>
                <a:ea typeface="Times New Roman" panose="02020603050405020304" pitchFamily="18" charset="0"/>
                <a:cs typeface="Times New Roman" panose="02020603050405020304" pitchFamily="18" charset="0"/>
              </a:rPr>
              <a:t>. </a:t>
            </a:r>
            <a:endParaRPr lang="es-CO" dirty="0"/>
          </a:p>
        </p:txBody>
      </p:sp>
    </p:spTree>
    <p:extLst>
      <p:ext uri="{BB962C8B-B14F-4D97-AF65-F5344CB8AC3E}">
        <p14:creationId xmlns:p14="http://schemas.microsoft.com/office/powerpoint/2010/main" val="33614819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F5D60C-2791-C64D-9E59-F65888C4D350}"/>
            </a:ext>
          </a:extLst>
        </p:cNvPr>
        <p:cNvGrpSpPr/>
        <p:nvPr/>
      </p:nvGrpSpPr>
      <p:grpSpPr>
        <a:xfrm>
          <a:off x="0" y="0"/>
          <a:ext cx="0" cy="0"/>
          <a:chOff x="0" y="0"/>
          <a:chExt cx="0" cy="0"/>
        </a:xfrm>
      </p:grpSpPr>
      <p:pic>
        <p:nvPicPr>
          <p:cNvPr id="5" name="Imagen 4">
            <a:extLst>
              <a:ext uri="{FF2B5EF4-FFF2-40B4-BE49-F238E27FC236}">
                <a16:creationId xmlns:a16="http://schemas.microsoft.com/office/drawing/2014/main" id="{60F39C11-034E-1D81-6C8C-DF70FF20F7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Subtítulo 2">
            <a:extLst>
              <a:ext uri="{FF2B5EF4-FFF2-40B4-BE49-F238E27FC236}">
                <a16:creationId xmlns:a16="http://schemas.microsoft.com/office/drawing/2014/main" id="{E2D0AB74-0977-86D1-5948-7D6FD935F35B}"/>
              </a:ext>
            </a:extLst>
          </p:cNvPr>
          <p:cNvSpPr>
            <a:spLocks noGrp="1"/>
          </p:cNvSpPr>
          <p:nvPr>
            <p:ph type="subTitle" idx="1"/>
          </p:nvPr>
        </p:nvSpPr>
        <p:spPr>
          <a:xfrm>
            <a:off x="3525253" y="484271"/>
            <a:ext cx="7776410" cy="5648826"/>
          </a:xfrm>
        </p:spPr>
        <p:txBody>
          <a:bodyPr>
            <a:normAutofit/>
          </a:bodyPr>
          <a:lstStyle/>
          <a:p>
            <a:r>
              <a:rPr lang="es-ES" sz="3200" b="1" dirty="0"/>
              <a:t>El maná, así como el pan de la proposición, simbolizaba a Cristo, el pan viviente, quien está siempre en la presencia de Dios para interceder por nosotros</a:t>
            </a:r>
            <a:r>
              <a:rPr lang="es-ES" sz="3200" dirty="0"/>
              <a:t>.  El mismo dijo: "Yo soy el pan vivo que he descendido del cielo." (Juan 6: 48-51.) Sobre el pan se ponía incienso.  Cuando se cambiaba cada sábado, para reemplazarlo por pan fresco, el incienso se quemaba sobre el altar como recordatorio delante de Dios. </a:t>
            </a:r>
          </a:p>
          <a:p>
            <a:r>
              <a:rPr lang="es-ES" dirty="0"/>
              <a:t>Patriarcas y Profetas, pág. 367</a:t>
            </a:r>
          </a:p>
          <a:p>
            <a:endParaRPr lang="es-CO" dirty="0"/>
          </a:p>
        </p:txBody>
      </p:sp>
      <p:pic>
        <p:nvPicPr>
          <p:cNvPr id="4" name="Imagen 3">
            <a:extLst>
              <a:ext uri="{FF2B5EF4-FFF2-40B4-BE49-F238E27FC236}">
                <a16:creationId xmlns:a16="http://schemas.microsoft.com/office/drawing/2014/main" id="{2BF37666-6BE2-483C-B859-692327A2FBB5}"/>
              </a:ext>
            </a:extLst>
          </p:cNvPr>
          <p:cNvPicPr>
            <a:picLocks noChangeAspect="1"/>
          </p:cNvPicPr>
          <p:nvPr/>
        </p:nvPicPr>
        <p:blipFill>
          <a:blip r:embed="rId3"/>
          <a:stretch>
            <a:fillRect/>
          </a:stretch>
        </p:blipFill>
        <p:spPr>
          <a:xfrm>
            <a:off x="168442" y="806116"/>
            <a:ext cx="4267570" cy="2895851"/>
          </a:xfrm>
          <a:prstGeom prst="rect">
            <a:avLst/>
          </a:prstGeom>
        </p:spPr>
      </p:pic>
    </p:spTree>
    <p:extLst>
      <p:ext uri="{BB962C8B-B14F-4D97-AF65-F5344CB8AC3E}">
        <p14:creationId xmlns:p14="http://schemas.microsoft.com/office/powerpoint/2010/main" val="14293568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15FE6C-D531-3C51-F9B0-58658165033D}"/>
            </a:ext>
          </a:extLst>
        </p:cNvPr>
        <p:cNvGrpSpPr/>
        <p:nvPr/>
      </p:nvGrpSpPr>
      <p:grpSpPr>
        <a:xfrm>
          <a:off x="0" y="0"/>
          <a:ext cx="0" cy="0"/>
          <a:chOff x="0" y="0"/>
          <a:chExt cx="0" cy="0"/>
        </a:xfrm>
      </p:grpSpPr>
      <p:pic>
        <p:nvPicPr>
          <p:cNvPr id="5" name="Imagen 4">
            <a:extLst>
              <a:ext uri="{FF2B5EF4-FFF2-40B4-BE49-F238E27FC236}">
                <a16:creationId xmlns:a16="http://schemas.microsoft.com/office/drawing/2014/main" id="{D0274B1A-6701-6589-773D-B780F4C4A3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ítulo 1">
            <a:extLst>
              <a:ext uri="{FF2B5EF4-FFF2-40B4-BE49-F238E27FC236}">
                <a16:creationId xmlns:a16="http://schemas.microsoft.com/office/drawing/2014/main" id="{227770F8-682A-BC8D-3599-002CF55F6CBF}"/>
              </a:ext>
            </a:extLst>
          </p:cNvPr>
          <p:cNvSpPr>
            <a:spLocks noGrp="1"/>
          </p:cNvSpPr>
          <p:nvPr>
            <p:ph type="ctrTitle"/>
          </p:nvPr>
        </p:nvSpPr>
        <p:spPr>
          <a:xfrm>
            <a:off x="1524000" y="1832225"/>
            <a:ext cx="9144000" cy="2387600"/>
          </a:xfrm>
        </p:spPr>
        <p:txBody>
          <a:bodyPr>
            <a:normAutofit fontScale="90000"/>
          </a:bodyPr>
          <a:lstStyle/>
          <a:p>
            <a:r>
              <a:rPr lang="es-CO" i="1" dirty="0"/>
              <a:t>Así como cada sábado era colocado un pan nuevo, cada sábado debemos tener una nueva experiencia con Cristo.</a:t>
            </a:r>
          </a:p>
        </p:txBody>
      </p:sp>
      <p:sp>
        <p:nvSpPr>
          <p:cNvPr id="3" name="Subtítulo 2">
            <a:extLst>
              <a:ext uri="{FF2B5EF4-FFF2-40B4-BE49-F238E27FC236}">
                <a16:creationId xmlns:a16="http://schemas.microsoft.com/office/drawing/2014/main" id="{71E3328A-2FBC-78E8-F9FE-FC46AA2E6509}"/>
              </a:ext>
            </a:extLst>
          </p:cNvPr>
          <p:cNvSpPr>
            <a:spLocks noGrp="1"/>
          </p:cNvSpPr>
          <p:nvPr>
            <p:ph type="subTitle" idx="1"/>
          </p:nvPr>
        </p:nvSpPr>
        <p:spPr>
          <a:xfrm>
            <a:off x="1524000" y="5123532"/>
            <a:ext cx="9144000" cy="1655762"/>
          </a:xfrm>
        </p:spPr>
        <p:txBody>
          <a:bodyPr/>
          <a:lstStyle/>
          <a:p>
            <a:r>
              <a:rPr lang="es-CO" dirty="0"/>
              <a:t>Levítico 24:8-9</a:t>
            </a:r>
          </a:p>
        </p:txBody>
      </p:sp>
    </p:spTree>
    <p:extLst>
      <p:ext uri="{BB962C8B-B14F-4D97-AF65-F5344CB8AC3E}">
        <p14:creationId xmlns:p14="http://schemas.microsoft.com/office/powerpoint/2010/main" val="11464694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21A91A-60C1-6053-9D98-97BEF28E9F2A}"/>
            </a:ext>
          </a:extLst>
        </p:cNvPr>
        <p:cNvGrpSpPr/>
        <p:nvPr/>
      </p:nvGrpSpPr>
      <p:grpSpPr>
        <a:xfrm>
          <a:off x="0" y="0"/>
          <a:ext cx="0" cy="0"/>
          <a:chOff x="0" y="0"/>
          <a:chExt cx="0" cy="0"/>
        </a:xfrm>
      </p:grpSpPr>
      <p:pic>
        <p:nvPicPr>
          <p:cNvPr id="5" name="Imagen 4">
            <a:extLst>
              <a:ext uri="{FF2B5EF4-FFF2-40B4-BE49-F238E27FC236}">
                <a16:creationId xmlns:a16="http://schemas.microsoft.com/office/drawing/2014/main" id="{F8ACBE01-8400-7347-B955-AE3C30346D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ítulo 1">
            <a:extLst>
              <a:ext uri="{FF2B5EF4-FFF2-40B4-BE49-F238E27FC236}">
                <a16:creationId xmlns:a16="http://schemas.microsoft.com/office/drawing/2014/main" id="{12A59821-3C71-B3B9-164C-B9E97957CC27}"/>
              </a:ext>
            </a:extLst>
          </p:cNvPr>
          <p:cNvSpPr>
            <a:spLocks noGrp="1"/>
          </p:cNvSpPr>
          <p:nvPr>
            <p:ph type="ctrTitle"/>
          </p:nvPr>
        </p:nvSpPr>
        <p:spPr>
          <a:xfrm>
            <a:off x="1680410" y="685364"/>
            <a:ext cx="9144000" cy="2387600"/>
          </a:xfrm>
        </p:spPr>
        <p:txBody>
          <a:bodyPr>
            <a:normAutofit fontScale="90000"/>
          </a:bodyPr>
          <a:lstStyle/>
          <a:p>
            <a:r>
              <a:rPr lang="es-ES" sz="4400" b="1" dirty="0"/>
              <a:t>El altar del incienso simboliza la intercesión de Cristo</a:t>
            </a:r>
            <a:br>
              <a:rPr lang="es-ES" sz="4000" dirty="0"/>
            </a:br>
            <a:r>
              <a:rPr lang="es-ES" sz="4000" dirty="0"/>
              <a:t>  </a:t>
            </a:r>
            <a:r>
              <a:rPr lang="es-ES" sz="2700" b="1" dirty="0"/>
              <a:t>Éxodo 30:1-3; 40:26-Apocalipsis 8:3, 4</a:t>
            </a:r>
            <a:br>
              <a:rPr lang="es-ES" dirty="0"/>
            </a:br>
            <a:endParaRPr lang="es-CO" dirty="0"/>
          </a:p>
        </p:txBody>
      </p:sp>
      <p:pic>
        <p:nvPicPr>
          <p:cNvPr id="4" name="Imagen 3">
            <a:extLst>
              <a:ext uri="{FF2B5EF4-FFF2-40B4-BE49-F238E27FC236}">
                <a16:creationId xmlns:a16="http://schemas.microsoft.com/office/drawing/2014/main" id="{397D5ABE-B051-41BF-774B-0361C68A1FB4}"/>
              </a:ext>
            </a:extLst>
          </p:cNvPr>
          <p:cNvPicPr>
            <a:picLocks noChangeAspect="1"/>
          </p:cNvPicPr>
          <p:nvPr/>
        </p:nvPicPr>
        <p:blipFill>
          <a:blip r:embed="rId3"/>
          <a:stretch>
            <a:fillRect/>
          </a:stretch>
        </p:blipFill>
        <p:spPr>
          <a:xfrm>
            <a:off x="216277" y="1998424"/>
            <a:ext cx="5658383" cy="4053460"/>
          </a:xfrm>
          <a:prstGeom prst="rect">
            <a:avLst/>
          </a:prstGeom>
        </p:spPr>
      </p:pic>
      <p:sp>
        <p:nvSpPr>
          <p:cNvPr id="3" name="Subtítulo 2">
            <a:extLst>
              <a:ext uri="{FF2B5EF4-FFF2-40B4-BE49-F238E27FC236}">
                <a16:creationId xmlns:a16="http://schemas.microsoft.com/office/drawing/2014/main" id="{E3684FD6-F78A-B1A4-7E18-230707EB4664}"/>
              </a:ext>
            </a:extLst>
          </p:cNvPr>
          <p:cNvSpPr>
            <a:spLocks noGrp="1"/>
          </p:cNvSpPr>
          <p:nvPr>
            <p:ph type="subTitle" idx="1"/>
          </p:nvPr>
        </p:nvSpPr>
        <p:spPr>
          <a:xfrm>
            <a:off x="5731905" y="2406316"/>
            <a:ext cx="6103158" cy="4212827"/>
          </a:xfrm>
        </p:spPr>
        <p:txBody>
          <a:bodyPr>
            <a:normAutofit/>
          </a:bodyPr>
          <a:lstStyle/>
          <a:p>
            <a:r>
              <a:rPr lang="es-ES" sz="4000" dirty="0"/>
              <a:t>Delante del velo del lugar santísimo había un altar de intercesión perpetua; y delante del lugar santo, un altar de expiación continua.</a:t>
            </a:r>
          </a:p>
          <a:p>
            <a:r>
              <a:rPr lang="es-ES" sz="3600" dirty="0"/>
              <a:t> </a:t>
            </a:r>
            <a:r>
              <a:rPr lang="es-ES" dirty="0"/>
              <a:t>Cristo en su Santuario, pág. 38</a:t>
            </a:r>
            <a:endParaRPr lang="es-CO" dirty="0"/>
          </a:p>
        </p:txBody>
      </p:sp>
    </p:spTree>
    <p:extLst>
      <p:ext uri="{BB962C8B-B14F-4D97-AF65-F5344CB8AC3E}">
        <p14:creationId xmlns:p14="http://schemas.microsoft.com/office/powerpoint/2010/main" val="33828655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CDA84F-6574-1B6C-530B-82893296AA04}"/>
            </a:ext>
          </a:extLst>
        </p:cNvPr>
        <p:cNvGrpSpPr/>
        <p:nvPr/>
      </p:nvGrpSpPr>
      <p:grpSpPr>
        <a:xfrm>
          <a:off x="0" y="0"/>
          <a:ext cx="0" cy="0"/>
          <a:chOff x="0" y="0"/>
          <a:chExt cx="0" cy="0"/>
        </a:xfrm>
      </p:grpSpPr>
      <p:pic>
        <p:nvPicPr>
          <p:cNvPr id="5" name="Imagen 4">
            <a:extLst>
              <a:ext uri="{FF2B5EF4-FFF2-40B4-BE49-F238E27FC236}">
                <a16:creationId xmlns:a16="http://schemas.microsoft.com/office/drawing/2014/main" id="{3C4215F6-5E9A-4367-63BF-1FA0216DD0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ítulo 1">
            <a:extLst>
              <a:ext uri="{FF2B5EF4-FFF2-40B4-BE49-F238E27FC236}">
                <a16:creationId xmlns:a16="http://schemas.microsoft.com/office/drawing/2014/main" id="{ABC282AD-6FD2-A9FA-2440-5FE14A794010}"/>
              </a:ext>
            </a:extLst>
          </p:cNvPr>
          <p:cNvSpPr>
            <a:spLocks noGrp="1"/>
          </p:cNvSpPr>
          <p:nvPr>
            <p:ph type="ctrTitle"/>
          </p:nvPr>
        </p:nvSpPr>
        <p:spPr>
          <a:xfrm>
            <a:off x="1812758" y="204703"/>
            <a:ext cx="9144000" cy="2387600"/>
          </a:xfrm>
        </p:spPr>
        <p:txBody>
          <a:bodyPr>
            <a:normAutofit fontScale="90000"/>
          </a:bodyPr>
          <a:lstStyle/>
          <a:p>
            <a:r>
              <a:rPr lang="es-ES" b="1" dirty="0"/>
              <a:t>El incienso simboliza los méritos de Cristo y su inmaculada justicia</a:t>
            </a:r>
            <a:br>
              <a:rPr lang="es-ES" dirty="0"/>
            </a:br>
            <a:r>
              <a:rPr lang="es-ES" sz="4400" dirty="0"/>
              <a:t>2 Corintios 5:21.</a:t>
            </a:r>
            <a:endParaRPr lang="es-CO" dirty="0"/>
          </a:p>
        </p:txBody>
      </p:sp>
      <p:sp>
        <p:nvSpPr>
          <p:cNvPr id="3" name="Subtítulo 2">
            <a:extLst>
              <a:ext uri="{FF2B5EF4-FFF2-40B4-BE49-F238E27FC236}">
                <a16:creationId xmlns:a16="http://schemas.microsoft.com/office/drawing/2014/main" id="{041E66DD-B5E7-5236-3716-FD3FFF598D08}"/>
              </a:ext>
            </a:extLst>
          </p:cNvPr>
          <p:cNvSpPr>
            <a:spLocks noGrp="1"/>
          </p:cNvSpPr>
          <p:nvPr>
            <p:ph type="subTitle" idx="1"/>
          </p:nvPr>
        </p:nvSpPr>
        <p:spPr>
          <a:xfrm>
            <a:off x="3573379" y="2703847"/>
            <a:ext cx="8382000" cy="3537284"/>
          </a:xfrm>
        </p:spPr>
        <p:txBody>
          <a:bodyPr>
            <a:normAutofit fontScale="92500"/>
          </a:bodyPr>
          <a:lstStyle/>
          <a:p>
            <a:r>
              <a:rPr lang="es-ES" sz="3600" dirty="0"/>
              <a:t>El incienso, que ascendía con las oraciones de Israel, representaba los méritos y la intercesión de Cristo, su perfecta justicia, la cual por medio de la fe se acredita a su pueblo, y es lo único que puede influir para que el culto de los seres humanos sea aceptable a Dios. </a:t>
            </a:r>
          </a:p>
          <a:p>
            <a:r>
              <a:rPr lang="es-ES" dirty="0"/>
              <a:t>Cristo en su Santuario, pág. 38</a:t>
            </a:r>
          </a:p>
          <a:p>
            <a:endParaRPr lang="es-CO" dirty="0"/>
          </a:p>
        </p:txBody>
      </p:sp>
      <p:pic>
        <p:nvPicPr>
          <p:cNvPr id="4" name="Imagen 3">
            <a:extLst>
              <a:ext uri="{FF2B5EF4-FFF2-40B4-BE49-F238E27FC236}">
                <a16:creationId xmlns:a16="http://schemas.microsoft.com/office/drawing/2014/main" id="{E2A97553-1E71-41C9-A81F-065DFE934D08}"/>
              </a:ext>
            </a:extLst>
          </p:cNvPr>
          <p:cNvPicPr>
            <a:picLocks noChangeAspect="1"/>
          </p:cNvPicPr>
          <p:nvPr/>
        </p:nvPicPr>
        <p:blipFill>
          <a:blip r:embed="rId3"/>
          <a:stretch>
            <a:fillRect/>
          </a:stretch>
        </p:blipFill>
        <p:spPr>
          <a:xfrm>
            <a:off x="-1" y="3429001"/>
            <a:ext cx="4084351" cy="2923674"/>
          </a:xfrm>
          <a:prstGeom prst="rect">
            <a:avLst/>
          </a:prstGeom>
        </p:spPr>
      </p:pic>
    </p:spTree>
    <p:extLst>
      <p:ext uri="{BB962C8B-B14F-4D97-AF65-F5344CB8AC3E}">
        <p14:creationId xmlns:p14="http://schemas.microsoft.com/office/powerpoint/2010/main" val="2543446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7E9215-899B-E8AA-C904-BFE32C10DDF8}"/>
            </a:ext>
          </a:extLst>
        </p:cNvPr>
        <p:cNvGrpSpPr/>
        <p:nvPr/>
      </p:nvGrpSpPr>
      <p:grpSpPr>
        <a:xfrm>
          <a:off x="0" y="0"/>
          <a:ext cx="0" cy="0"/>
          <a:chOff x="0" y="0"/>
          <a:chExt cx="0" cy="0"/>
        </a:xfrm>
      </p:grpSpPr>
      <p:pic>
        <p:nvPicPr>
          <p:cNvPr id="5" name="Imagen 4">
            <a:extLst>
              <a:ext uri="{FF2B5EF4-FFF2-40B4-BE49-F238E27FC236}">
                <a16:creationId xmlns:a16="http://schemas.microsoft.com/office/drawing/2014/main" id="{D204498A-369B-0D1D-30EA-E368BFEDB2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923898"/>
          </a:xfrm>
          <a:prstGeom prst="rect">
            <a:avLst/>
          </a:prstGeom>
        </p:spPr>
      </p:pic>
      <p:sp>
        <p:nvSpPr>
          <p:cNvPr id="2" name="Título 1">
            <a:extLst>
              <a:ext uri="{FF2B5EF4-FFF2-40B4-BE49-F238E27FC236}">
                <a16:creationId xmlns:a16="http://schemas.microsoft.com/office/drawing/2014/main" id="{D813BBFF-F898-58F8-6E1B-3E35F3C2843F}"/>
              </a:ext>
            </a:extLst>
          </p:cNvPr>
          <p:cNvSpPr>
            <a:spLocks noGrp="1"/>
          </p:cNvSpPr>
          <p:nvPr>
            <p:ph type="ctrTitle"/>
          </p:nvPr>
        </p:nvSpPr>
        <p:spPr>
          <a:xfrm>
            <a:off x="2440052" y="65898"/>
            <a:ext cx="6970058" cy="1287929"/>
          </a:xfrm>
        </p:spPr>
        <p:txBody>
          <a:bodyPr/>
          <a:lstStyle/>
          <a:p>
            <a:r>
              <a:rPr lang="es-CO" b="1" dirty="0"/>
              <a:t>Lugar Santísimo</a:t>
            </a:r>
          </a:p>
        </p:txBody>
      </p:sp>
      <p:sp>
        <p:nvSpPr>
          <p:cNvPr id="3" name="Subtítulo 2">
            <a:extLst>
              <a:ext uri="{FF2B5EF4-FFF2-40B4-BE49-F238E27FC236}">
                <a16:creationId xmlns:a16="http://schemas.microsoft.com/office/drawing/2014/main" id="{47C8DE6A-4017-D772-AEFF-DF2A606110A4}"/>
              </a:ext>
            </a:extLst>
          </p:cNvPr>
          <p:cNvSpPr>
            <a:spLocks noGrp="1"/>
          </p:cNvSpPr>
          <p:nvPr>
            <p:ph type="subTitle" idx="1"/>
          </p:nvPr>
        </p:nvSpPr>
        <p:spPr>
          <a:xfrm>
            <a:off x="440932" y="1907606"/>
            <a:ext cx="6101297" cy="4612342"/>
          </a:xfrm>
        </p:spPr>
        <p:txBody>
          <a:bodyPr>
            <a:normAutofit/>
          </a:bodyPr>
          <a:lstStyle/>
          <a:p>
            <a:r>
              <a:rPr lang="es-ES" sz="4400" dirty="0"/>
              <a:t>El lugar santísimo que era el centro del servicio de expiación e intercesión, y constituía el eslabón que unía el cielo y la tierra. </a:t>
            </a:r>
          </a:p>
          <a:p>
            <a:r>
              <a:rPr lang="es-ES" dirty="0"/>
              <a:t>Patriarcas y Profetas, 360</a:t>
            </a:r>
            <a:endParaRPr lang="es-CO" dirty="0"/>
          </a:p>
        </p:txBody>
      </p:sp>
      <p:pic>
        <p:nvPicPr>
          <p:cNvPr id="4" name="Imagen 3">
            <a:extLst>
              <a:ext uri="{FF2B5EF4-FFF2-40B4-BE49-F238E27FC236}">
                <a16:creationId xmlns:a16="http://schemas.microsoft.com/office/drawing/2014/main" id="{9EBFBDF3-D8AD-CE13-1C9B-BA1A12576CD7}"/>
              </a:ext>
            </a:extLst>
          </p:cNvPr>
          <p:cNvPicPr>
            <a:picLocks noChangeAspect="1"/>
          </p:cNvPicPr>
          <p:nvPr/>
        </p:nvPicPr>
        <p:blipFill>
          <a:blip r:embed="rId3"/>
          <a:stretch>
            <a:fillRect/>
          </a:stretch>
        </p:blipFill>
        <p:spPr>
          <a:xfrm>
            <a:off x="6686608" y="1590184"/>
            <a:ext cx="4666129" cy="4453808"/>
          </a:xfrm>
          <a:prstGeom prst="rect">
            <a:avLst/>
          </a:prstGeom>
          <a:ln>
            <a:noFill/>
          </a:ln>
          <a:effectLst>
            <a:softEdge rad="112500"/>
          </a:effectLst>
        </p:spPr>
      </p:pic>
      <p:sp>
        <p:nvSpPr>
          <p:cNvPr id="6" name="CuadroTexto 5">
            <a:extLst>
              <a:ext uri="{FF2B5EF4-FFF2-40B4-BE49-F238E27FC236}">
                <a16:creationId xmlns:a16="http://schemas.microsoft.com/office/drawing/2014/main" id="{B17A48FA-392F-4745-AF79-B81D575C3495}"/>
              </a:ext>
            </a:extLst>
          </p:cNvPr>
          <p:cNvSpPr txBox="1"/>
          <p:nvPr/>
        </p:nvSpPr>
        <p:spPr>
          <a:xfrm>
            <a:off x="4797297" y="1220852"/>
            <a:ext cx="2597406" cy="369332"/>
          </a:xfrm>
          <a:prstGeom prst="rect">
            <a:avLst/>
          </a:prstGeom>
          <a:noFill/>
        </p:spPr>
        <p:txBody>
          <a:bodyPr wrap="square" rtlCol="0">
            <a:spAutoFit/>
          </a:bodyPr>
          <a:lstStyle/>
          <a:p>
            <a:r>
              <a:rPr lang="es-CO"/>
              <a:t>Exo.25:10-15; 37:1-5</a:t>
            </a:r>
            <a:endParaRPr lang="es-CO" dirty="0"/>
          </a:p>
        </p:txBody>
      </p:sp>
    </p:spTree>
    <p:extLst>
      <p:ext uri="{BB962C8B-B14F-4D97-AF65-F5344CB8AC3E}">
        <p14:creationId xmlns:p14="http://schemas.microsoft.com/office/powerpoint/2010/main" val="15191972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05D1B26C-6724-C40C-B441-1CA7A3A77E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ítulo 1">
            <a:extLst>
              <a:ext uri="{FF2B5EF4-FFF2-40B4-BE49-F238E27FC236}">
                <a16:creationId xmlns:a16="http://schemas.microsoft.com/office/drawing/2014/main" id="{C6ED78D4-8459-AEC2-7D3B-88F8AA3D53BD}"/>
              </a:ext>
            </a:extLst>
          </p:cNvPr>
          <p:cNvSpPr>
            <a:spLocks noGrp="1"/>
          </p:cNvSpPr>
          <p:nvPr>
            <p:ph type="ctrTitle"/>
          </p:nvPr>
        </p:nvSpPr>
        <p:spPr>
          <a:xfrm>
            <a:off x="1524000" y="1183201"/>
            <a:ext cx="9144000" cy="4491598"/>
          </a:xfrm>
        </p:spPr>
        <p:txBody>
          <a:bodyPr>
            <a:normAutofit fontScale="90000"/>
          </a:bodyPr>
          <a:lstStyle/>
          <a:p>
            <a:br>
              <a:rPr lang="es-ES" dirty="0"/>
            </a:br>
            <a:br>
              <a:rPr lang="es-ES" dirty="0"/>
            </a:br>
            <a:br>
              <a:rPr lang="es-ES" dirty="0"/>
            </a:br>
            <a:r>
              <a:rPr lang="es-ES" b="1" dirty="0"/>
              <a:t>Y me harán un santuario, y habitaré entre ellos.</a:t>
            </a:r>
            <a:br>
              <a:rPr lang="es-ES" dirty="0"/>
            </a:br>
            <a:r>
              <a:rPr lang="es-ES" dirty="0"/>
              <a:t> </a:t>
            </a:r>
            <a:br>
              <a:rPr lang="es-ES" dirty="0"/>
            </a:br>
            <a:r>
              <a:rPr lang="es-ES" dirty="0"/>
              <a:t>Éxodo 25:8</a:t>
            </a:r>
            <a:br>
              <a:rPr lang="es-ES" dirty="0"/>
            </a:br>
            <a:endParaRPr lang="es-CO" dirty="0"/>
          </a:p>
        </p:txBody>
      </p:sp>
    </p:spTree>
    <p:extLst>
      <p:ext uri="{BB962C8B-B14F-4D97-AF65-F5344CB8AC3E}">
        <p14:creationId xmlns:p14="http://schemas.microsoft.com/office/powerpoint/2010/main" val="32959000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7E9215-899B-E8AA-C904-BFE32C10DDF8}"/>
            </a:ext>
          </a:extLst>
        </p:cNvPr>
        <p:cNvGrpSpPr/>
        <p:nvPr/>
      </p:nvGrpSpPr>
      <p:grpSpPr>
        <a:xfrm>
          <a:off x="0" y="0"/>
          <a:ext cx="0" cy="0"/>
          <a:chOff x="0" y="0"/>
          <a:chExt cx="0" cy="0"/>
        </a:xfrm>
      </p:grpSpPr>
      <p:pic>
        <p:nvPicPr>
          <p:cNvPr id="5" name="Imagen 4">
            <a:extLst>
              <a:ext uri="{FF2B5EF4-FFF2-40B4-BE49-F238E27FC236}">
                <a16:creationId xmlns:a16="http://schemas.microsoft.com/office/drawing/2014/main" id="{D204498A-369B-0D1D-30EA-E368BFEDB2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923898"/>
          </a:xfrm>
          <a:prstGeom prst="rect">
            <a:avLst/>
          </a:prstGeom>
        </p:spPr>
      </p:pic>
      <p:sp>
        <p:nvSpPr>
          <p:cNvPr id="2" name="Título 1">
            <a:extLst>
              <a:ext uri="{FF2B5EF4-FFF2-40B4-BE49-F238E27FC236}">
                <a16:creationId xmlns:a16="http://schemas.microsoft.com/office/drawing/2014/main" id="{D813BBFF-F898-58F8-6E1B-3E35F3C2843F}"/>
              </a:ext>
            </a:extLst>
          </p:cNvPr>
          <p:cNvSpPr>
            <a:spLocks noGrp="1"/>
          </p:cNvSpPr>
          <p:nvPr>
            <p:ph type="ctrTitle"/>
          </p:nvPr>
        </p:nvSpPr>
        <p:spPr>
          <a:xfrm>
            <a:off x="2440052" y="65898"/>
            <a:ext cx="6970058" cy="1287929"/>
          </a:xfrm>
        </p:spPr>
        <p:txBody>
          <a:bodyPr/>
          <a:lstStyle/>
          <a:p>
            <a:r>
              <a:rPr lang="es-CO" b="1" dirty="0"/>
              <a:t>Lugar Santísimo</a:t>
            </a:r>
          </a:p>
        </p:txBody>
      </p:sp>
      <p:sp>
        <p:nvSpPr>
          <p:cNvPr id="3" name="Subtítulo 2">
            <a:extLst>
              <a:ext uri="{FF2B5EF4-FFF2-40B4-BE49-F238E27FC236}">
                <a16:creationId xmlns:a16="http://schemas.microsoft.com/office/drawing/2014/main" id="{47C8DE6A-4017-D772-AEFF-DF2A606110A4}"/>
              </a:ext>
            </a:extLst>
          </p:cNvPr>
          <p:cNvSpPr>
            <a:spLocks noGrp="1"/>
          </p:cNvSpPr>
          <p:nvPr>
            <p:ph type="subTitle" idx="1"/>
          </p:nvPr>
        </p:nvSpPr>
        <p:spPr>
          <a:xfrm>
            <a:off x="440932" y="1708484"/>
            <a:ext cx="6101297" cy="4811464"/>
          </a:xfrm>
        </p:spPr>
        <p:txBody>
          <a:bodyPr>
            <a:normAutofit/>
          </a:bodyPr>
          <a:lstStyle/>
          <a:p>
            <a:r>
              <a:rPr lang="es-ES" dirty="0"/>
              <a:t>En el lugar santísimo se encontraba el arca, cofre de madera preciosa cubierta de oro, depósito de las dos tablas de piedra sobre las cuales Dios había grabado la ley de los diez mandamientos. Sobre el arca, a guisa de cubierta del sagrado cofre, estaba el propiciatorio, verdadera maravilla artística, coronada por dos querubines, uno en cada extremo y todo de oro macizo. En este departamento era donde se manifestaba la presencia divina en la nube de gloria entre los querubines. </a:t>
            </a:r>
          </a:p>
          <a:p>
            <a:r>
              <a:rPr lang="es-ES" dirty="0"/>
              <a:t>Conflicto de los Siglos, pág. 464</a:t>
            </a:r>
          </a:p>
          <a:p>
            <a:endParaRPr lang="es-CO" dirty="0"/>
          </a:p>
        </p:txBody>
      </p:sp>
      <p:pic>
        <p:nvPicPr>
          <p:cNvPr id="4" name="Imagen 3">
            <a:extLst>
              <a:ext uri="{FF2B5EF4-FFF2-40B4-BE49-F238E27FC236}">
                <a16:creationId xmlns:a16="http://schemas.microsoft.com/office/drawing/2014/main" id="{9EBFBDF3-D8AD-CE13-1C9B-BA1A12576CD7}"/>
              </a:ext>
            </a:extLst>
          </p:cNvPr>
          <p:cNvPicPr>
            <a:picLocks noChangeAspect="1"/>
          </p:cNvPicPr>
          <p:nvPr/>
        </p:nvPicPr>
        <p:blipFill>
          <a:blip r:embed="rId3"/>
          <a:stretch>
            <a:fillRect/>
          </a:stretch>
        </p:blipFill>
        <p:spPr>
          <a:xfrm>
            <a:off x="6686608" y="1590184"/>
            <a:ext cx="4666129" cy="4453808"/>
          </a:xfrm>
          <a:prstGeom prst="rect">
            <a:avLst/>
          </a:prstGeom>
          <a:ln>
            <a:noFill/>
          </a:ln>
          <a:effectLst>
            <a:softEdge rad="112500"/>
          </a:effectLst>
        </p:spPr>
      </p:pic>
      <p:sp>
        <p:nvSpPr>
          <p:cNvPr id="6" name="CuadroTexto 5">
            <a:extLst>
              <a:ext uri="{FF2B5EF4-FFF2-40B4-BE49-F238E27FC236}">
                <a16:creationId xmlns:a16="http://schemas.microsoft.com/office/drawing/2014/main" id="{B17A48FA-392F-4745-AF79-B81D575C3495}"/>
              </a:ext>
            </a:extLst>
          </p:cNvPr>
          <p:cNvSpPr txBox="1"/>
          <p:nvPr/>
        </p:nvSpPr>
        <p:spPr>
          <a:xfrm>
            <a:off x="4797297" y="1220852"/>
            <a:ext cx="2597406" cy="369332"/>
          </a:xfrm>
          <a:prstGeom prst="rect">
            <a:avLst/>
          </a:prstGeom>
          <a:noFill/>
        </p:spPr>
        <p:txBody>
          <a:bodyPr wrap="square" rtlCol="0">
            <a:spAutoFit/>
          </a:bodyPr>
          <a:lstStyle/>
          <a:p>
            <a:r>
              <a:rPr lang="es-CO"/>
              <a:t>Exo.25:10-15; 37:1-5</a:t>
            </a:r>
            <a:endParaRPr lang="es-CO" dirty="0"/>
          </a:p>
        </p:txBody>
      </p:sp>
    </p:spTree>
    <p:extLst>
      <p:ext uri="{BB962C8B-B14F-4D97-AF65-F5344CB8AC3E}">
        <p14:creationId xmlns:p14="http://schemas.microsoft.com/office/powerpoint/2010/main" val="1714296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636F0B-73C3-631D-C971-5B37C576FA99}"/>
            </a:ext>
          </a:extLst>
        </p:cNvPr>
        <p:cNvGrpSpPr/>
        <p:nvPr/>
      </p:nvGrpSpPr>
      <p:grpSpPr>
        <a:xfrm>
          <a:off x="0" y="0"/>
          <a:ext cx="0" cy="0"/>
          <a:chOff x="0" y="0"/>
          <a:chExt cx="0" cy="0"/>
        </a:xfrm>
      </p:grpSpPr>
      <p:pic>
        <p:nvPicPr>
          <p:cNvPr id="5" name="Imagen 4">
            <a:extLst>
              <a:ext uri="{FF2B5EF4-FFF2-40B4-BE49-F238E27FC236}">
                <a16:creationId xmlns:a16="http://schemas.microsoft.com/office/drawing/2014/main" id="{A5D4C4E0-5A6A-C1C7-6B09-CA12390DB1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ítulo 1">
            <a:extLst>
              <a:ext uri="{FF2B5EF4-FFF2-40B4-BE49-F238E27FC236}">
                <a16:creationId xmlns:a16="http://schemas.microsoft.com/office/drawing/2014/main" id="{B7ED4E89-C59D-46C9-70FD-7D1AA780315C}"/>
              </a:ext>
            </a:extLst>
          </p:cNvPr>
          <p:cNvSpPr>
            <a:spLocks noGrp="1"/>
          </p:cNvSpPr>
          <p:nvPr>
            <p:ph type="ctrTitle"/>
          </p:nvPr>
        </p:nvSpPr>
        <p:spPr>
          <a:xfrm>
            <a:off x="5185605" y="1227463"/>
            <a:ext cx="5482393" cy="646448"/>
          </a:xfrm>
        </p:spPr>
        <p:txBody>
          <a:bodyPr>
            <a:normAutofit fontScale="90000"/>
          </a:bodyPr>
          <a:lstStyle/>
          <a:p>
            <a:r>
              <a:rPr lang="es-ES" sz="4400" b="1" dirty="0"/>
              <a:t>El arca del pacto un receptáculo de la ley</a:t>
            </a:r>
            <a:br>
              <a:rPr lang="es-ES" dirty="0"/>
            </a:br>
            <a:r>
              <a:rPr lang="es-DO" sz="1800" b="1" dirty="0">
                <a:latin typeface="Palatino Linotype" panose="02040502050505030304" pitchFamily="18" charset="0"/>
                <a:cs typeface="Times New Roman" panose="02020603050405020304" pitchFamily="18" charset="0"/>
              </a:rPr>
              <a:t>É</a:t>
            </a:r>
            <a:r>
              <a:rPr lang="es-DO" sz="1800" b="1" dirty="0">
                <a:effectLst/>
                <a:latin typeface="Palatino Linotype" panose="02040502050505030304" pitchFamily="18" charset="0"/>
                <a:ea typeface="Times New Roman" panose="02020603050405020304" pitchFamily="18" charset="0"/>
                <a:cs typeface="Times New Roman" panose="02020603050405020304" pitchFamily="18" charset="0"/>
              </a:rPr>
              <a:t>xodo 25:16; Deuteronomio10:1-5.</a:t>
            </a:r>
            <a:endParaRPr lang="es-CO" dirty="0"/>
          </a:p>
        </p:txBody>
      </p:sp>
      <p:sp>
        <p:nvSpPr>
          <p:cNvPr id="3" name="Subtítulo 2">
            <a:extLst>
              <a:ext uri="{FF2B5EF4-FFF2-40B4-BE49-F238E27FC236}">
                <a16:creationId xmlns:a16="http://schemas.microsoft.com/office/drawing/2014/main" id="{5C8EDDD8-D5F2-5B44-57BD-C7A4C5CE3530}"/>
              </a:ext>
            </a:extLst>
          </p:cNvPr>
          <p:cNvSpPr>
            <a:spLocks noGrp="1"/>
          </p:cNvSpPr>
          <p:nvPr>
            <p:ph type="subTitle" idx="1"/>
          </p:nvPr>
        </p:nvSpPr>
        <p:spPr>
          <a:xfrm>
            <a:off x="5065296" y="2189747"/>
            <a:ext cx="6376736" cy="4114801"/>
          </a:xfrm>
        </p:spPr>
        <p:txBody>
          <a:bodyPr>
            <a:normAutofit lnSpcReduction="10000"/>
          </a:bodyPr>
          <a:lstStyle/>
          <a:p>
            <a:r>
              <a:rPr lang="es-ES" dirty="0"/>
              <a:t>El arca que estaba en el tabernáculo terrenal contenía las dos tablas de piedra, en las que estaban inscriptos los preceptos de la ley de Dios.  El arca era sólo un receptáculo de las tablas de la ley, y era esa ley divina la que daba valor y carácter sagrado a aquélla.  Cuando se abrió el templo de Dios en el cielo, se vio el arca del pacto.  En el lugar santísimo, en el santuario celestial, se encuentra consagrada y entronizada la ley divina, la ley promulgada por el mismo Dios entre truenos en el Sinaí y escrita con su propio dedo en las tablas de piedra.</a:t>
            </a:r>
          </a:p>
          <a:p>
            <a:r>
              <a:rPr lang="es-ES" dirty="0"/>
              <a:t> Conflicto de los Siglos, pág. 430</a:t>
            </a:r>
          </a:p>
          <a:p>
            <a:endParaRPr lang="es-CO" dirty="0"/>
          </a:p>
        </p:txBody>
      </p:sp>
      <p:pic>
        <p:nvPicPr>
          <p:cNvPr id="4" name="Imagen 3">
            <a:extLst>
              <a:ext uri="{FF2B5EF4-FFF2-40B4-BE49-F238E27FC236}">
                <a16:creationId xmlns:a16="http://schemas.microsoft.com/office/drawing/2014/main" id="{2C691B1A-D103-46E6-8700-0314EEA06B6F}"/>
              </a:ext>
            </a:extLst>
          </p:cNvPr>
          <p:cNvPicPr>
            <a:picLocks noChangeAspect="1"/>
          </p:cNvPicPr>
          <p:nvPr/>
        </p:nvPicPr>
        <p:blipFill rotWithShape="1">
          <a:blip r:embed="rId3"/>
          <a:srcRect l="9352" t="7055" r="6293" b="7055"/>
          <a:stretch/>
        </p:blipFill>
        <p:spPr>
          <a:xfrm>
            <a:off x="324850" y="1550687"/>
            <a:ext cx="4535905" cy="4613274"/>
          </a:xfrm>
          <a:prstGeom prst="rect">
            <a:avLst/>
          </a:prstGeom>
          <a:ln>
            <a:noFill/>
          </a:ln>
          <a:effectLst>
            <a:softEdge rad="112500"/>
          </a:effectLst>
        </p:spPr>
      </p:pic>
      <p:pic>
        <p:nvPicPr>
          <p:cNvPr id="7" name="Imagen 6">
            <a:extLst>
              <a:ext uri="{FF2B5EF4-FFF2-40B4-BE49-F238E27FC236}">
                <a16:creationId xmlns:a16="http://schemas.microsoft.com/office/drawing/2014/main" id="{4ADA01F0-7FFA-4DB2-8184-BB4470A138DF}"/>
              </a:ext>
            </a:extLst>
          </p:cNvPr>
          <p:cNvPicPr>
            <a:picLocks noChangeAspect="1"/>
          </p:cNvPicPr>
          <p:nvPr/>
        </p:nvPicPr>
        <p:blipFill>
          <a:blip r:embed="rId4"/>
          <a:stretch>
            <a:fillRect/>
          </a:stretch>
        </p:blipFill>
        <p:spPr>
          <a:xfrm>
            <a:off x="0" y="41318"/>
            <a:ext cx="5615619" cy="1701366"/>
          </a:xfrm>
          <a:prstGeom prst="rect">
            <a:avLst/>
          </a:prstGeom>
        </p:spPr>
      </p:pic>
    </p:spTree>
    <p:extLst>
      <p:ext uri="{BB962C8B-B14F-4D97-AF65-F5344CB8AC3E}">
        <p14:creationId xmlns:p14="http://schemas.microsoft.com/office/powerpoint/2010/main" val="37793822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636F0B-73C3-631D-C971-5B37C576FA99}"/>
            </a:ext>
          </a:extLst>
        </p:cNvPr>
        <p:cNvGrpSpPr/>
        <p:nvPr/>
      </p:nvGrpSpPr>
      <p:grpSpPr>
        <a:xfrm>
          <a:off x="0" y="0"/>
          <a:ext cx="0" cy="0"/>
          <a:chOff x="0" y="0"/>
          <a:chExt cx="0" cy="0"/>
        </a:xfrm>
      </p:grpSpPr>
      <p:pic>
        <p:nvPicPr>
          <p:cNvPr id="5" name="Imagen 4">
            <a:extLst>
              <a:ext uri="{FF2B5EF4-FFF2-40B4-BE49-F238E27FC236}">
                <a16:creationId xmlns:a16="http://schemas.microsoft.com/office/drawing/2014/main" id="{A5D4C4E0-5A6A-C1C7-6B09-CA12390DB1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ítulo 1">
            <a:extLst>
              <a:ext uri="{FF2B5EF4-FFF2-40B4-BE49-F238E27FC236}">
                <a16:creationId xmlns:a16="http://schemas.microsoft.com/office/drawing/2014/main" id="{B7ED4E89-C59D-46C9-70FD-7D1AA780315C}"/>
              </a:ext>
            </a:extLst>
          </p:cNvPr>
          <p:cNvSpPr>
            <a:spLocks noGrp="1"/>
          </p:cNvSpPr>
          <p:nvPr>
            <p:ph type="ctrTitle"/>
          </p:nvPr>
        </p:nvSpPr>
        <p:spPr>
          <a:xfrm>
            <a:off x="5426236" y="490669"/>
            <a:ext cx="5482393" cy="1252015"/>
          </a:xfrm>
        </p:spPr>
        <p:txBody>
          <a:bodyPr>
            <a:normAutofit/>
          </a:bodyPr>
          <a:lstStyle/>
          <a:p>
            <a:r>
              <a:rPr lang="es-ES" sz="4000" b="1" dirty="0"/>
              <a:t>El arca del pacto</a:t>
            </a:r>
            <a:br>
              <a:rPr lang="es-ES" dirty="0"/>
            </a:br>
            <a:r>
              <a:rPr lang="es-DO" sz="1800" b="1" dirty="0">
                <a:latin typeface="Palatino Linotype" panose="02040502050505030304" pitchFamily="18" charset="0"/>
                <a:cs typeface="Times New Roman" panose="02020603050405020304" pitchFamily="18" charset="0"/>
              </a:rPr>
              <a:t>Hebreos 9:4</a:t>
            </a:r>
            <a:endParaRPr lang="es-CO" dirty="0"/>
          </a:p>
        </p:txBody>
      </p:sp>
      <p:sp>
        <p:nvSpPr>
          <p:cNvPr id="3" name="Subtítulo 2">
            <a:extLst>
              <a:ext uri="{FF2B5EF4-FFF2-40B4-BE49-F238E27FC236}">
                <a16:creationId xmlns:a16="http://schemas.microsoft.com/office/drawing/2014/main" id="{5C8EDDD8-D5F2-5B44-57BD-C7A4C5CE3530}"/>
              </a:ext>
            </a:extLst>
          </p:cNvPr>
          <p:cNvSpPr>
            <a:spLocks noGrp="1"/>
          </p:cNvSpPr>
          <p:nvPr>
            <p:ph type="subTitle" idx="1"/>
          </p:nvPr>
        </p:nvSpPr>
        <p:spPr>
          <a:xfrm>
            <a:off x="5065296" y="1997242"/>
            <a:ext cx="6376736" cy="4307305"/>
          </a:xfrm>
        </p:spPr>
        <p:txBody>
          <a:bodyPr>
            <a:normAutofit/>
          </a:bodyPr>
          <a:lstStyle/>
          <a:p>
            <a:r>
              <a:rPr lang="es-ES" sz="2800" b="1" dirty="0"/>
              <a:t>La ley dentro del arca representa el conjunto doctrinario de la iglesia de Dios</a:t>
            </a:r>
          </a:p>
          <a:p>
            <a:r>
              <a:rPr lang="es-ES" dirty="0"/>
              <a:t>Hebreos 9:4, Éxodo 24:12, Mateo 5:17-21, 27.</a:t>
            </a:r>
          </a:p>
          <a:p>
            <a:r>
              <a:rPr lang="es-CO" sz="2800" b="1" dirty="0"/>
              <a:t>La vara representa la organización y la autoridad del ministerio</a:t>
            </a:r>
          </a:p>
          <a:p>
            <a:r>
              <a:rPr lang="es-CO" dirty="0"/>
              <a:t>Números 17:8-10- Tito 2:12-15</a:t>
            </a:r>
          </a:p>
          <a:p>
            <a:r>
              <a:rPr lang="es-CO" sz="2800" b="1" dirty="0"/>
              <a:t>El maná representa la alimentación vegetariana</a:t>
            </a:r>
          </a:p>
          <a:p>
            <a:r>
              <a:rPr lang="es-CO" dirty="0"/>
              <a:t>Éxodo 16:32- Números 11: 7,8- Isaías 22:13,14.</a:t>
            </a:r>
          </a:p>
          <a:p>
            <a:endParaRPr lang="es-CO" sz="2000" dirty="0"/>
          </a:p>
          <a:p>
            <a:endParaRPr lang="es-CO" dirty="0"/>
          </a:p>
        </p:txBody>
      </p:sp>
      <p:pic>
        <p:nvPicPr>
          <p:cNvPr id="7" name="Imagen 6">
            <a:extLst>
              <a:ext uri="{FF2B5EF4-FFF2-40B4-BE49-F238E27FC236}">
                <a16:creationId xmlns:a16="http://schemas.microsoft.com/office/drawing/2014/main" id="{4ADA01F0-7FFA-4DB2-8184-BB4470A138DF}"/>
              </a:ext>
            </a:extLst>
          </p:cNvPr>
          <p:cNvPicPr>
            <a:picLocks noChangeAspect="1"/>
          </p:cNvPicPr>
          <p:nvPr/>
        </p:nvPicPr>
        <p:blipFill>
          <a:blip r:embed="rId3"/>
          <a:stretch>
            <a:fillRect/>
          </a:stretch>
        </p:blipFill>
        <p:spPr>
          <a:xfrm>
            <a:off x="0" y="41318"/>
            <a:ext cx="5615619" cy="1701366"/>
          </a:xfrm>
          <a:prstGeom prst="rect">
            <a:avLst/>
          </a:prstGeom>
        </p:spPr>
      </p:pic>
      <p:pic>
        <p:nvPicPr>
          <p:cNvPr id="6" name="Imagen 5">
            <a:extLst>
              <a:ext uri="{FF2B5EF4-FFF2-40B4-BE49-F238E27FC236}">
                <a16:creationId xmlns:a16="http://schemas.microsoft.com/office/drawing/2014/main" id="{D2696F55-894B-438E-86EB-6AAF152A76FE}"/>
              </a:ext>
            </a:extLst>
          </p:cNvPr>
          <p:cNvPicPr>
            <a:picLocks noChangeAspect="1"/>
          </p:cNvPicPr>
          <p:nvPr/>
        </p:nvPicPr>
        <p:blipFill>
          <a:blip r:embed="rId4"/>
          <a:stretch>
            <a:fillRect/>
          </a:stretch>
        </p:blipFill>
        <p:spPr>
          <a:xfrm>
            <a:off x="178224" y="1636903"/>
            <a:ext cx="4663844" cy="4450466"/>
          </a:xfrm>
          <a:prstGeom prst="rect">
            <a:avLst/>
          </a:prstGeom>
        </p:spPr>
      </p:pic>
    </p:spTree>
    <p:extLst>
      <p:ext uri="{BB962C8B-B14F-4D97-AF65-F5344CB8AC3E}">
        <p14:creationId xmlns:p14="http://schemas.microsoft.com/office/powerpoint/2010/main" val="12147127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0BEFFB-8436-AB83-8C7A-FD4960886F53}"/>
            </a:ext>
          </a:extLst>
        </p:cNvPr>
        <p:cNvGrpSpPr/>
        <p:nvPr/>
      </p:nvGrpSpPr>
      <p:grpSpPr>
        <a:xfrm>
          <a:off x="0" y="0"/>
          <a:ext cx="0" cy="0"/>
          <a:chOff x="0" y="0"/>
          <a:chExt cx="0" cy="0"/>
        </a:xfrm>
      </p:grpSpPr>
      <p:pic>
        <p:nvPicPr>
          <p:cNvPr id="5" name="Imagen 4">
            <a:extLst>
              <a:ext uri="{FF2B5EF4-FFF2-40B4-BE49-F238E27FC236}">
                <a16:creationId xmlns:a16="http://schemas.microsoft.com/office/drawing/2014/main" id="{D0068724-2823-7F8C-6EA4-4463335762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2" name="Título 1">
            <a:extLst>
              <a:ext uri="{FF2B5EF4-FFF2-40B4-BE49-F238E27FC236}">
                <a16:creationId xmlns:a16="http://schemas.microsoft.com/office/drawing/2014/main" id="{17AF8691-AAAE-BBAB-0750-772980EDC3C2}"/>
              </a:ext>
            </a:extLst>
          </p:cNvPr>
          <p:cNvSpPr>
            <a:spLocks noGrp="1"/>
          </p:cNvSpPr>
          <p:nvPr>
            <p:ph type="ctrTitle"/>
          </p:nvPr>
        </p:nvSpPr>
        <p:spPr>
          <a:xfrm>
            <a:off x="5646819" y="646863"/>
            <a:ext cx="5915527" cy="1542884"/>
          </a:xfrm>
        </p:spPr>
        <p:txBody>
          <a:bodyPr>
            <a:normAutofit fontScale="90000"/>
          </a:bodyPr>
          <a:lstStyle/>
          <a:p>
            <a:r>
              <a:rPr lang="es-ES" b="1" dirty="0"/>
              <a:t>La ley es un reflejo del carácter de Dios</a:t>
            </a:r>
            <a:br>
              <a:rPr lang="es-ES" b="1" dirty="0"/>
            </a:br>
            <a:r>
              <a:rPr lang="es-MX" sz="2700" dirty="0">
                <a:latin typeface="Abadi" panose="020B0604020104020204" pitchFamily="34" charset="0"/>
              </a:rPr>
              <a:t>Salmos 19:7</a:t>
            </a:r>
            <a:endParaRPr lang="es-CO" b="1" dirty="0"/>
          </a:p>
        </p:txBody>
      </p:sp>
      <p:sp>
        <p:nvSpPr>
          <p:cNvPr id="3" name="Subtítulo 2">
            <a:extLst>
              <a:ext uri="{FF2B5EF4-FFF2-40B4-BE49-F238E27FC236}">
                <a16:creationId xmlns:a16="http://schemas.microsoft.com/office/drawing/2014/main" id="{91E67749-1D0C-E52D-218D-75A572D5B626}"/>
              </a:ext>
            </a:extLst>
          </p:cNvPr>
          <p:cNvSpPr>
            <a:spLocks noGrp="1"/>
          </p:cNvSpPr>
          <p:nvPr>
            <p:ph type="subTitle" idx="1"/>
          </p:nvPr>
        </p:nvSpPr>
        <p:spPr>
          <a:xfrm>
            <a:off x="5646819" y="2298031"/>
            <a:ext cx="5650833" cy="3781425"/>
          </a:xfrm>
        </p:spPr>
        <p:txBody>
          <a:bodyPr>
            <a:normAutofit lnSpcReduction="10000"/>
          </a:bodyPr>
          <a:lstStyle/>
          <a:p>
            <a:r>
              <a:rPr lang="es-ES" sz="4000" dirty="0"/>
              <a:t>La ley de Dios es tan santa como él mismo.  Es la revelación de su voluntad, el reflejo de su carácter, y la expresión de su amor y sabiduría. </a:t>
            </a:r>
          </a:p>
          <a:p>
            <a:r>
              <a:rPr lang="es-ES" dirty="0"/>
              <a:t>Patriarcas y Profetas, pág. 34</a:t>
            </a:r>
            <a:endParaRPr lang="es-CO" dirty="0"/>
          </a:p>
        </p:txBody>
      </p:sp>
      <p:pic>
        <p:nvPicPr>
          <p:cNvPr id="4" name="Imagen 3">
            <a:extLst>
              <a:ext uri="{FF2B5EF4-FFF2-40B4-BE49-F238E27FC236}">
                <a16:creationId xmlns:a16="http://schemas.microsoft.com/office/drawing/2014/main" id="{E22D0803-1DCB-4D8C-9D6B-14B18107667A}"/>
              </a:ext>
            </a:extLst>
          </p:cNvPr>
          <p:cNvPicPr>
            <a:picLocks noChangeAspect="1"/>
          </p:cNvPicPr>
          <p:nvPr/>
        </p:nvPicPr>
        <p:blipFill>
          <a:blip r:embed="rId3"/>
          <a:stretch>
            <a:fillRect/>
          </a:stretch>
        </p:blipFill>
        <p:spPr>
          <a:xfrm>
            <a:off x="143715" y="1338345"/>
            <a:ext cx="5503104" cy="4181309"/>
          </a:xfrm>
          <a:prstGeom prst="rect">
            <a:avLst/>
          </a:prstGeom>
          <a:ln>
            <a:noFill/>
          </a:ln>
          <a:effectLst>
            <a:softEdge rad="112500"/>
          </a:effectLst>
        </p:spPr>
      </p:pic>
    </p:spTree>
    <p:extLst>
      <p:ext uri="{BB962C8B-B14F-4D97-AF65-F5344CB8AC3E}">
        <p14:creationId xmlns:p14="http://schemas.microsoft.com/office/powerpoint/2010/main" val="31953592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F4F0A8-28F0-4C31-CAE8-04D45CA7AF5B}"/>
            </a:ext>
          </a:extLst>
        </p:cNvPr>
        <p:cNvGrpSpPr/>
        <p:nvPr/>
      </p:nvGrpSpPr>
      <p:grpSpPr>
        <a:xfrm>
          <a:off x="0" y="0"/>
          <a:ext cx="0" cy="0"/>
          <a:chOff x="0" y="0"/>
          <a:chExt cx="0" cy="0"/>
        </a:xfrm>
      </p:grpSpPr>
      <p:pic>
        <p:nvPicPr>
          <p:cNvPr id="5" name="Imagen 4">
            <a:extLst>
              <a:ext uri="{FF2B5EF4-FFF2-40B4-BE49-F238E27FC236}">
                <a16:creationId xmlns:a16="http://schemas.microsoft.com/office/drawing/2014/main" id="{7319EB34-2A92-3890-85FC-DD4A7B2817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ítulo 1">
            <a:extLst>
              <a:ext uri="{FF2B5EF4-FFF2-40B4-BE49-F238E27FC236}">
                <a16:creationId xmlns:a16="http://schemas.microsoft.com/office/drawing/2014/main" id="{7051BC98-DBBA-EC04-818D-94027B4B2F52}"/>
              </a:ext>
            </a:extLst>
          </p:cNvPr>
          <p:cNvSpPr>
            <a:spLocks noGrp="1"/>
          </p:cNvSpPr>
          <p:nvPr>
            <p:ph type="ctrTitle"/>
          </p:nvPr>
        </p:nvSpPr>
        <p:spPr>
          <a:xfrm>
            <a:off x="3832098" y="331216"/>
            <a:ext cx="7997952" cy="2387600"/>
          </a:xfrm>
        </p:spPr>
        <p:txBody>
          <a:bodyPr>
            <a:normAutofit fontScale="90000"/>
          </a:bodyPr>
          <a:lstStyle/>
          <a:p>
            <a:r>
              <a:rPr lang="es-ES" b="1" dirty="0"/>
              <a:t>El propiciatorio representa el trono de la misericordia y la justicia divina</a:t>
            </a:r>
            <a:endParaRPr lang="es-CO" b="1" dirty="0"/>
          </a:p>
        </p:txBody>
      </p:sp>
      <p:sp>
        <p:nvSpPr>
          <p:cNvPr id="3" name="Subtítulo 2">
            <a:extLst>
              <a:ext uri="{FF2B5EF4-FFF2-40B4-BE49-F238E27FC236}">
                <a16:creationId xmlns:a16="http://schemas.microsoft.com/office/drawing/2014/main" id="{B071767B-4CC7-BFC8-8430-539D99E81122}"/>
              </a:ext>
            </a:extLst>
          </p:cNvPr>
          <p:cNvSpPr>
            <a:spLocks noGrp="1"/>
          </p:cNvSpPr>
          <p:nvPr>
            <p:ph type="subTitle" idx="1"/>
          </p:nvPr>
        </p:nvSpPr>
        <p:spPr>
          <a:xfrm>
            <a:off x="5734050" y="2897433"/>
            <a:ext cx="6096000" cy="3377802"/>
          </a:xfrm>
        </p:spPr>
        <p:txBody>
          <a:bodyPr>
            <a:normAutofit lnSpcReduction="10000"/>
          </a:bodyPr>
          <a:lstStyle/>
          <a:p>
            <a:r>
              <a:rPr lang="es-ES" sz="3000" dirty="0"/>
              <a:t>La cubierta de esta arca, de oro puro, se llamaba propiciatorio  para significar que aunque la muerte era el castigo por la transgresión de la ley, la misericordia vino por medio de Jesucristo para perdón del pecador arrepentido y creyente. </a:t>
            </a:r>
          </a:p>
          <a:p>
            <a:r>
              <a:rPr lang="es-ES" sz="3000" dirty="0"/>
              <a:t>Hijos e Hijas de Dios, pág. 68</a:t>
            </a:r>
          </a:p>
          <a:p>
            <a:endParaRPr lang="es-CO" dirty="0"/>
          </a:p>
        </p:txBody>
      </p:sp>
      <p:pic>
        <p:nvPicPr>
          <p:cNvPr id="4" name="Imagen 3">
            <a:extLst>
              <a:ext uri="{FF2B5EF4-FFF2-40B4-BE49-F238E27FC236}">
                <a16:creationId xmlns:a16="http://schemas.microsoft.com/office/drawing/2014/main" id="{3AC40187-6916-4496-A928-74B616CBD61C}"/>
              </a:ext>
            </a:extLst>
          </p:cNvPr>
          <p:cNvPicPr>
            <a:picLocks noChangeAspect="1"/>
          </p:cNvPicPr>
          <p:nvPr/>
        </p:nvPicPr>
        <p:blipFill>
          <a:blip r:embed="rId3"/>
          <a:stretch>
            <a:fillRect/>
          </a:stretch>
        </p:blipFill>
        <p:spPr>
          <a:xfrm>
            <a:off x="361950" y="1867518"/>
            <a:ext cx="5372100" cy="4229100"/>
          </a:xfrm>
          <a:prstGeom prst="rect">
            <a:avLst/>
          </a:prstGeom>
          <a:ln>
            <a:noFill/>
          </a:ln>
          <a:effectLst>
            <a:softEdge rad="112500"/>
          </a:effectLst>
        </p:spPr>
      </p:pic>
    </p:spTree>
    <p:extLst>
      <p:ext uri="{BB962C8B-B14F-4D97-AF65-F5344CB8AC3E}">
        <p14:creationId xmlns:p14="http://schemas.microsoft.com/office/powerpoint/2010/main" val="19643307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A2FE67-C723-7B17-9C67-88088A9CDD8D}"/>
            </a:ext>
          </a:extLst>
        </p:cNvPr>
        <p:cNvGrpSpPr/>
        <p:nvPr/>
      </p:nvGrpSpPr>
      <p:grpSpPr>
        <a:xfrm>
          <a:off x="0" y="0"/>
          <a:ext cx="0" cy="0"/>
          <a:chOff x="0" y="0"/>
          <a:chExt cx="0" cy="0"/>
        </a:xfrm>
      </p:grpSpPr>
      <p:pic>
        <p:nvPicPr>
          <p:cNvPr id="5" name="Imagen 4">
            <a:extLst>
              <a:ext uri="{FF2B5EF4-FFF2-40B4-BE49-F238E27FC236}">
                <a16:creationId xmlns:a16="http://schemas.microsoft.com/office/drawing/2014/main" id="{EA2483E3-DFAB-D616-AAD1-E56A911A3C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ítulo 1">
            <a:extLst>
              <a:ext uri="{FF2B5EF4-FFF2-40B4-BE49-F238E27FC236}">
                <a16:creationId xmlns:a16="http://schemas.microsoft.com/office/drawing/2014/main" id="{224162D9-9236-00C1-6A1C-CE9A9211D413}"/>
              </a:ext>
            </a:extLst>
          </p:cNvPr>
          <p:cNvSpPr>
            <a:spLocks noGrp="1"/>
          </p:cNvSpPr>
          <p:nvPr>
            <p:ph type="ctrTitle"/>
          </p:nvPr>
        </p:nvSpPr>
        <p:spPr>
          <a:xfrm>
            <a:off x="4828032" y="293307"/>
            <a:ext cx="7107936" cy="1962213"/>
          </a:xfrm>
        </p:spPr>
        <p:txBody>
          <a:bodyPr>
            <a:noAutofit/>
          </a:bodyPr>
          <a:lstStyle/>
          <a:p>
            <a:r>
              <a:rPr lang="es-ES" sz="3600" b="1" dirty="0"/>
              <a:t>Los querubines sobre el propiciatorio representan a la hueste angélica, su reverencia a la santa ley y su interés en el plan de la redención</a:t>
            </a:r>
            <a:endParaRPr lang="es-CO" sz="3600" b="1" dirty="0"/>
          </a:p>
        </p:txBody>
      </p:sp>
      <p:sp>
        <p:nvSpPr>
          <p:cNvPr id="3" name="Subtítulo 2">
            <a:extLst>
              <a:ext uri="{FF2B5EF4-FFF2-40B4-BE49-F238E27FC236}">
                <a16:creationId xmlns:a16="http://schemas.microsoft.com/office/drawing/2014/main" id="{A8CBAC22-B67C-A989-E7F6-04DF02D6D940}"/>
              </a:ext>
            </a:extLst>
          </p:cNvPr>
          <p:cNvSpPr>
            <a:spLocks noGrp="1"/>
          </p:cNvSpPr>
          <p:nvPr>
            <p:ph type="subTitle" idx="1"/>
          </p:nvPr>
        </p:nvSpPr>
        <p:spPr>
          <a:xfrm>
            <a:off x="4828032" y="2414016"/>
            <a:ext cx="6644640" cy="3706368"/>
          </a:xfrm>
        </p:spPr>
        <p:txBody>
          <a:bodyPr>
            <a:normAutofit fontScale="92500"/>
          </a:bodyPr>
          <a:lstStyle/>
          <a:p>
            <a:r>
              <a:rPr lang="es-ES" dirty="0"/>
              <a:t>La cubierta del arca sagrada se llamaba "propiciatorio".  Estaba hecha de una sola pieza de oro, y encima tenía dos querubines de oro, uno en cada extremo.  Un ala de cada ángel se extendía hacia arriba, mientras la otra permanecía plegada sobre el cuerpo (véase </a:t>
            </a:r>
            <a:r>
              <a:rPr lang="es-ES" dirty="0" err="1"/>
              <a:t>Eze</a:t>
            </a:r>
            <a:r>
              <a:rPr lang="es-ES" dirty="0"/>
              <a:t>. 1: 11) en señal de reverencia y humildad.  La posición de los querubines, con la cara vuelta el uno hacia el otro y mirando reverentemente hacia abajo sobre el arca, representaba la reverencia con la cual la hueste celestial mira la ley de Dios y su interés en el plan de redención. </a:t>
            </a:r>
          </a:p>
          <a:p>
            <a:r>
              <a:rPr lang="es-ES" dirty="0"/>
              <a:t>Patriarcas y Profetas 317.1</a:t>
            </a:r>
            <a:endParaRPr lang="es-CO" dirty="0"/>
          </a:p>
        </p:txBody>
      </p:sp>
      <p:pic>
        <p:nvPicPr>
          <p:cNvPr id="4" name="Imagen 3">
            <a:extLst>
              <a:ext uri="{FF2B5EF4-FFF2-40B4-BE49-F238E27FC236}">
                <a16:creationId xmlns:a16="http://schemas.microsoft.com/office/drawing/2014/main" id="{33334715-69E4-4E8A-A371-1AD7ADA8FCC3}"/>
              </a:ext>
            </a:extLst>
          </p:cNvPr>
          <p:cNvPicPr>
            <a:picLocks noChangeAspect="1"/>
          </p:cNvPicPr>
          <p:nvPr/>
        </p:nvPicPr>
        <p:blipFill>
          <a:blip r:embed="rId3"/>
          <a:stretch>
            <a:fillRect/>
          </a:stretch>
        </p:blipFill>
        <p:spPr>
          <a:xfrm>
            <a:off x="429959" y="423608"/>
            <a:ext cx="4276153" cy="5468226"/>
          </a:xfrm>
          <a:prstGeom prst="rect">
            <a:avLst/>
          </a:prstGeom>
          <a:ln>
            <a:noFill/>
          </a:ln>
          <a:effectLst>
            <a:softEdge rad="112500"/>
          </a:effectLst>
        </p:spPr>
      </p:pic>
    </p:spTree>
    <p:extLst>
      <p:ext uri="{BB962C8B-B14F-4D97-AF65-F5344CB8AC3E}">
        <p14:creationId xmlns:p14="http://schemas.microsoft.com/office/powerpoint/2010/main" val="11792505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A2FE67-C723-7B17-9C67-88088A9CDD8D}"/>
            </a:ext>
          </a:extLst>
        </p:cNvPr>
        <p:cNvGrpSpPr/>
        <p:nvPr/>
      </p:nvGrpSpPr>
      <p:grpSpPr>
        <a:xfrm>
          <a:off x="0" y="0"/>
          <a:ext cx="0" cy="0"/>
          <a:chOff x="0" y="0"/>
          <a:chExt cx="0" cy="0"/>
        </a:xfrm>
      </p:grpSpPr>
      <p:pic>
        <p:nvPicPr>
          <p:cNvPr id="5" name="Imagen 4">
            <a:extLst>
              <a:ext uri="{FF2B5EF4-FFF2-40B4-BE49-F238E27FC236}">
                <a16:creationId xmlns:a16="http://schemas.microsoft.com/office/drawing/2014/main" id="{EA2483E3-DFAB-D616-AAD1-E56A911A3C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ítulo 1">
            <a:extLst>
              <a:ext uri="{FF2B5EF4-FFF2-40B4-BE49-F238E27FC236}">
                <a16:creationId xmlns:a16="http://schemas.microsoft.com/office/drawing/2014/main" id="{224162D9-9236-00C1-6A1C-CE9A9211D413}"/>
              </a:ext>
            </a:extLst>
          </p:cNvPr>
          <p:cNvSpPr>
            <a:spLocks noGrp="1"/>
          </p:cNvSpPr>
          <p:nvPr>
            <p:ph type="ctrTitle"/>
          </p:nvPr>
        </p:nvSpPr>
        <p:spPr>
          <a:xfrm>
            <a:off x="4828032" y="293307"/>
            <a:ext cx="7107936" cy="1962213"/>
          </a:xfrm>
        </p:spPr>
        <p:txBody>
          <a:bodyPr>
            <a:noAutofit/>
          </a:bodyPr>
          <a:lstStyle/>
          <a:p>
            <a:endParaRPr lang="es-CO" sz="3600" b="1" dirty="0"/>
          </a:p>
        </p:txBody>
      </p:sp>
      <p:sp>
        <p:nvSpPr>
          <p:cNvPr id="3" name="Subtítulo 2">
            <a:extLst>
              <a:ext uri="{FF2B5EF4-FFF2-40B4-BE49-F238E27FC236}">
                <a16:creationId xmlns:a16="http://schemas.microsoft.com/office/drawing/2014/main" id="{A8CBAC22-B67C-A989-E7F6-04DF02D6D940}"/>
              </a:ext>
            </a:extLst>
          </p:cNvPr>
          <p:cNvSpPr>
            <a:spLocks noGrp="1"/>
          </p:cNvSpPr>
          <p:nvPr>
            <p:ph type="subTitle" idx="1"/>
          </p:nvPr>
        </p:nvSpPr>
        <p:spPr>
          <a:xfrm>
            <a:off x="1612231" y="772748"/>
            <a:ext cx="9836377" cy="5590995"/>
          </a:xfrm>
        </p:spPr>
        <p:txBody>
          <a:bodyPr>
            <a:normAutofit lnSpcReduction="10000"/>
          </a:bodyPr>
          <a:lstStyle/>
          <a:p>
            <a:r>
              <a:rPr lang="es-ES" sz="7200" dirty="0"/>
              <a:t>“En [Cristo] tenemos redención por su sangre, la remisión de pecados según las riquezas de su gracia</a:t>
            </a:r>
            <a:r>
              <a:rPr lang="es-ES" sz="4800" dirty="0"/>
              <a:t>” </a:t>
            </a:r>
          </a:p>
          <a:p>
            <a:r>
              <a:rPr lang="es-ES" sz="3600" dirty="0"/>
              <a:t>Efesios 1:7.</a:t>
            </a:r>
            <a:endParaRPr lang="es-CO" sz="4800" dirty="0"/>
          </a:p>
        </p:txBody>
      </p:sp>
    </p:spTree>
    <p:extLst>
      <p:ext uri="{BB962C8B-B14F-4D97-AF65-F5344CB8AC3E}">
        <p14:creationId xmlns:p14="http://schemas.microsoft.com/office/powerpoint/2010/main" val="235582930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6ED78D4-8459-AEC2-7D3B-88F8AA3D53BD}"/>
              </a:ext>
            </a:extLst>
          </p:cNvPr>
          <p:cNvSpPr>
            <a:spLocks noGrp="1"/>
          </p:cNvSpPr>
          <p:nvPr>
            <p:ph type="ctrTitle"/>
          </p:nvPr>
        </p:nvSpPr>
        <p:spPr/>
        <p:txBody>
          <a:bodyPr/>
          <a:lstStyle/>
          <a:p>
            <a:endParaRPr lang="es-CO"/>
          </a:p>
        </p:txBody>
      </p:sp>
      <p:sp>
        <p:nvSpPr>
          <p:cNvPr id="3" name="Subtítulo 2">
            <a:extLst>
              <a:ext uri="{FF2B5EF4-FFF2-40B4-BE49-F238E27FC236}">
                <a16:creationId xmlns:a16="http://schemas.microsoft.com/office/drawing/2014/main" id="{6234D79E-1E52-7B56-C81C-9B5C2C83DA6B}"/>
              </a:ext>
            </a:extLst>
          </p:cNvPr>
          <p:cNvSpPr>
            <a:spLocks noGrp="1"/>
          </p:cNvSpPr>
          <p:nvPr>
            <p:ph type="subTitle" idx="1"/>
          </p:nvPr>
        </p:nvSpPr>
        <p:spPr/>
        <p:txBody>
          <a:bodyPr/>
          <a:lstStyle/>
          <a:p>
            <a:endParaRPr lang="es-CO"/>
          </a:p>
        </p:txBody>
      </p:sp>
      <p:pic>
        <p:nvPicPr>
          <p:cNvPr id="5" name="Imagen 4">
            <a:extLst>
              <a:ext uri="{FF2B5EF4-FFF2-40B4-BE49-F238E27FC236}">
                <a16:creationId xmlns:a16="http://schemas.microsoft.com/office/drawing/2014/main" id="{0F9CA733-7E94-5B21-2609-08A84E041A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5596292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005DDC-AB08-AFC3-ABBD-E086B0BFF52E}"/>
            </a:ext>
          </a:extLst>
        </p:cNvPr>
        <p:cNvGrpSpPr/>
        <p:nvPr/>
      </p:nvGrpSpPr>
      <p:grpSpPr>
        <a:xfrm>
          <a:off x="0" y="0"/>
          <a:ext cx="0" cy="0"/>
          <a:chOff x="0" y="0"/>
          <a:chExt cx="0" cy="0"/>
        </a:xfrm>
      </p:grpSpPr>
      <p:pic>
        <p:nvPicPr>
          <p:cNvPr id="5" name="Imagen 4">
            <a:extLst>
              <a:ext uri="{FF2B5EF4-FFF2-40B4-BE49-F238E27FC236}">
                <a16:creationId xmlns:a16="http://schemas.microsoft.com/office/drawing/2014/main" id="{D416FADD-DEB9-C6E2-4FCA-C95D59BC74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965576"/>
          </a:xfrm>
          <a:prstGeom prst="rect">
            <a:avLst/>
          </a:prstGeom>
        </p:spPr>
      </p:pic>
      <p:sp>
        <p:nvSpPr>
          <p:cNvPr id="2" name="Título 1">
            <a:extLst>
              <a:ext uri="{FF2B5EF4-FFF2-40B4-BE49-F238E27FC236}">
                <a16:creationId xmlns:a16="http://schemas.microsoft.com/office/drawing/2014/main" id="{55F3FEB9-22B5-F39C-46B4-B28FDF74D719}"/>
              </a:ext>
            </a:extLst>
          </p:cNvPr>
          <p:cNvSpPr>
            <a:spLocks noGrp="1"/>
          </p:cNvSpPr>
          <p:nvPr>
            <p:ph type="ctrTitle"/>
          </p:nvPr>
        </p:nvSpPr>
        <p:spPr>
          <a:xfrm>
            <a:off x="1524000" y="503798"/>
            <a:ext cx="9144000" cy="1082955"/>
          </a:xfrm>
        </p:spPr>
        <p:txBody>
          <a:bodyPr/>
          <a:lstStyle/>
          <a:p>
            <a:r>
              <a:rPr lang="es-CO" b="1" dirty="0"/>
              <a:t>Introducción</a:t>
            </a:r>
          </a:p>
        </p:txBody>
      </p:sp>
      <p:sp>
        <p:nvSpPr>
          <p:cNvPr id="3" name="Subtítulo 2">
            <a:extLst>
              <a:ext uri="{FF2B5EF4-FFF2-40B4-BE49-F238E27FC236}">
                <a16:creationId xmlns:a16="http://schemas.microsoft.com/office/drawing/2014/main" id="{93B9350B-885C-C236-1124-F93A5DE005BA}"/>
              </a:ext>
            </a:extLst>
          </p:cNvPr>
          <p:cNvSpPr>
            <a:spLocks noGrp="1"/>
          </p:cNvSpPr>
          <p:nvPr>
            <p:ph type="subTitle" idx="1"/>
          </p:nvPr>
        </p:nvSpPr>
        <p:spPr>
          <a:xfrm>
            <a:off x="1524000" y="1982975"/>
            <a:ext cx="9144000" cy="4054754"/>
          </a:xfrm>
        </p:spPr>
        <p:txBody>
          <a:bodyPr>
            <a:normAutofit fontScale="92500" lnSpcReduction="20000"/>
          </a:bodyPr>
          <a:lstStyle/>
          <a:p>
            <a:r>
              <a:rPr lang="es-ES" sz="3600" dirty="0"/>
              <a:t>Como se ha dicho, el Santuario terrenal fue </a:t>
            </a:r>
            <a:r>
              <a:rPr lang="es-ES" sz="3600" dirty="0" err="1"/>
              <a:t>construído</a:t>
            </a:r>
            <a:r>
              <a:rPr lang="es-ES" sz="3600" dirty="0"/>
              <a:t> por Moisés conforme al modelo que se le mostró en el monte. “Era símbolo para el tiempo presente, según el cual se presentan ofrendas y sacrificios”. Los dos lugares santos eran “figuras de las cosas celestiales”. Cristo, nuestro gran Sumo Sacerdote, es el “ministro del santuario, y de aquel verdadero tabernáculo que levantó el Señor, y no el hombre.”</a:t>
            </a:r>
          </a:p>
          <a:p>
            <a:endParaRPr lang="es-ES" dirty="0"/>
          </a:p>
          <a:p>
            <a:r>
              <a:rPr lang="es-ES" dirty="0"/>
              <a:t>Cristo en Su Santuario, pág.38</a:t>
            </a:r>
            <a:endParaRPr lang="es-CO" dirty="0"/>
          </a:p>
        </p:txBody>
      </p:sp>
    </p:spTree>
    <p:extLst>
      <p:ext uri="{BB962C8B-B14F-4D97-AF65-F5344CB8AC3E}">
        <p14:creationId xmlns:p14="http://schemas.microsoft.com/office/powerpoint/2010/main" val="7380538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1CCB79-0C9E-B5B7-E037-40588CD4FFB3}"/>
            </a:ext>
          </a:extLst>
        </p:cNvPr>
        <p:cNvGrpSpPr/>
        <p:nvPr/>
      </p:nvGrpSpPr>
      <p:grpSpPr>
        <a:xfrm>
          <a:off x="0" y="0"/>
          <a:ext cx="0" cy="0"/>
          <a:chOff x="0" y="0"/>
          <a:chExt cx="0" cy="0"/>
        </a:xfrm>
      </p:grpSpPr>
      <p:pic>
        <p:nvPicPr>
          <p:cNvPr id="5" name="Imagen 4">
            <a:extLst>
              <a:ext uri="{FF2B5EF4-FFF2-40B4-BE49-F238E27FC236}">
                <a16:creationId xmlns:a16="http://schemas.microsoft.com/office/drawing/2014/main" id="{044E88A4-425C-AB85-D1CF-05BCE8B655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ítulo 1">
            <a:extLst>
              <a:ext uri="{FF2B5EF4-FFF2-40B4-BE49-F238E27FC236}">
                <a16:creationId xmlns:a16="http://schemas.microsoft.com/office/drawing/2014/main" id="{B6FB6F91-2D4C-DB4D-1F16-F4F7BDEF03A4}"/>
              </a:ext>
            </a:extLst>
          </p:cNvPr>
          <p:cNvSpPr>
            <a:spLocks noGrp="1"/>
          </p:cNvSpPr>
          <p:nvPr>
            <p:ph type="ctrTitle"/>
          </p:nvPr>
        </p:nvSpPr>
        <p:spPr>
          <a:xfrm>
            <a:off x="1524000" y="-198122"/>
            <a:ext cx="9144000" cy="1392237"/>
          </a:xfrm>
        </p:spPr>
        <p:txBody>
          <a:bodyPr/>
          <a:lstStyle/>
          <a:p>
            <a:r>
              <a:rPr lang="es-CO" b="1" dirty="0"/>
              <a:t>El tabernáculo </a:t>
            </a:r>
          </a:p>
        </p:txBody>
      </p:sp>
      <p:sp>
        <p:nvSpPr>
          <p:cNvPr id="3" name="Subtítulo 2">
            <a:extLst>
              <a:ext uri="{FF2B5EF4-FFF2-40B4-BE49-F238E27FC236}">
                <a16:creationId xmlns:a16="http://schemas.microsoft.com/office/drawing/2014/main" id="{44FC692C-B8FF-D9FA-6DB5-46DC8111680F}"/>
              </a:ext>
            </a:extLst>
          </p:cNvPr>
          <p:cNvSpPr>
            <a:spLocks noGrp="1"/>
          </p:cNvSpPr>
          <p:nvPr>
            <p:ph type="subTitle" idx="1"/>
          </p:nvPr>
        </p:nvSpPr>
        <p:spPr>
          <a:xfrm>
            <a:off x="268224" y="1280160"/>
            <a:ext cx="5949696" cy="5108448"/>
          </a:xfrm>
        </p:spPr>
        <p:txBody>
          <a:bodyPr>
            <a:normAutofit fontScale="85000" lnSpcReduction="20000"/>
          </a:bodyPr>
          <a:lstStyle/>
          <a:p>
            <a:r>
              <a:rPr lang="es-ES" sz="3600" dirty="0"/>
              <a:t>El edificio estaba dividido en dos compartimentos; el primero y más grande era el lugar santo y el segundo, el lugar santísimo.  Una cortina, o velo de ricos colores, separaba los dos ambientes.  Como no había ventanas en el edificio, en el primer compartimento un candelero de siete lámparas proporcionaba suficiente luz artificial como para que los sacerdotes desempeñasen sus tareas.</a:t>
            </a:r>
          </a:p>
          <a:p>
            <a:r>
              <a:rPr lang="es-ES" sz="3600" dirty="0"/>
              <a:t> </a:t>
            </a:r>
            <a:r>
              <a:rPr lang="es-ES" sz="2600" dirty="0"/>
              <a:t>Conflicto de los Siglos, pág. 464</a:t>
            </a:r>
            <a:endParaRPr lang="es-CO" dirty="0"/>
          </a:p>
        </p:txBody>
      </p:sp>
      <p:pic>
        <p:nvPicPr>
          <p:cNvPr id="7" name="Imagen 6">
            <a:extLst>
              <a:ext uri="{FF2B5EF4-FFF2-40B4-BE49-F238E27FC236}">
                <a16:creationId xmlns:a16="http://schemas.microsoft.com/office/drawing/2014/main" id="{DEB3970B-A843-4215-B70B-AF5F57315D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17920" y="1194115"/>
            <a:ext cx="5797296" cy="4901885"/>
          </a:xfrm>
          <a:prstGeom prst="rect">
            <a:avLst/>
          </a:prstGeom>
          <a:ln>
            <a:noFill/>
          </a:ln>
          <a:effectLst>
            <a:softEdge rad="112500"/>
          </a:effectLst>
        </p:spPr>
      </p:pic>
    </p:spTree>
    <p:extLst>
      <p:ext uri="{BB962C8B-B14F-4D97-AF65-F5344CB8AC3E}">
        <p14:creationId xmlns:p14="http://schemas.microsoft.com/office/powerpoint/2010/main" val="41835973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C90136-3587-CAC3-553F-31ACC0319D11}"/>
            </a:ext>
          </a:extLst>
        </p:cNvPr>
        <p:cNvGrpSpPr/>
        <p:nvPr/>
      </p:nvGrpSpPr>
      <p:grpSpPr>
        <a:xfrm>
          <a:off x="0" y="0"/>
          <a:ext cx="0" cy="0"/>
          <a:chOff x="0" y="0"/>
          <a:chExt cx="0" cy="0"/>
        </a:xfrm>
      </p:grpSpPr>
      <p:pic>
        <p:nvPicPr>
          <p:cNvPr id="5" name="Imagen 4">
            <a:extLst>
              <a:ext uri="{FF2B5EF4-FFF2-40B4-BE49-F238E27FC236}">
                <a16:creationId xmlns:a16="http://schemas.microsoft.com/office/drawing/2014/main" id="{0B27B25C-015D-5107-FFCC-2E7972CE1F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ítulo 1">
            <a:extLst>
              <a:ext uri="{FF2B5EF4-FFF2-40B4-BE49-F238E27FC236}">
                <a16:creationId xmlns:a16="http://schemas.microsoft.com/office/drawing/2014/main" id="{A765C342-A213-CB2B-5138-1BA892B76D3E}"/>
              </a:ext>
            </a:extLst>
          </p:cNvPr>
          <p:cNvSpPr>
            <a:spLocks noGrp="1"/>
          </p:cNvSpPr>
          <p:nvPr>
            <p:ph type="ctrTitle"/>
          </p:nvPr>
        </p:nvSpPr>
        <p:spPr>
          <a:xfrm>
            <a:off x="2218719" y="3125813"/>
            <a:ext cx="9144000" cy="2387600"/>
          </a:xfrm>
        </p:spPr>
        <p:txBody>
          <a:bodyPr>
            <a:normAutofit fontScale="90000"/>
          </a:bodyPr>
          <a:lstStyle/>
          <a:p>
            <a:r>
              <a:rPr lang="es-ES" sz="6700" b="1" dirty="0"/>
              <a:t>El Atrio</a:t>
            </a:r>
            <a:br>
              <a:rPr lang="es-ES" sz="6700" b="1" dirty="0"/>
            </a:br>
            <a:br>
              <a:rPr lang="es-ES" sz="6700" b="1" dirty="0"/>
            </a:br>
            <a:r>
              <a:rPr lang="es-ES" sz="6700" b="1" dirty="0"/>
              <a:t>El Lugar Santo</a:t>
            </a:r>
            <a:br>
              <a:rPr lang="es-ES" sz="6700" b="1" dirty="0"/>
            </a:br>
            <a:br>
              <a:rPr lang="es-ES" sz="6700" b="1" dirty="0"/>
            </a:br>
            <a:r>
              <a:rPr lang="es-ES" sz="6700" b="1" dirty="0"/>
              <a:t>El Lugar Santísimo </a:t>
            </a:r>
            <a:r>
              <a:rPr lang="es-ES" sz="4900" dirty="0"/>
              <a:t>	</a:t>
            </a:r>
            <a:endParaRPr lang="es-CO" dirty="0"/>
          </a:p>
        </p:txBody>
      </p:sp>
      <p:pic>
        <p:nvPicPr>
          <p:cNvPr id="4" name="Picture 1051">
            <a:hlinkClick r:id="rId3" action="ppaction://hlinksldjump"/>
            <a:extLst>
              <a:ext uri="{FF2B5EF4-FFF2-40B4-BE49-F238E27FC236}">
                <a16:creationId xmlns:a16="http://schemas.microsoft.com/office/drawing/2014/main" id="{49389130-E490-C816-C270-F33BD919D8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0945" t="20833" r="19067" b="16667"/>
          <a:stretch>
            <a:fillRect/>
          </a:stretch>
        </p:blipFill>
        <p:spPr bwMode="auto">
          <a:xfrm>
            <a:off x="3999800" y="1270119"/>
            <a:ext cx="1679670" cy="901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n 5">
            <a:extLst>
              <a:ext uri="{FF2B5EF4-FFF2-40B4-BE49-F238E27FC236}">
                <a16:creationId xmlns:a16="http://schemas.microsoft.com/office/drawing/2014/main" id="{6A309A3A-600F-053C-8B8C-C52EE7850AD4}"/>
              </a:ext>
            </a:extLst>
          </p:cNvPr>
          <p:cNvPicPr>
            <a:picLocks noChangeAspect="1"/>
          </p:cNvPicPr>
          <p:nvPr/>
        </p:nvPicPr>
        <p:blipFill>
          <a:blip r:embed="rId5"/>
          <a:stretch>
            <a:fillRect/>
          </a:stretch>
        </p:blipFill>
        <p:spPr>
          <a:xfrm>
            <a:off x="3348225" y="3060159"/>
            <a:ext cx="1303201" cy="901071"/>
          </a:xfrm>
          <a:prstGeom prst="rect">
            <a:avLst/>
          </a:prstGeom>
        </p:spPr>
      </p:pic>
      <p:pic>
        <p:nvPicPr>
          <p:cNvPr id="7" name="Picture 1048">
            <a:hlinkClick r:id="" action="ppaction://noaction"/>
            <a:extLst>
              <a:ext uri="{FF2B5EF4-FFF2-40B4-BE49-F238E27FC236}">
                <a16:creationId xmlns:a16="http://schemas.microsoft.com/office/drawing/2014/main" id="{12AAAD31-9E4B-67D8-5C5E-8D077AE4118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90118" y="4200016"/>
            <a:ext cx="1880569" cy="10746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565198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FE855D-A4E4-D164-93B0-6643320217E0}"/>
            </a:ext>
          </a:extLst>
        </p:cNvPr>
        <p:cNvGrpSpPr/>
        <p:nvPr/>
      </p:nvGrpSpPr>
      <p:grpSpPr>
        <a:xfrm>
          <a:off x="0" y="0"/>
          <a:ext cx="0" cy="0"/>
          <a:chOff x="0" y="0"/>
          <a:chExt cx="0" cy="0"/>
        </a:xfrm>
      </p:grpSpPr>
      <p:pic>
        <p:nvPicPr>
          <p:cNvPr id="5" name="Imagen 4">
            <a:extLst>
              <a:ext uri="{FF2B5EF4-FFF2-40B4-BE49-F238E27FC236}">
                <a16:creationId xmlns:a16="http://schemas.microsoft.com/office/drawing/2014/main" id="{5405C870-8028-F15B-62E0-FB01896036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8106"/>
            <a:ext cx="12192000" cy="7036106"/>
          </a:xfrm>
          <a:prstGeom prst="rect">
            <a:avLst/>
          </a:prstGeom>
        </p:spPr>
      </p:pic>
      <p:sp>
        <p:nvSpPr>
          <p:cNvPr id="2" name="Título 1">
            <a:extLst>
              <a:ext uri="{FF2B5EF4-FFF2-40B4-BE49-F238E27FC236}">
                <a16:creationId xmlns:a16="http://schemas.microsoft.com/office/drawing/2014/main" id="{34F88E01-5015-DD80-CE0F-3CD039AEEC35}"/>
              </a:ext>
            </a:extLst>
          </p:cNvPr>
          <p:cNvSpPr>
            <a:spLocks noGrp="1"/>
          </p:cNvSpPr>
          <p:nvPr>
            <p:ph type="ctrTitle"/>
          </p:nvPr>
        </p:nvSpPr>
        <p:spPr>
          <a:xfrm>
            <a:off x="3813496" y="301663"/>
            <a:ext cx="9144000" cy="1082955"/>
          </a:xfrm>
        </p:spPr>
        <p:txBody>
          <a:bodyPr/>
          <a:lstStyle/>
          <a:p>
            <a:r>
              <a:rPr lang="es-CO" b="1" dirty="0"/>
              <a:t>El atrio</a:t>
            </a:r>
          </a:p>
        </p:txBody>
      </p:sp>
      <p:sp>
        <p:nvSpPr>
          <p:cNvPr id="3" name="Subtítulo 2">
            <a:extLst>
              <a:ext uri="{FF2B5EF4-FFF2-40B4-BE49-F238E27FC236}">
                <a16:creationId xmlns:a16="http://schemas.microsoft.com/office/drawing/2014/main" id="{A6DD144C-3CD5-D4FD-5907-A9692D433A4E}"/>
              </a:ext>
            </a:extLst>
          </p:cNvPr>
          <p:cNvSpPr>
            <a:spLocks noGrp="1"/>
          </p:cNvSpPr>
          <p:nvPr>
            <p:ph type="subTitle" idx="1"/>
          </p:nvPr>
        </p:nvSpPr>
        <p:spPr>
          <a:xfrm>
            <a:off x="5449877" y="2195896"/>
            <a:ext cx="6203576" cy="3818963"/>
          </a:xfrm>
        </p:spPr>
        <p:txBody>
          <a:bodyPr>
            <a:normAutofit/>
          </a:bodyPr>
          <a:lstStyle/>
          <a:p>
            <a:r>
              <a:rPr lang="es-ES" sz="3600" dirty="0"/>
              <a:t>El santo tabernáculo estaba colocado en un espacio abierto llamado atrio, rodeado por cortinas de lino fino que colgaban de columnas de metal.</a:t>
            </a:r>
          </a:p>
          <a:p>
            <a:r>
              <a:rPr lang="es-ES" sz="3200" dirty="0"/>
              <a:t>Patriarcas y Profetas, 359.</a:t>
            </a:r>
            <a:endParaRPr lang="es-CO" sz="3200" dirty="0"/>
          </a:p>
        </p:txBody>
      </p:sp>
      <p:sp>
        <p:nvSpPr>
          <p:cNvPr id="6" name="CuadroTexto 5">
            <a:extLst>
              <a:ext uri="{FF2B5EF4-FFF2-40B4-BE49-F238E27FC236}">
                <a16:creationId xmlns:a16="http://schemas.microsoft.com/office/drawing/2014/main" id="{AB28272B-7118-1DDC-10F0-8F264F2785DF}"/>
              </a:ext>
            </a:extLst>
          </p:cNvPr>
          <p:cNvSpPr txBox="1"/>
          <p:nvPr/>
        </p:nvSpPr>
        <p:spPr>
          <a:xfrm>
            <a:off x="7524884" y="1605489"/>
            <a:ext cx="1721223" cy="400110"/>
          </a:xfrm>
          <a:prstGeom prst="rect">
            <a:avLst/>
          </a:prstGeom>
          <a:noFill/>
        </p:spPr>
        <p:txBody>
          <a:bodyPr wrap="square" rtlCol="0">
            <a:spAutoFit/>
          </a:bodyPr>
          <a:lstStyle/>
          <a:p>
            <a:r>
              <a:rPr lang="es-CO" sz="2000" dirty="0"/>
              <a:t>Éxodo 27:9-19</a:t>
            </a:r>
          </a:p>
        </p:txBody>
      </p:sp>
      <p:pic>
        <p:nvPicPr>
          <p:cNvPr id="9" name="Imagen 8">
            <a:extLst>
              <a:ext uri="{FF2B5EF4-FFF2-40B4-BE49-F238E27FC236}">
                <a16:creationId xmlns:a16="http://schemas.microsoft.com/office/drawing/2014/main" id="{12598E21-63B6-46B1-888A-A713040E2527}"/>
              </a:ext>
            </a:extLst>
          </p:cNvPr>
          <p:cNvPicPr>
            <a:picLocks noChangeAspect="1"/>
          </p:cNvPicPr>
          <p:nvPr/>
        </p:nvPicPr>
        <p:blipFill>
          <a:blip r:embed="rId3"/>
          <a:stretch>
            <a:fillRect/>
          </a:stretch>
        </p:blipFill>
        <p:spPr>
          <a:xfrm>
            <a:off x="367859" y="1231392"/>
            <a:ext cx="4912281" cy="4535424"/>
          </a:xfrm>
          <a:prstGeom prst="rect">
            <a:avLst/>
          </a:prstGeom>
          <a:ln>
            <a:noFill/>
          </a:ln>
          <a:effectLst>
            <a:softEdge rad="112500"/>
          </a:effectLst>
        </p:spPr>
      </p:pic>
    </p:spTree>
    <p:extLst>
      <p:ext uri="{BB962C8B-B14F-4D97-AF65-F5344CB8AC3E}">
        <p14:creationId xmlns:p14="http://schemas.microsoft.com/office/powerpoint/2010/main" val="4297522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5D4903-CDC2-4F19-6DA2-58A0F86365BC}"/>
            </a:ext>
          </a:extLst>
        </p:cNvPr>
        <p:cNvGrpSpPr/>
        <p:nvPr/>
      </p:nvGrpSpPr>
      <p:grpSpPr>
        <a:xfrm>
          <a:off x="0" y="0"/>
          <a:ext cx="0" cy="0"/>
          <a:chOff x="0" y="0"/>
          <a:chExt cx="0" cy="0"/>
        </a:xfrm>
      </p:grpSpPr>
      <p:pic>
        <p:nvPicPr>
          <p:cNvPr id="5" name="Imagen 4">
            <a:extLst>
              <a:ext uri="{FF2B5EF4-FFF2-40B4-BE49-F238E27FC236}">
                <a16:creationId xmlns:a16="http://schemas.microsoft.com/office/drawing/2014/main" id="{45EFDB55-E120-D4D4-ED73-C604C60660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ítulo 1">
            <a:extLst>
              <a:ext uri="{FF2B5EF4-FFF2-40B4-BE49-F238E27FC236}">
                <a16:creationId xmlns:a16="http://schemas.microsoft.com/office/drawing/2014/main" id="{71E8D587-BCA6-60B5-2478-1576614B09E1}"/>
              </a:ext>
            </a:extLst>
          </p:cNvPr>
          <p:cNvSpPr>
            <a:spLocks noGrp="1"/>
          </p:cNvSpPr>
          <p:nvPr>
            <p:ph type="ctrTitle"/>
          </p:nvPr>
        </p:nvSpPr>
        <p:spPr>
          <a:xfrm>
            <a:off x="3441519" y="439967"/>
            <a:ext cx="5638800" cy="652649"/>
          </a:xfrm>
        </p:spPr>
        <p:txBody>
          <a:bodyPr>
            <a:noAutofit/>
          </a:bodyPr>
          <a:lstStyle/>
          <a:p>
            <a:r>
              <a:rPr lang="es-CO" sz="6600" b="1" dirty="0"/>
              <a:t>El Atrio</a:t>
            </a:r>
          </a:p>
        </p:txBody>
      </p:sp>
      <p:sp>
        <p:nvSpPr>
          <p:cNvPr id="3" name="Subtítulo 2">
            <a:extLst>
              <a:ext uri="{FF2B5EF4-FFF2-40B4-BE49-F238E27FC236}">
                <a16:creationId xmlns:a16="http://schemas.microsoft.com/office/drawing/2014/main" id="{19DC6ECB-9BE9-4216-1425-88F5F6558CF2}"/>
              </a:ext>
            </a:extLst>
          </p:cNvPr>
          <p:cNvSpPr>
            <a:spLocks noGrp="1"/>
          </p:cNvSpPr>
          <p:nvPr>
            <p:ph type="subTitle" idx="1"/>
          </p:nvPr>
        </p:nvSpPr>
        <p:spPr>
          <a:xfrm>
            <a:off x="3441519" y="1195639"/>
            <a:ext cx="6916271" cy="4973489"/>
          </a:xfrm>
        </p:spPr>
        <p:txBody>
          <a:bodyPr>
            <a:normAutofit fontScale="92500"/>
          </a:bodyPr>
          <a:lstStyle/>
          <a:p>
            <a:r>
              <a:rPr lang="es-ES" sz="6700" dirty="0"/>
              <a:t>La Puerta del Atrio</a:t>
            </a:r>
          </a:p>
          <a:p>
            <a:endParaRPr lang="es-ES" sz="6700" dirty="0"/>
          </a:p>
          <a:p>
            <a:r>
              <a:rPr lang="es-ES" sz="6700" dirty="0"/>
              <a:t>El Altar de Bronce</a:t>
            </a:r>
          </a:p>
          <a:p>
            <a:endParaRPr lang="es-ES" sz="6700" dirty="0"/>
          </a:p>
          <a:p>
            <a:r>
              <a:rPr lang="es-ES" sz="6700" dirty="0"/>
              <a:t>El Lavacro de Bronce</a:t>
            </a:r>
          </a:p>
          <a:p>
            <a:endParaRPr lang="es-CO" dirty="0"/>
          </a:p>
        </p:txBody>
      </p:sp>
      <p:pic>
        <p:nvPicPr>
          <p:cNvPr id="4" name="Imagen 3">
            <a:extLst>
              <a:ext uri="{FF2B5EF4-FFF2-40B4-BE49-F238E27FC236}">
                <a16:creationId xmlns:a16="http://schemas.microsoft.com/office/drawing/2014/main" id="{B04FCDED-B7EF-6A85-2DD2-E2D539B59BE1}"/>
              </a:ext>
            </a:extLst>
          </p:cNvPr>
          <p:cNvPicPr>
            <a:picLocks noChangeAspect="1"/>
          </p:cNvPicPr>
          <p:nvPr/>
        </p:nvPicPr>
        <p:blipFill>
          <a:blip r:embed="rId3"/>
          <a:stretch>
            <a:fillRect/>
          </a:stretch>
        </p:blipFill>
        <p:spPr>
          <a:xfrm>
            <a:off x="2477984" y="1195639"/>
            <a:ext cx="1310281" cy="935915"/>
          </a:xfrm>
          <a:prstGeom prst="rect">
            <a:avLst/>
          </a:prstGeom>
        </p:spPr>
      </p:pic>
      <p:pic>
        <p:nvPicPr>
          <p:cNvPr id="7" name="Imagen 6">
            <a:extLst>
              <a:ext uri="{FF2B5EF4-FFF2-40B4-BE49-F238E27FC236}">
                <a16:creationId xmlns:a16="http://schemas.microsoft.com/office/drawing/2014/main" id="{A6A843F7-7D0E-7600-5A54-2A50A8645AC6}"/>
              </a:ext>
            </a:extLst>
          </p:cNvPr>
          <p:cNvPicPr>
            <a:picLocks noChangeAspect="1"/>
          </p:cNvPicPr>
          <p:nvPr/>
        </p:nvPicPr>
        <p:blipFill>
          <a:blip r:embed="rId4"/>
          <a:stretch>
            <a:fillRect/>
          </a:stretch>
        </p:blipFill>
        <p:spPr>
          <a:xfrm>
            <a:off x="1834210" y="2949832"/>
            <a:ext cx="2133258" cy="1362080"/>
          </a:xfrm>
          <a:prstGeom prst="rect">
            <a:avLst/>
          </a:prstGeom>
        </p:spPr>
      </p:pic>
      <p:pic>
        <p:nvPicPr>
          <p:cNvPr id="8" name="Imagen 7">
            <a:extLst>
              <a:ext uri="{FF2B5EF4-FFF2-40B4-BE49-F238E27FC236}">
                <a16:creationId xmlns:a16="http://schemas.microsoft.com/office/drawing/2014/main" id="{2845F05E-F180-54D0-1A6D-5E3FC53C22AA}"/>
              </a:ext>
            </a:extLst>
          </p:cNvPr>
          <p:cNvPicPr>
            <a:picLocks noChangeAspect="1"/>
          </p:cNvPicPr>
          <p:nvPr/>
        </p:nvPicPr>
        <p:blipFill rotWithShape="1">
          <a:blip r:embed="rId5"/>
          <a:srcRect b="53669"/>
          <a:stretch/>
        </p:blipFill>
        <p:spPr>
          <a:xfrm>
            <a:off x="1599245" y="4729506"/>
            <a:ext cx="2189020" cy="932855"/>
          </a:xfrm>
          <a:prstGeom prst="rect">
            <a:avLst/>
          </a:prstGeom>
        </p:spPr>
      </p:pic>
    </p:spTree>
    <p:extLst>
      <p:ext uri="{BB962C8B-B14F-4D97-AF65-F5344CB8AC3E}">
        <p14:creationId xmlns:p14="http://schemas.microsoft.com/office/powerpoint/2010/main" val="18291244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B816CF-5DF6-989E-D2E0-38B18AB100CF}"/>
            </a:ext>
          </a:extLst>
        </p:cNvPr>
        <p:cNvGrpSpPr/>
        <p:nvPr/>
      </p:nvGrpSpPr>
      <p:grpSpPr>
        <a:xfrm>
          <a:off x="0" y="0"/>
          <a:ext cx="0" cy="0"/>
          <a:chOff x="0" y="0"/>
          <a:chExt cx="0" cy="0"/>
        </a:xfrm>
      </p:grpSpPr>
      <p:pic>
        <p:nvPicPr>
          <p:cNvPr id="5" name="Imagen 4">
            <a:extLst>
              <a:ext uri="{FF2B5EF4-FFF2-40B4-BE49-F238E27FC236}">
                <a16:creationId xmlns:a16="http://schemas.microsoft.com/office/drawing/2014/main" id="{0324CD6A-1152-8901-3483-F048AF0723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39503"/>
            <a:ext cx="12192000" cy="7097503"/>
          </a:xfrm>
          <a:prstGeom prst="rect">
            <a:avLst/>
          </a:prstGeom>
        </p:spPr>
      </p:pic>
      <p:sp>
        <p:nvSpPr>
          <p:cNvPr id="2" name="Título 1">
            <a:extLst>
              <a:ext uri="{FF2B5EF4-FFF2-40B4-BE49-F238E27FC236}">
                <a16:creationId xmlns:a16="http://schemas.microsoft.com/office/drawing/2014/main" id="{653FF2D6-C72E-827C-C8F4-29AC9F471142}"/>
              </a:ext>
            </a:extLst>
          </p:cNvPr>
          <p:cNvSpPr>
            <a:spLocks noGrp="1"/>
          </p:cNvSpPr>
          <p:nvPr>
            <p:ph type="ctrTitle"/>
          </p:nvPr>
        </p:nvSpPr>
        <p:spPr>
          <a:xfrm>
            <a:off x="6734371" y="-507727"/>
            <a:ext cx="4447673" cy="4707743"/>
          </a:xfrm>
        </p:spPr>
        <p:txBody>
          <a:bodyPr>
            <a:normAutofit/>
          </a:bodyPr>
          <a:lstStyle/>
          <a:p>
            <a:r>
              <a:rPr lang="es-ES" sz="3600" b="1" dirty="0"/>
              <a:t>La puerta</a:t>
            </a:r>
            <a:br>
              <a:rPr lang="es-ES" sz="3600" b="1" dirty="0"/>
            </a:br>
            <a:r>
              <a:rPr lang="es-CO" b="1" dirty="0"/>
              <a:t>Representa a Cristo</a:t>
            </a:r>
            <a:br>
              <a:rPr lang="es-CO" sz="3600" dirty="0"/>
            </a:br>
            <a:r>
              <a:rPr lang="es-CO" sz="2800" dirty="0"/>
              <a:t>Éxodo 27:16 y Éxodo 26:36; 36:37</a:t>
            </a:r>
            <a:br>
              <a:rPr lang="es-CO" dirty="0"/>
            </a:br>
            <a:endParaRPr lang="es-CO" b="1" dirty="0"/>
          </a:p>
        </p:txBody>
      </p:sp>
      <p:sp>
        <p:nvSpPr>
          <p:cNvPr id="3" name="Subtítulo 2">
            <a:extLst>
              <a:ext uri="{FF2B5EF4-FFF2-40B4-BE49-F238E27FC236}">
                <a16:creationId xmlns:a16="http://schemas.microsoft.com/office/drawing/2014/main" id="{2CA4438F-7C03-1E17-739D-B015FB04101B}"/>
              </a:ext>
            </a:extLst>
          </p:cNvPr>
          <p:cNvSpPr>
            <a:spLocks noGrp="1"/>
          </p:cNvSpPr>
          <p:nvPr>
            <p:ph type="subTitle" idx="1"/>
          </p:nvPr>
        </p:nvSpPr>
        <p:spPr>
          <a:xfrm>
            <a:off x="6602239" y="2901696"/>
            <a:ext cx="4883566" cy="2829715"/>
          </a:xfrm>
        </p:spPr>
        <p:txBody>
          <a:bodyPr>
            <a:normAutofit fontScale="92500" lnSpcReduction="10000"/>
          </a:bodyPr>
          <a:lstStyle/>
          <a:p>
            <a:endParaRPr lang="es-CO" dirty="0"/>
          </a:p>
          <a:p>
            <a:endParaRPr lang="es-CO" sz="3100" dirty="0"/>
          </a:p>
          <a:p>
            <a:r>
              <a:rPr lang="es-ES" sz="3100" dirty="0"/>
              <a:t>Yo Soy la puerta.  El que entre por medio de mí, será salvo.  Entrará, saldrá, y hallará pastos. </a:t>
            </a:r>
            <a:br>
              <a:rPr lang="es-ES" sz="3100" dirty="0"/>
            </a:br>
            <a:r>
              <a:rPr lang="es-ES" sz="3100" dirty="0"/>
              <a:t>Juan 10:9</a:t>
            </a:r>
            <a:endParaRPr lang="es-CO" sz="3100" dirty="0"/>
          </a:p>
        </p:txBody>
      </p:sp>
      <p:pic>
        <p:nvPicPr>
          <p:cNvPr id="6" name="Imagen 5">
            <a:extLst>
              <a:ext uri="{FF2B5EF4-FFF2-40B4-BE49-F238E27FC236}">
                <a16:creationId xmlns:a16="http://schemas.microsoft.com/office/drawing/2014/main" id="{65242992-1231-44E1-A2FF-EB881A3981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1" y="614947"/>
            <a:ext cx="5411537" cy="5411537"/>
          </a:xfrm>
          <a:prstGeom prst="rect">
            <a:avLst/>
          </a:prstGeom>
          <a:ln>
            <a:noFill/>
          </a:ln>
          <a:effectLst>
            <a:softEdge rad="112500"/>
          </a:effectLst>
        </p:spPr>
      </p:pic>
    </p:spTree>
    <p:extLst>
      <p:ext uri="{BB962C8B-B14F-4D97-AF65-F5344CB8AC3E}">
        <p14:creationId xmlns:p14="http://schemas.microsoft.com/office/powerpoint/2010/main" val="3525943310"/>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1956</Words>
  <Application>Microsoft Office PowerPoint</Application>
  <PresentationFormat>Panorámica</PresentationFormat>
  <Paragraphs>117</Paragraphs>
  <Slides>37</Slides>
  <Notes>1</Notes>
  <HiddenSlides>0</HiddenSlides>
  <MMClips>0</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37</vt:i4>
      </vt:variant>
    </vt:vector>
  </HeadingPairs>
  <TitlesOfParts>
    <vt:vector size="45" baseType="lpstr">
      <vt:lpstr>Abadi</vt:lpstr>
      <vt:lpstr>Arial</vt:lpstr>
      <vt:lpstr>Calibri</vt:lpstr>
      <vt:lpstr>Calibri Light</vt:lpstr>
      <vt:lpstr>Open Sans</vt:lpstr>
      <vt:lpstr>Palatino Linotype</vt:lpstr>
      <vt:lpstr>Times New Roman</vt:lpstr>
      <vt:lpstr>Tema de Office</vt:lpstr>
      <vt:lpstr>Presentación de PowerPoint</vt:lpstr>
      <vt:lpstr>La Simbología  del Santuario</vt:lpstr>
      <vt:lpstr>   Y me harán un santuario, y habitaré entre ellos.   Éxodo 25:8 </vt:lpstr>
      <vt:lpstr>Introducción</vt:lpstr>
      <vt:lpstr>El tabernáculo </vt:lpstr>
      <vt:lpstr>El Atrio  El Lugar Santo  El Lugar Santísimo  </vt:lpstr>
      <vt:lpstr>El atrio</vt:lpstr>
      <vt:lpstr>El Atrio</vt:lpstr>
      <vt:lpstr>La puerta Representa a Cristo Éxodo 27:16 y Éxodo 26:36; 36:37 </vt:lpstr>
      <vt:lpstr>Presentación de PowerPoint</vt:lpstr>
      <vt:lpstr>El altar del sacrificio el primer mueble, simboliza el lugar del sacrificio de Cristo (monte Calvario):  Lucas 23:33,  Juan 19:17-30, Hebreos 13:12, 13.</vt:lpstr>
      <vt:lpstr> La víctima sangrante en el altar del sacrificio daba testimonio del Redentor que había de venir.   A fin de Conocerle, pág. 103</vt:lpstr>
      <vt:lpstr>Simboliza nuestro sacrificio: Romanos12:1, Salmos 50:5  Cultos matutinos y  vespertinos: Números 28:1-4; Salmos 92:1-2</vt:lpstr>
      <vt:lpstr>Lavacro de bronce Servía para los sacerdotes lavar sus manos y sus pies antes de empezar con su servicio sacerdotal </vt:lpstr>
      <vt:lpstr>Lavacro de bronce</vt:lpstr>
      <vt:lpstr>Lavacro de bronce</vt:lpstr>
      <vt:lpstr>Lavacro de bronce</vt:lpstr>
      <vt:lpstr>Presentación de PowerPoint</vt:lpstr>
      <vt:lpstr>Presentación de PowerPoint</vt:lpstr>
      <vt:lpstr>El candelero de oro es un símbolo de Cristo</vt:lpstr>
      <vt:lpstr>Un símbolo del Antiguo y Nuevo Testamento</vt:lpstr>
      <vt:lpstr>Un símbolo de la iglesia de Dios  </vt:lpstr>
      <vt:lpstr>El aceite es un símbolo del Espíritu Santo</vt:lpstr>
      <vt:lpstr>Pan de la Presencia, un símbolo de Cristo, la dependencia del Señor para el sustento diario y la Palabra de Dios. </vt:lpstr>
      <vt:lpstr>Presentación de PowerPoint</vt:lpstr>
      <vt:lpstr>Así como cada sábado era colocado un pan nuevo, cada sábado debemos tener una nueva experiencia con Cristo.</vt:lpstr>
      <vt:lpstr>El altar del incienso simboliza la intercesión de Cristo   Éxodo 30:1-3; 40:26-Apocalipsis 8:3, 4 </vt:lpstr>
      <vt:lpstr>El incienso simboliza los méritos de Cristo y su inmaculada justicia 2 Corintios 5:21.</vt:lpstr>
      <vt:lpstr>Lugar Santísimo</vt:lpstr>
      <vt:lpstr>Lugar Santísimo</vt:lpstr>
      <vt:lpstr>El arca del pacto un receptáculo de la ley Éxodo 25:16; Deuteronomio10:1-5.</vt:lpstr>
      <vt:lpstr>El arca del pacto Hebreos 9:4</vt:lpstr>
      <vt:lpstr>La ley es un reflejo del carácter de Dios Salmos 19:7</vt:lpstr>
      <vt:lpstr>El propiciatorio representa el trono de la misericordia y la justicia divina</vt:lpstr>
      <vt:lpstr>Los querubines sobre el propiciatorio representan a la hueste angélica, su reverencia a la santa ley y su interés en el plan de la redención</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Gerson Peralta</dc:creator>
  <cp:lastModifiedBy>Dm</cp:lastModifiedBy>
  <cp:revision>1</cp:revision>
  <dcterms:created xsi:type="dcterms:W3CDTF">2024-03-04T16:11:46Z</dcterms:created>
  <dcterms:modified xsi:type="dcterms:W3CDTF">2024-03-06T17:37:16Z</dcterms:modified>
</cp:coreProperties>
</file>