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6" r:id="rId3"/>
    <p:sldId id="260" r:id="rId4"/>
    <p:sldId id="259" r:id="rId5"/>
    <p:sldId id="261" r:id="rId6"/>
    <p:sldId id="262" r:id="rId7"/>
    <p:sldId id="263" r:id="rId8"/>
    <p:sldId id="264" r:id="rId9"/>
    <p:sldId id="266" r:id="rId10"/>
    <p:sldId id="267" r:id="rId11"/>
    <p:sldId id="265" r:id="rId12"/>
    <p:sldId id="268" r:id="rId13"/>
    <p:sldId id="276" r:id="rId14"/>
    <p:sldId id="275" r:id="rId15"/>
    <p:sldId id="270" r:id="rId16"/>
    <p:sldId id="274" r:id="rId17"/>
    <p:sldId id="273" r:id="rId18"/>
    <p:sldId id="272" r:id="rId19"/>
    <p:sldId id="281" r:id="rId20"/>
    <p:sldId id="280" r:id="rId21"/>
    <p:sldId id="277" r:id="rId22"/>
    <p:sldId id="279" r:id="rId23"/>
    <p:sldId id="278" r:id="rId24"/>
    <p:sldId id="271" r:id="rId25"/>
    <p:sldId id="269" r:id="rId26"/>
    <p:sldId id="282" r:id="rId27"/>
    <p:sldId id="285" r:id="rId28"/>
    <p:sldId id="284" r:id="rId29"/>
    <p:sldId id="283" r:id="rId30"/>
    <p:sldId id="257" r:id="rId31"/>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2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04044A-A819-33C0-0734-8CD3A923D36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19D93D3C-6494-7697-05C9-11374D4D72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18B09CD4-01A8-9C27-9817-C64B06EAFA91}"/>
              </a:ext>
            </a:extLst>
          </p:cNvPr>
          <p:cNvSpPr>
            <a:spLocks noGrp="1"/>
          </p:cNvSpPr>
          <p:nvPr>
            <p:ph type="dt" sz="half" idx="10"/>
          </p:nvPr>
        </p:nvSpPr>
        <p:spPr/>
        <p:txBody>
          <a:bodyPr/>
          <a:lstStyle/>
          <a:p>
            <a:fld id="{E0282034-610E-4272-A98E-A32409C0F30E}" type="datetimeFigureOut">
              <a:rPr lang="es-CO" smtClean="0"/>
              <a:t>6/03/2024</a:t>
            </a:fld>
            <a:endParaRPr lang="es-CO"/>
          </a:p>
        </p:txBody>
      </p:sp>
      <p:sp>
        <p:nvSpPr>
          <p:cNvPr id="5" name="Marcador de pie de página 4">
            <a:extLst>
              <a:ext uri="{FF2B5EF4-FFF2-40B4-BE49-F238E27FC236}">
                <a16:creationId xmlns:a16="http://schemas.microsoft.com/office/drawing/2014/main" id="{A15671D8-7AA9-B17A-DACF-A1B52E29100F}"/>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3D411BD3-B482-DF35-9EC8-49C5414E340F}"/>
              </a:ext>
            </a:extLst>
          </p:cNvPr>
          <p:cNvSpPr>
            <a:spLocks noGrp="1"/>
          </p:cNvSpPr>
          <p:nvPr>
            <p:ph type="sldNum" sz="quarter" idx="12"/>
          </p:nvPr>
        </p:nvSpPr>
        <p:spPr/>
        <p:txBody>
          <a:bodyPr/>
          <a:lstStyle/>
          <a:p>
            <a:fld id="{E8E5D1A7-26F7-4687-88B6-A638B5874324}" type="slidenum">
              <a:rPr lang="es-CO" smtClean="0"/>
              <a:t>‹Nº›</a:t>
            </a:fld>
            <a:endParaRPr lang="es-CO"/>
          </a:p>
        </p:txBody>
      </p:sp>
    </p:spTree>
    <p:extLst>
      <p:ext uri="{BB962C8B-B14F-4D97-AF65-F5344CB8AC3E}">
        <p14:creationId xmlns:p14="http://schemas.microsoft.com/office/powerpoint/2010/main" val="2646289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99A7FC-462C-21CC-129F-4FC3AA752A77}"/>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8AF060B3-64DC-957C-60E2-3450D737D79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940912FB-031C-A775-B32D-92120044D31E}"/>
              </a:ext>
            </a:extLst>
          </p:cNvPr>
          <p:cNvSpPr>
            <a:spLocks noGrp="1"/>
          </p:cNvSpPr>
          <p:nvPr>
            <p:ph type="dt" sz="half" idx="10"/>
          </p:nvPr>
        </p:nvSpPr>
        <p:spPr/>
        <p:txBody>
          <a:bodyPr/>
          <a:lstStyle/>
          <a:p>
            <a:fld id="{E0282034-610E-4272-A98E-A32409C0F30E}" type="datetimeFigureOut">
              <a:rPr lang="es-CO" smtClean="0"/>
              <a:t>6/03/2024</a:t>
            </a:fld>
            <a:endParaRPr lang="es-CO"/>
          </a:p>
        </p:txBody>
      </p:sp>
      <p:sp>
        <p:nvSpPr>
          <p:cNvPr id="5" name="Marcador de pie de página 4">
            <a:extLst>
              <a:ext uri="{FF2B5EF4-FFF2-40B4-BE49-F238E27FC236}">
                <a16:creationId xmlns:a16="http://schemas.microsoft.com/office/drawing/2014/main" id="{6B4EE7F8-589A-B0EA-3DDC-992A2E36DC32}"/>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0DD349B-772D-9DBB-E4A7-1C9DE2D8184C}"/>
              </a:ext>
            </a:extLst>
          </p:cNvPr>
          <p:cNvSpPr>
            <a:spLocks noGrp="1"/>
          </p:cNvSpPr>
          <p:nvPr>
            <p:ph type="sldNum" sz="quarter" idx="12"/>
          </p:nvPr>
        </p:nvSpPr>
        <p:spPr/>
        <p:txBody>
          <a:bodyPr/>
          <a:lstStyle/>
          <a:p>
            <a:fld id="{E8E5D1A7-26F7-4687-88B6-A638B5874324}" type="slidenum">
              <a:rPr lang="es-CO" smtClean="0"/>
              <a:t>‹Nº›</a:t>
            </a:fld>
            <a:endParaRPr lang="es-CO"/>
          </a:p>
        </p:txBody>
      </p:sp>
    </p:spTree>
    <p:extLst>
      <p:ext uri="{BB962C8B-B14F-4D97-AF65-F5344CB8AC3E}">
        <p14:creationId xmlns:p14="http://schemas.microsoft.com/office/powerpoint/2010/main" val="2096214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BF5C3DF-7223-335D-EB5B-B610BE885DC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0ED7BD49-61AC-F004-AD25-745A28D9EF1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5EF9015D-7CD6-16F4-F01E-D4BD58E9AC74}"/>
              </a:ext>
            </a:extLst>
          </p:cNvPr>
          <p:cNvSpPr>
            <a:spLocks noGrp="1"/>
          </p:cNvSpPr>
          <p:nvPr>
            <p:ph type="dt" sz="half" idx="10"/>
          </p:nvPr>
        </p:nvSpPr>
        <p:spPr/>
        <p:txBody>
          <a:bodyPr/>
          <a:lstStyle/>
          <a:p>
            <a:fld id="{E0282034-610E-4272-A98E-A32409C0F30E}" type="datetimeFigureOut">
              <a:rPr lang="es-CO" smtClean="0"/>
              <a:t>6/03/2024</a:t>
            </a:fld>
            <a:endParaRPr lang="es-CO"/>
          </a:p>
        </p:txBody>
      </p:sp>
      <p:sp>
        <p:nvSpPr>
          <p:cNvPr id="5" name="Marcador de pie de página 4">
            <a:extLst>
              <a:ext uri="{FF2B5EF4-FFF2-40B4-BE49-F238E27FC236}">
                <a16:creationId xmlns:a16="http://schemas.microsoft.com/office/drawing/2014/main" id="{852A9347-3483-4534-97F5-E19F37A783E7}"/>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0B152755-78E7-51E6-5F8F-95C883C12F13}"/>
              </a:ext>
            </a:extLst>
          </p:cNvPr>
          <p:cNvSpPr>
            <a:spLocks noGrp="1"/>
          </p:cNvSpPr>
          <p:nvPr>
            <p:ph type="sldNum" sz="quarter" idx="12"/>
          </p:nvPr>
        </p:nvSpPr>
        <p:spPr/>
        <p:txBody>
          <a:bodyPr/>
          <a:lstStyle/>
          <a:p>
            <a:fld id="{E8E5D1A7-26F7-4687-88B6-A638B5874324}" type="slidenum">
              <a:rPr lang="es-CO" smtClean="0"/>
              <a:t>‹Nº›</a:t>
            </a:fld>
            <a:endParaRPr lang="es-CO"/>
          </a:p>
        </p:txBody>
      </p:sp>
    </p:spTree>
    <p:extLst>
      <p:ext uri="{BB962C8B-B14F-4D97-AF65-F5344CB8AC3E}">
        <p14:creationId xmlns:p14="http://schemas.microsoft.com/office/powerpoint/2010/main" val="828244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733593-F23F-0324-B535-E9A1DB22DD1C}"/>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B8E98F95-BA26-937A-4C41-DC5A09A40A5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D36E72D5-57C4-4BC0-F01A-69CA7B1E83BE}"/>
              </a:ext>
            </a:extLst>
          </p:cNvPr>
          <p:cNvSpPr>
            <a:spLocks noGrp="1"/>
          </p:cNvSpPr>
          <p:nvPr>
            <p:ph type="dt" sz="half" idx="10"/>
          </p:nvPr>
        </p:nvSpPr>
        <p:spPr/>
        <p:txBody>
          <a:bodyPr/>
          <a:lstStyle/>
          <a:p>
            <a:fld id="{E0282034-610E-4272-A98E-A32409C0F30E}" type="datetimeFigureOut">
              <a:rPr lang="es-CO" smtClean="0"/>
              <a:t>6/03/2024</a:t>
            </a:fld>
            <a:endParaRPr lang="es-CO"/>
          </a:p>
        </p:txBody>
      </p:sp>
      <p:sp>
        <p:nvSpPr>
          <p:cNvPr id="5" name="Marcador de pie de página 4">
            <a:extLst>
              <a:ext uri="{FF2B5EF4-FFF2-40B4-BE49-F238E27FC236}">
                <a16:creationId xmlns:a16="http://schemas.microsoft.com/office/drawing/2014/main" id="{8C98120F-9FB8-00CD-E9A2-DDEC5F33F5F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930D6A03-DC2F-E6AE-2CDB-0FA119C60FE9}"/>
              </a:ext>
            </a:extLst>
          </p:cNvPr>
          <p:cNvSpPr>
            <a:spLocks noGrp="1"/>
          </p:cNvSpPr>
          <p:nvPr>
            <p:ph type="sldNum" sz="quarter" idx="12"/>
          </p:nvPr>
        </p:nvSpPr>
        <p:spPr/>
        <p:txBody>
          <a:bodyPr/>
          <a:lstStyle/>
          <a:p>
            <a:fld id="{E8E5D1A7-26F7-4687-88B6-A638B5874324}" type="slidenum">
              <a:rPr lang="es-CO" smtClean="0"/>
              <a:t>‹Nº›</a:t>
            </a:fld>
            <a:endParaRPr lang="es-CO"/>
          </a:p>
        </p:txBody>
      </p:sp>
    </p:spTree>
    <p:extLst>
      <p:ext uri="{BB962C8B-B14F-4D97-AF65-F5344CB8AC3E}">
        <p14:creationId xmlns:p14="http://schemas.microsoft.com/office/powerpoint/2010/main" val="3785521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372D0E-2E8F-CD09-0DE8-1248E8AE378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F7281B60-793A-610C-FF24-44E6E0BC28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85DE5D6-271D-36DE-0BA0-68E53E05518E}"/>
              </a:ext>
            </a:extLst>
          </p:cNvPr>
          <p:cNvSpPr>
            <a:spLocks noGrp="1"/>
          </p:cNvSpPr>
          <p:nvPr>
            <p:ph type="dt" sz="half" idx="10"/>
          </p:nvPr>
        </p:nvSpPr>
        <p:spPr/>
        <p:txBody>
          <a:bodyPr/>
          <a:lstStyle/>
          <a:p>
            <a:fld id="{E0282034-610E-4272-A98E-A32409C0F30E}" type="datetimeFigureOut">
              <a:rPr lang="es-CO" smtClean="0"/>
              <a:t>6/03/2024</a:t>
            </a:fld>
            <a:endParaRPr lang="es-CO"/>
          </a:p>
        </p:txBody>
      </p:sp>
      <p:sp>
        <p:nvSpPr>
          <p:cNvPr id="5" name="Marcador de pie de página 4">
            <a:extLst>
              <a:ext uri="{FF2B5EF4-FFF2-40B4-BE49-F238E27FC236}">
                <a16:creationId xmlns:a16="http://schemas.microsoft.com/office/drawing/2014/main" id="{DD798C5C-243D-A338-93B3-C7FE7DCEE1B8}"/>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34D778E-858B-335F-64D1-FB4E201D607C}"/>
              </a:ext>
            </a:extLst>
          </p:cNvPr>
          <p:cNvSpPr>
            <a:spLocks noGrp="1"/>
          </p:cNvSpPr>
          <p:nvPr>
            <p:ph type="sldNum" sz="quarter" idx="12"/>
          </p:nvPr>
        </p:nvSpPr>
        <p:spPr/>
        <p:txBody>
          <a:bodyPr/>
          <a:lstStyle/>
          <a:p>
            <a:fld id="{E8E5D1A7-26F7-4687-88B6-A638B5874324}" type="slidenum">
              <a:rPr lang="es-CO" smtClean="0"/>
              <a:t>‹Nº›</a:t>
            </a:fld>
            <a:endParaRPr lang="es-CO"/>
          </a:p>
        </p:txBody>
      </p:sp>
    </p:spTree>
    <p:extLst>
      <p:ext uri="{BB962C8B-B14F-4D97-AF65-F5344CB8AC3E}">
        <p14:creationId xmlns:p14="http://schemas.microsoft.com/office/powerpoint/2010/main" val="1210247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0409E8-D148-401E-FA1B-F0607E74FA5B}"/>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D5B0E5DA-BB8F-847B-D117-EB73055298B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A679D33C-6736-6355-C82A-7F4B4FB48D8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F16F3510-4966-4630-05D1-052D8ACC4D9D}"/>
              </a:ext>
            </a:extLst>
          </p:cNvPr>
          <p:cNvSpPr>
            <a:spLocks noGrp="1"/>
          </p:cNvSpPr>
          <p:nvPr>
            <p:ph type="dt" sz="half" idx="10"/>
          </p:nvPr>
        </p:nvSpPr>
        <p:spPr/>
        <p:txBody>
          <a:bodyPr/>
          <a:lstStyle/>
          <a:p>
            <a:fld id="{E0282034-610E-4272-A98E-A32409C0F30E}" type="datetimeFigureOut">
              <a:rPr lang="es-CO" smtClean="0"/>
              <a:t>6/03/2024</a:t>
            </a:fld>
            <a:endParaRPr lang="es-CO"/>
          </a:p>
        </p:txBody>
      </p:sp>
      <p:sp>
        <p:nvSpPr>
          <p:cNvPr id="6" name="Marcador de pie de página 5">
            <a:extLst>
              <a:ext uri="{FF2B5EF4-FFF2-40B4-BE49-F238E27FC236}">
                <a16:creationId xmlns:a16="http://schemas.microsoft.com/office/drawing/2014/main" id="{443046A9-CFFE-0677-534C-F4B58810CE33}"/>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C02B9BA1-CEEA-756D-7A97-8ECE0E8140C2}"/>
              </a:ext>
            </a:extLst>
          </p:cNvPr>
          <p:cNvSpPr>
            <a:spLocks noGrp="1"/>
          </p:cNvSpPr>
          <p:nvPr>
            <p:ph type="sldNum" sz="quarter" idx="12"/>
          </p:nvPr>
        </p:nvSpPr>
        <p:spPr/>
        <p:txBody>
          <a:bodyPr/>
          <a:lstStyle/>
          <a:p>
            <a:fld id="{E8E5D1A7-26F7-4687-88B6-A638B5874324}" type="slidenum">
              <a:rPr lang="es-CO" smtClean="0"/>
              <a:t>‹Nº›</a:t>
            </a:fld>
            <a:endParaRPr lang="es-CO"/>
          </a:p>
        </p:txBody>
      </p:sp>
    </p:spTree>
    <p:extLst>
      <p:ext uri="{BB962C8B-B14F-4D97-AF65-F5344CB8AC3E}">
        <p14:creationId xmlns:p14="http://schemas.microsoft.com/office/powerpoint/2010/main" val="3686688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8473F9-0CC0-38AA-C731-684CE28890D5}"/>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96391306-B748-6674-163C-A0C1235BA0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5292BC5-1A02-C341-6F39-36EE5AC5483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73DD2346-EC1A-B4D4-58D9-3335A93933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F467AC8-6350-39C6-5036-0257A5CCDAE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7CBA4A5C-1855-91CF-8AF4-04499F2B19BD}"/>
              </a:ext>
            </a:extLst>
          </p:cNvPr>
          <p:cNvSpPr>
            <a:spLocks noGrp="1"/>
          </p:cNvSpPr>
          <p:nvPr>
            <p:ph type="dt" sz="half" idx="10"/>
          </p:nvPr>
        </p:nvSpPr>
        <p:spPr/>
        <p:txBody>
          <a:bodyPr/>
          <a:lstStyle/>
          <a:p>
            <a:fld id="{E0282034-610E-4272-A98E-A32409C0F30E}" type="datetimeFigureOut">
              <a:rPr lang="es-CO" smtClean="0"/>
              <a:t>6/03/2024</a:t>
            </a:fld>
            <a:endParaRPr lang="es-CO"/>
          </a:p>
        </p:txBody>
      </p:sp>
      <p:sp>
        <p:nvSpPr>
          <p:cNvPr id="8" name="Marcador de pie de página 7">
            <a:extLst>
              <a:ext uri="{FF2B5EF4-FFF2-40B4-BE49-F238E27FC236}">
                <a16:creationId xmlns:a16="http://schemas.microsoft.com/office/drawing/2014/main" id="{0029A954-9ABC-7073-F697-3ED4C371EEC2}"/>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D9FD5FC6-2F9E-64D2-B096-DF33805480F2}"/>
              </a:ext>
            </a:extLst>
          </p:cNvPr>
          <p:cNvSpPr>
            <a:spLocks noGrp="1"/>
          </p:cNvSpPr>
          <p:nvPr>
            <p:ph type="sldNum" sz="quarter" idx="12"/>
          </p:nvPr>
        </p:nvSpPr>
        <p:spPr/>
        <p:txBody>
          <a:bodyPr/>
          <a:lstStyle/>
          <a:p>
            <a:fld id="{E8E5D1A7-26F7-4687-88B6-A638B5874324}" type="slidenum">
              <a:rPr lang="es-CO" smtClean="0"/>
              <a:t>‹Nº›</a:t>
            </a:fld>
            <a:endParaRPr lang="es-CO"/>
          </a:p>
        </p:txBody>
      </p:sp>
    </p:spTree>
    <p:extLst>
      <p:ext uri="{BB962C8B-B14F-4D97-AF65-F5344CB8AC3E}">
        <p14:creationId xmlns:p14="http://schemas.microsoft.com/office/powerpoint/2010/main" val="3476544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F21648-780C-BE50-7948-C5A4314C4CD2}"/>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D3B19537-DE28-941E-97F8-9E9ED07B92A7}"/>
              </a:ext>
            </a:extLst>
          </p:cNvPr>
          <p:cNvSpPr>
            <a:spLocks noGrp="1"/>
          </p:cNvSpPr>
          <p:nvPr>
            <p:ph type="dt" sz="half" idx="10"/>
          </p:nvPr>
        </p:nvSpPr>
        <p:spPr/>
        <p:txBody>
          <a:bodyPr/>
          <a:lstStyle/>
          <a:p>
            <a:fld id="{E0282034-610E-4272-A98E-A32409C0F30E}" type="datetimeFigureOut">
              <a:rPr lang="es-CO" smtClean="0"/>
              <a:t>6/03/2024</a:t>
            </a:fld>
            <a:endParaRPr lang="es-CO"/>
          </a:p>
        </p:txBody>
      </p:sp>
      <p:sp>
        <p:nvSpPr>
          <p:cNvPr id="4" name="Marcador de pie de página 3">
            <a:extLst>
              <a:ext uri="{FF2B5EF4-FFF2-40B4-BE49-F238E27FC236}">
                <a16:creationId xmlns:a16="http://schemas.microsoft.com/office/drawing/2014/main" id="{8E3668D7-5464-76A7-CDFA-BAB93E1D3B7E}"/>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1E866700-1001-EEEE-91CC-6DADEC9F2FF3}"/>
              </a:ext>
            </a:extLst>
          </p:cNvPr>
          <p:cNvSpPr>
            <a:spLocks noGrp="1"/>
          </p:cNvSpPr>
          <p:nvPr>
            <p:ph type="sldNum" sz="quarter" idx="12"/>
          </p:nvPr>
        </p:nvSpPr>
        <p:spPr/>
        <p:txBody>
          <a:bodyPr/>
          <a:lstStyle/>
          <a:p>
            <a:fld id="{E8E5D1A7-26F7-4687-88B6-A638B5874324}" type="slidenum">
              <a:rPr lang="es-CO" smtClean="0"/>
              <a:t>‹Nº›</a:t>
            </a:fld>
            <a:endParaRPr lang="es-CO"/>
          </a:p>
        </p:txBody>
      </p:sp>
    </p:spTree>
    <p:extLst>
      <p:ext uri="{BB962C8B-B14F-4D97-AF65-F5344CB8AC3E}">
        <p14:creationId xmlns:p14="http://schemas.microsoft.com/office/powerpoint/2010/main" val="1247071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2DD0E58-7902-64FB-A6B6-3E8AD7BD3526}"/>
              </a:ext>
            </a:extLst>
          </p:cNvPr>
          <p:cNvSpPr>
            <a:spLocks noGrp="1"/>
          </p:cNvSpPr>
          <p:nvPr>
            <p:ph type="dt" sz="half" idx="10"/>
          </p:nvPr>
        </p:nvSpPr>
        <p:spPr/>
        <p:txBody>
          <a:bodyPr/>
          <a:lstStyle/>
          <a:p>
            <a:fld id="{E0282034-610E-4272-A98E-A32409C0F30E}" type="datetimeFigureOut">
              <a:rPr lang="es-CO" smtClean="0"/>
              <a:t>6/03/2024</a:t>
            </a:fld>
            <a:endParaRPr lang="es-CO"/>
          </a:p>
        </p:txBody>
      </p:sp>
      <p:sp>
        <p:nvSpPr>
          <p:cNvPr id="3" name="Marcador de pie de página 2">
            <a:extLst>
              <a:ext uri="{FF2B5EF4-FFF2-40B4-BE49-F238E27FC236}">
                <a16:creationId xmlns:a16="http://schemas.microsoft.com/office/drawing/2014/main" id="{5A4D5497-16FA-9B3A-160B-A3434F65C74E}"/>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8BAB7639-56D9-DC25-C302-CF7A74FFC3C1}"/>
              </a:ext>
            </a:extLst>
          </p:cNvPr>
          <p:cNvSpPr>
            <a:spLocks noGrp="1"/>
          </p:cNvSpPr>
          <p:nvPr>
            <p:ph type="sldNum" sz="quarter" idx="12"/>
          </p:nvPr>
        </p:nvSpPr>
        <p:spPr/>
        <p:txBody>
          <a:bodyPr/>
          <a:lstStyle/>
          <a:p>
            <a:fld id="{E8E5D1A7-26F7-4687-88B6-A638B5874324}" type="slidenum">
              <a:rPr lang="es-CO" smtClean="0"/>
              <a:t>‹Nº›</a:t>
            </a:fld>
            <a:endParaRPr lang="es-CO"/>
          </a:p>
        </p:txBody>
      </p:sp>
    </p:spTree>
    <p:extLst>
      <p:ext uri="{BB962C8B-B14F-4D97-AF65-F5344CB8AC3E}">
        <p14:creationId xmlns:p14="http://schemas.microsoft.com/office/powerpoint/2010/main" val="1342453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9845E0-D102-A635-B47C-33F9350739D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A4B3272E-E584-9C1E-B1DE-AF3BB141A5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85C929AD-F334-6EF3-A089-35AE56EC96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4A4EDA2-7A3B-C449-7BE9-0CA29F4A1574}"/>
              </a:ext>
            </a:extLst>
          </p:cNvPr>
          <p:cNvSpPr>
            <a:spLocks noGrp="1"/>
          </p:cNvSpPr>
          <p:nvPr>
            <p:ph type="dt" sz="half" idx="10"/>
          </p:nvPr>
        </p:nvSpPr>
        <p:spPr/>
        <p:txBody>
          <a:bodyPr/>
          <a:lstStyle/>
          <a:p>
            <a:fld id="{E0282034-610E-4272-A98E-A32409C0F30E}" type="datetimeFigureOut">
              <a:rPr lang="es-CO" smtClean="0"/>
              <a:t>6/03/2024</a:t>
            </a:fld>
            <a:endParaRPr lang="es-CO"/>
          </a:p>
        </p:txBody>
      </p:sp>
      <p:sp>
        <p:nvSpPr>
          <p:cNvPr id="6" name="Marcador de pie de página 5">
            <a:extLst>
              <a:ext uri="{FF2B5EF4-FFF2-40B4-BE49-F238E27FC236}">
                <a16:creationId xmlns:a16="http://schemas.microsoft.com/office/drawing/2014/main" id="{79D44AEA-F81A-1880-EA72-41A0801F9702}"/>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68DFC94F-EFF1-8323-722E-87C746A43125}"/>
              </a:ext>
            </a:extLst>
          </p:cNvPr>
          <p:cNvSpPr>
            <a:spLocks noGrp="1"/>
          </p:cNvSpPr>
          <p:nvPr>
            <p:ph type="sldNum" sz="quarter" idx="12"/>
          </p:nvPr>
        </p:nvSpPr>
        <p:spPr/>
        <p:txBody>
          <a:bodyPr/>
          <a:lstStyle/>
          <a:p>
            <a:fld id="{E8E5D1A7-26F7-4687-88B6-A638B5874324}" type="slidenum">
              <a:rPr lang="es-CO" smtClean="0"/>
              <a:t>‹Nº›</a:t>
            </a:fld>
            <a:endParaRPr lang="es-CO"/>
          </a:p>
        </p:txBody>
      </p:sp>
    </p:spTree>
    <p:extLst>
      <p:ext uri="{BB962C8B-B14F-4D97-AF65-F5344CB8AC3E}">
        <p14:creationId xmlns:p14="http://schemas.microsoft.com/office/powerpoint/2010/main" val="3851648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EAE4FB-DB07-0F0F-3E26-CECA38444E5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BCFECFD0-B5BC-DB8E-E3DB-59D34B3872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20CF986B-9884-C8CB-C1F7-335E2708C7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E1F8B4A-4097-38EA-1D32-D05689D910F9}"/>
              </a:ext>
            </a:extLst>
          </p:cNvPr>
          <p:cNvSpPr>
            <a:spLocks noGrp="1"/>
          </p:cNvSpPr>
          <p:nvPr>
            <p:ph type="dt" sz="half" idx="10"/>
          </p:nvPr>
        </p:nvSpPr>
        <p:spPr/>
        <p:txBody>
          <a:bodyPr/>
          <a:lstStyle/>
          <a:p>
            <a:fld id="{E0282034-610E-4272-A98E-A32409C0F30E}" type="datetimeFigureOut">
              <a:rPr lang="es-CO" smtClean="0"/>
              <a:t>6/03/2024</a:t>
            </a:fld>
            <a:endParaRPr lang="es-CO"/>
          </a:p>
        </p:txBody>
      </p:sp>
      <p:sp>
        <p:nvSpPr>
          <p:cNvPr id="6" name="Marcador de pie de página 5">
            <a:extLst>
              <a:ext uri="{FF2B5EF4-FFF2-40B4-BE49-F238E27FC236}">
                <a16:creationId xmlns:a16="http://schemas.microsoft.com/office/drawing/2014/main" id="{BD6C0104-0D66-B238-C146-9B33FE95E3FD}"/>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5DC1EDAA-993B-94BF-03D1-C65F3C3DD6D6}"/>
              </a:ext>
            </a:extLst>
          </p:cNvPr>
          <p:cNvSpPr>
            <a:spLocks noGrp="1"/>
          </p:cNvSpPr>
          <p:nvPr>
            <p:ph type="sldNum" sz="quarter" idx="12"/>
          </p:nvPr>
        </p:nvSpPr>
        <p:spPr/>
        <p:txBody>
          <a:bodyPr/>
          <a:lstStyle/>
          <a:p>
            <a:fld id="{E8E5D1A7-26F7-4687-88B6-A638B5874324}" type="slidenum">
              <a:rPr lang="es-CO" smtClean="0"/>
              <a:t>‹Nº›</a:t>
            </a:fld>
            <a:endParaRPr lang="es-CO"/>
          </a:p>
        </p:txBody>
      </p:sp>
    </p:spTree>
    <p:extLst>
      <p:ext uri="{BB962C8B-B14F-4D97-AF65-F5344CB8AC3E}">
        <p14:creationId xmlns:p14="http://schemas.microsoft.com/office/powerpoint/2010/main" val="2192393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8488F89-C2A1-01B7-B2E7-64CD948D7C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9A607447-60A9-5B63-9205-51884F6149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02DE03E2-DAE4-F7CD-4CB6-6F12359994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282034-610E-4272-A98E-A32409C0F30E}" type="datetimeFigureOut">
              <a:rPr lang="es-CO" smtClean="0"/>
              <a:t>6/03/2024</a:t>
            </a:fld>
            <a:endParaRPr lang="es-CO"/>
          </a:p>
        </p:txBody>
      </p:sp>
      <p:sp>
        <p:nvSpPr>
          <p:cNvPr id="5" name="Marcador de pie de página 4">
            <a:extLst>
              <a:ext uri="{FF2B5EF4-FFF2-40B4-BE49-F238E27FC236}">
                <a16:creationId xmlns:a16="http://schemas.microsoft.com/office/drawing/2014/main" id="{B76D71DE-55F7-9F99-64A0-3B23578C64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5CA68EAC-DD4F-ACC3-0196-5CBD974C0C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E5D1A7-26F7-4687-88B6-A638B5874324}" type="slidenum">
              <a:rPr lang="es-CO" smtClean="0"/>
              <a:t>‹Nº›</a:t>
            </a:fld>
            <a:endParaRPr lang="es-CO"/>
          </a:p>
        </p:txBody>
      </p:sp>
    </p:spTree>
    <p:extLst>
      <p:ext uri="{BB962C8B-B14F-4D97-AF65-F5344CB8AC3E}">
        <p14:creationId xmlns:p14="http://schemas.microsoft.com/office/powerpoint/2010/main" val="599093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ED78D4-8459-AEC2-7D3B-88F8AA3D53BD}"/>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6234D79E-1E52-7B56-C81C-9B5C2C83DA6B}"/>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3A7F326D-0D26-84B6-F092-8BF1D9872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a:effectLst>
            <a:outerShdw blurRad="292100" dist="139700" dir="2700000" algn="tl" rotWithShape="0">
              <a:srgbClr val="333333">
                <a:alpha val="65000"/>
              </a:srgbClr>
            </a:outerShdw>
          </a:effectLst>
        </p:spPr>
      </p:pic>
      <p:sp>
        <p:nvSpPr>
          <p:cNvPr id="4" name="Rectángulo 3"/>
          <p:cNvSpPr/>
          <p:nvPr/>
        </p:nvSpPr>
        <p:spPr>
          <a:xfrm>
            <a:off x="425513" y="4701942"/>
            <a:ext cx="6771992" cy="830997"/>
          </a:xfrm>
          <a:prstGeom prst="rect">
            <a:avLst/>
          </a:prstGeom>
        </p:spPr>
        <p:txBody>
          <a:bodyPr wrap="square">
            <a:spAutoFit/>
          </a:bodyPr>
          <a:lstStyle/>
          <a:p>
            <a:r>
              <a:rPr lang="es-ES" sz="2400" b="1" dirty="0">
                <a:ln w="6600">
                  <a:solidFill>
                    <a:schemeClr val="accent2"/>
                  </a:solidFill>
                  <a:prstDash val="solid"/>
                </a:ln>
                <a:solidFill>
                  <a:srgbClr val="FFC000"/>
                </a:solidFill>
                <a:effectLst>
                  <a:outerShdw dist="38100" dir="2700000" algn="tl" rotWithShape="0">
                    <a:schemeClr val="accent2"/>
                  </a:outerShdw>
                </a:effectLst>
                <a:latin typeface="Copperplate Gothic Bold" panose="020E0705020206020404" pitchFamily="34" charset="0"/>
              </a:rPr>
              <a:t>¿PARA QUE FUE HECHO EL SANTUARIO TERRENAL?</a:t>
            </a:r>
            <a:endParaRPr lang="es-CO" sz="2400" b="1" dirty="0">
              <a:ln w="6600">
                <a:solidFill>
                  <a:schemeClr val="accent2"/>
                </a:solidFill>
                <a:prstDash val="solid"/>
              </a:ln>
              <a:solidFill>
                <a:srgbClr val="FFC000"/>
              </a:solidFill>
              <a:effectLst>
                <a:outerShdw dist="38100" dir="2700000" algn="tl" rotWithShape="0">
                  <a:schemeClr val="accent2"/>
                </a:outerShdw>
              </a:effectLst>
              <a:latin typeface="Copperplate Gothic Bold" panose="020E0705020206020404" pitchFamily="34" charset="0"/>
            </a:endParaRPr>
          </a:p>
        </p:txBody>
      </p:sp>
    </p:spTree>
    <p:extLst>
      <p:ext uri="{BB962C8B-B14F-4D97-AF65-F5344CB8AC3E}">
        <p14:creationId xmlns:p14="http://schemas.microsoft.com/office/powerpoint/2010/main" val="2595034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ED78D4-8459-AEC2-7D3B-88F8AA3D53BD}"/>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6234D79E-1E52-7B56-C81C-9B5C2C83DA6B}"/>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05D1B26C-6724-C40C-B441-1CA7A3A77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ángulo 3"/>
          <p:cNvSpPr/>
          <p:nvPr/>
        </p:nvSpPr>
        <p:spPr>
          <a:xfrm>
            <a:off x="1398105" y="1972561"/>
            <a:ext cx="6096000" cy="4031873"/>
          </a:xfrm>
          <a:prstGeom prst="rect">
            <a:avLst/>
          </a:prstGeom>
        </p:spPr>
        <p:txBody>
          <a:bodyPr>
            <a:spAutoFit/>
          </a:bodyPr>
          <a:lstStyle/>
          <a:p>
            <a:r>
              <a:rPr lang="es-ES" sz="3200" b="1" dirty="0"/>
              <a:t>Génesis 3:6</a:t>
            </a:r>
          </a:p>
          <a:p>
            <a:r>
              <a:rPr lang="es-ES" sz="3200" b="1" dirty="0"/>
              <a:t>Cuando la mujer vio que el árbol era bueno para comer, y que era agradable a los ojos, y que el árbol era deseable para alcanzar sabiduría, tomó de su fruto y comió; y dio también a su marido que estaba con ella, y él comió.</a:t>
            </a:r>
          </a:p>
        </p:txBody>
      </p:sp>
      <p:sp>
        <p:nvSpPr>
          <p:cNvPr id="6" name="Rectángulo 5"/>
          <p:cNvSpPr/>
          <p:nvPr/>
        </p:nvSpPr>
        <p:spPr>
          <a:xfrm>
            <a:off x="231482" y="1017968"/>
            <a:ext cx="10277493" cy="461665"/>
          </a:xfrm>
          <a:prstGeom prst="rect">
            <a:avLst/>
          </a:prstGeom>
        </p:spPr>
        <p:txBody>
          <a:bodyPr wrap="none">
            <a:spAutoFit/>
          </a:bodyPr>
          <a:lstStyle/>
          <a:p>
            <a:r>
              <a:rPr lang="es-CO" sz="2400" b="1" dirty="0">
                <a:latin typeface="Copperplate Gothic Bold" panose="020E0705020206020404" pitchFamily="34" charset="0"/>
              </a:rPr>
              <a:t>SATANAS VIENE A TENTAR A NUESTROS PRIMERO PADRES</a:t>
            </a:r>
          </a:p>
        </p:txBody>
      </p:sp>
      <p:pic>
        <p:nvPicPr>
          <p:cNvPr id="7" name="Imagen 6"/>
          <p:cNvPicPr>
            <a:picLocks noChangeAspect="1"/>
          </p:cNvPicPr>
          <p:nvPr/>
        </p:nvPicPr>
        <p:blipFill>
          <a:blip r:embed="rId3"/>
          <a:stretch>
            <a:fillRect/>
          </a:stretch>
        </p:blipFill>
        <p:spPr>
          <a:xfrm>
            <a:off x="8100390" y="2365513"/>
            <a:ext cx="3906080" cy="3473312"/>
          </a:xfrm>
          <a:prstGeom prst="ellipse">
            <a:avLst/>
          </a:prstGeom>
          <a:ln>
            <a:noFill/>
          </a:ln>
          <a:effectLst>
            <a:softEdge rad="112500"/>
          </a:effectLst>
        </p:spPr>
      </p:pic>
    </p:spTree>
    <p:extLst>
      <p:ext uri="{BB962C8B-B14F-4D97-AF65-F5344CB8AC3E}">
        <p14:creationId xmlns:p14="http://schemas.microsoft.com/office/powerpoint/2010/main" val="163035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ED78D4-8459-AEC2-7D3B-88F8AA3D53BD}"/>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6234D79E-1E52-7B56-C81C-9B5C2C83DA6B}"/>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05D1B26C-6724-C40C-B441-1CA7A3A77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ángulo 3"/>
          <p:cNvSpPr/>
          <p:nvPr/>
        </p:nvSpPr>
        <p:spPr>
          <a:xfrm>
            <a:off x="404191" y="1067024"/>
            <a:ext cx="9425609" cy="4832092"/>
          </a:xfrm>
          <a:prstGeom prst="rect">
            <a:avLst/>
          </a:prstGeom>
        </p:spPr>
        <p:txBody>
          <a:bodyPr wrap="square">
            <a:spAutoFit/>
          </a:bodyPr>
          <a:lstStyle/>
          <a:p>
            <a:r>
              <a:rPr lang="es-ES" sz="2800" b="1" dirty="0"/>
              <a:t>El cielo se llenó de pesar cuando todos se dieron cuenta de que el hombre estaba perdido y que el mundo creado por Dios se llenaría de mortales condenados a la miseria, la enfermedad y la muerte, y que no había vía de escape para el ofensor. Toda la familia de Adán debía morir. Contemplé al amante Jesús y percibí una expresión de simpatía y pesar en su rostro. Pronto lo vi aproximarse al extraordinario y brillante resplandor que rodea al Altísimo. Mi ángel acompañante dijo: “Está en íntima comunión con su Padre”. La ansiedad de los ángeles parecía ser muy intensa mientras Jesús estaba en comunión con Dios. HR. PAG. 43</a:t>
            </a:r>
          </a:p>
        </p:txBody>
      </p:sp>
    </p:spTree>
    <p:extLst>
      <p:ext uri="{BB962C8B-B14F-4D97-AF65-F5344CB8AC3E}">
        <p14:creationId xmlns:p14="http://schemas.microsoft.com/office/powerpoint/2010/main" val="1696089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ED78D4-8459-AEC2-7D3B-88F8AA3D53BD}"/>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6234D79E-1E52-7B56-C81C-9B5C2C83DA6B}"/>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05D1B26C-6724-C40C-B441-1CA7A3A77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ángulo 5"/>
          <p:cNvSpPr/>
          <p:nvPr/>
        </p:nvSpPr>
        <p:spPr>
          <a:xfrm>
            <a:off x="1973394" y="1047787"/>
            <a:ext cx="8356647" cy="1200329"/>
          </a:xfrm>
          <a:prstGeom prst="rect">
            <a:avLst/>
          </a:prstGeom>
        </p:spPr>
        <p:txBody>
          <a:bodyPr wrap="none">
            <a:spAutoFit/>
          </a:bodyPr>
          <a:lstStyle/>
          <a:p>
            <a:r>
              <a:rPr lang="es-ES" sz="3600" b="1" dirty="0"/>
              <a:t>RAZONES POR LA CUAL SE MANDO HACER </a:t>
            </a:r>
          </a:p>
          <a:p>
            <a:r>
              <a:rPr lang="es-ES" sz="3600" b="1" dirty="0"/>
              <a:t>                      EL SANTUARIO:</a:t>
            </a:r>
          </a:p>
        </p:txBody>
      </p:sp>
      <p:pic>
        <p:nvPicPr>
          <p:cNvPr id="7" name="Imagen 6"/>
          <p:cNvPicPr>
            <a:picLocks noChangeAspect="1"/>
          </p:cNvPicPr>
          <p:nvPr/>
        </p:nvPicPr>
        <p:blipFill>
          <a:blip r:embed="rId3"/>
          <a:stretch>
            <a:fillRect/>
          </a:stretch>
        </p:blipFill>
        <p:spPr>
          <a:xfrm>
            <a:off x="904461" y="2395330"/>
            <a:ext cx="9944100" cy="3890953"/>
          </a:xfrm>
          <a:prstGeom prst="ellipse">
            <a:avLst/>
          </a:prstGeom>
          <a:ln>
            <a:noFill/>
          </a:ln>
          <a:effectLst>
            <a:softEdge rad="112500"/>
          </a:effectLst>
        </p:spPr>
      </p:pic>
    </p:spTree>
    <p:extLst>
      <p:ext uri="{BB962C8B-B14F-4D97-AF65-F5344CB8AC3E}">
        <p14:creationId xmlns:p14="http://schemas.microsoft.com/office/powerpoint/2010/main" val="164746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ED78D4-8459-AEC2-7D3B-88F8AA3D53BD}"/>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6234D79E-1E52-7B56-C81C-9B5C2C83DA6B}"/>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05D1B26C-6724-C40C-B441-1CA7A3A77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ángulo 3"/>
          <p:cNvSpPr/>
          <p:nvPr/>
        </p:nvSpPr>
        <p:spPr>
          <a:xfrm>
            <a:off x="801757" y="2451797"/>
            <a:ext cx="5231295" cy="3539430"/>
          </a:xfrm>
          <a:prstGeom prst="rect">
            <a:avLst/>
          </a:prstGeom>
        </p:spPr>
        <p:txBody>
          <a:bodyPr wrap="square">
            <a:spAutoFit/>
          </a:bodyPr>
          <a:lstStyle/>
          <a:p>
            <a:r>
              <a:rPr lang="es-ES" sz="3200" b="1" dirty="0"/>
              <a:t>ROMANOS 5:12</a:t>
            </a:r>
          </a:p>
          <a:p>
            <a:r>
              <a:rPr lang="es-ES" sz="3200" b="1" dirty="0"/>
              <a:t>Por tanto, como el pecado entró en el mundo por un hombre, y por el pecado la muerte, así la muerte pasó a todos los hombres, por cuanto todos pecaron.</a:t>
            </a:r>
          </a:p>
        </p:txBody>
      </p:sp>
      <p:sp>
        <p:nvSpPr>
          <p:cNvPr id="6" name="Rectángulo 5"/>
          <p:cNvSpPr/>
          <p:nvPr/>
        </p:nvSpPr>
        <p:spPr>
          <a:xfrm>
            <a:off x="1569503" y="1276387"/>
            <a:ext cx="6747360" cy="584775"/>
          </a:xfrm>
          <a:prstGeom prst="rect">
            <a:avLst/>
          </a:prstGeom>
        </p:spPr>
        <p:txBody>
          <a:bodyPr wrap="none">
            <a:spAutoFit/>
          </a:bodyPr>
          <a:lstStyle/>
          <a:p>
            <a:r>
              <a:rPr lang="es-CO" sz="3200" dirty="0">
                <a:latin typeface="Copperplate Gothic Bold" panose="020E0705020206020404" pitchFamily="34" charset="0"/>
              </a:rPr>
              <a:t>PARA LIMPIAR EL UNIVERSO</a:t>
            </a:r>
          </a:p>
        </p:txBody>
      </p:sp>
      <p:pic>
        <p:nvPicPr>
          <p:cNvPr id="7" name="Imagen 6"/>
          <p:cNvPicPr>
            <a:picLocks noChangeAspect="1"/>
          </p:cNvPicPr>
          <p:nvPr/>
        </p:nvPicPr>
        <p:blipFill>
          <a:blip r:embed="rId3"/>
          <a:stretch>
            <a:fillRect/>
          </a:stretch>
        </p:blipFill>
        <p:spPr>
          <a:xfrm>
            <a:off x="6218762" y="1818860"/>
            <a:ext cx="5592237" cy="4015409"/>
          </a:xfrm>
          <a:prstGeom prst="ellipse">
            <a:avLst/>
          </a:prstGeom>
          <a:ln>
            <a:noFill/>
          </a:ln>
          <a:effectLst>
            <a:softEdge rad="112500"/>
          </a:effectLst>
        </p:spPr>
      </p:pic>
    </p:spTree>
    <p:extLst>
      <p:ext uri="{BB962C8B-B14F-4D97-AF65-F5344CB8AC3E}">
        <p14:creationId xmlns:p14="http://schemas.microsoft.com/office/powerpoint/2010/main" val="327283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ED78D4-8459-AEC2-7D3B-88F8AA3D53BD}"/>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6234D79E-1E52-7B56-C81C-9B5C2C83DA6B}"/>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05D1B26C-6724-C40C-B441-1CA7A3A77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ángulo 3"/>
          <p:cNvSpPr/>
          <p:nvPr/>
        </p:nvSpPr>
        <p:spPr>
          <a:xfrm>
            <a:off x="265044" y="278296"/>
            <a:ext cx="6881191" cy="5693866"/>
          </a:xfrm>
          <a:prstGeom prst="rect">
            <a:avLst/>
          </a:prstGeom>
        </p:spPr>
        <p:txBody>
          <a:bodyPr wrap="square">
            <a:spAutoFit/>
          </a:bodyPr>
          <a:lstStyle/>
          <a:p>
            <a:r>
              <a:rPr lang="es-ES" sz="2800" b="1" dirty="0"/>
              <a:t>Por medio de la obra redentora de Cristo, el gobierno de Dios queda justificado. El Omnipotente es dado a conocer como el Dios de amor. Las acusaciones de Satanás quedan refutadas y su carácter desenmascarado. La rebelión no podrá nunca volverse a levantar. El pecado no podrá nunca volver a entrar en el universo. A través de las edades eternas, todos estarán seguros contra la apostasía. Por el sacrificio abnegado del amor, los habitantes de la tierra y del cielo quedarán ligados a su Creador con vínculos de unión indisoluble. DTG. PAG 18</a:t>
            </a:r>
            <a:endParaRPr lang="es-CO" sz="2800" b="1" dirty="0"/>
          </a:p>
        </p:txBody>
      </p:sp>
      <p:pic>
        <p:nvPicPr>
          <p:cNvPr id="6" name="Imagen 5"/>
          <p:cNvPicPr>
            <a:picLocks noChangeAspect="1"/>
          </p:cNvPicPr>
          <p:nvPr/>
        </p:nvPicPr>
        <p:blipFill>
          <a:blip r:embed="rId3"/>
          <a:stretch>
            <a:fillRect/>
          </a:stretch>
        </p:blipFill>
        <p:spPr>
          <a:xfrm>
            <a:off x="6924261" y="1053546"/>
            <a:ext cx="5267739" cy="4522306"/>
          </a:xfrm>
          <a:prstGeom prst="ellipse">
            <a:avLst/>
          </a:prstGeom>
          <a:ln>
            <a:noFill/>
          </a:ln>
          <a:effectLst>
            <a:softEdge rad="112500"/>
          </a:effectLst>
        </p:spPr>
      </p:pic>
    </p:spTree>
    <p:extLst>
      <p:ext uri="{BB962C8B-B14F-4D97-AF65-F5344CB8AC3E}">
        <p14:creationId xmlns:p14="http://schemas.microsoft.com/office/powerpoint/2010/main" val="353698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ED78D4-8459-AEC2-7D3B-88F8AA3D53BD}"/>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6234D79E-1E52-7B56-C81C-9B5C2C83DA6B}"/>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05D1B26C-6724-C40C-B441-1CA7A3A77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ángulo 3"/>
          <p:cNvSpPr/>
          <p:nvPr/>
        </p:nvSpPr>
        <p:spPr>
          <a:xfrm>
            <a:off x="487017" y="1480356"/>
            <a:ext cx="6619461" cy="4832092"/>
          </a:xfrm>
          <a:prstGeom prst="rect">
            <a:avLst/>
          </a:prstGeom>
        </p:spPr>
        <p:txBody>
          <a:bodyPr wrap="square">
            <a:spAutoFit/>
          </a:bodyPr>
          <a:lstStyle/>
          <a:p>
            <a:r>
              <a:rPr lang="es-ES" sz="2800" b="1" dirty="0"/>
              <a:t>SALMOS 20:1-3</a:t>
            </a:r>
          </a:p>
          <a:p>
            <a:r>
              <a:rPr lang="es-ES" sz="2800" b="1" dirty="0"/>
              <a:t>Jehová te oiga en el día de tribulación; el nombre del Dios de Jacob te defienda. Te envíe ayuda desde el santuario, y desde Sion te sostenga. Tenga él memoria de todas tus ofrendas y acepte tu holocausto.</a:t>
            </a:r>
          </a:p>
          <a:p>
            <a:endParaRPr lang="es-ES" sz="2800" b="1" dirty="0"/>
          </a:p>
          <a:p>
            <a:r>
              <a:rPr lang="es-ES" sz="2800" b="1" dirty="0"/>
              <a:t>JEREMIAS 33:3 </a:t>
            </a:r>
          </a:p>
          <a:p>
            <a:r>
              <a:rPr lang="es-ES" sz="2800" b="1" dirty="0"/>
              <a:t>Clama a mí, y yo te responderé, y te enseñaré cosas grandes y ocultas que tú no conoces.</a:t>
            </a:r>
          </a:p>
        </p:txBody>
      </p:sp>
      <p:sp>
        <p:nvSpPr>
          <p:cNvPr id="6" name="Rectángulo 5"/>
          <p:cNvSpPr/>
          <p:nvPr/>
        </p:nvSpPr>
        <p:spPr>
          <a:xfrm>
            <a:off x="1249187" y="620403"/>
            <a:ext cx="5380512" cy="646331"/>
          </a:xfrm>
          <a:prstGeom prst="rect">
            <a:avLst/>
          </a:prstGeom>
        </p:spPr>
        <p:txBody>
          <a:bodyPr wrap="none">
            <a:spAutoFit/>
          </a:bodyPr>
          <a:lstStyle/>
          <a:p>
            <a:r>
              <a:rPr lang="es-CO" sz="3600" b="1" dirty="0">
                <a:latin typeface="Copperplate Gothic Bold" panose="020E0705020206020404" pitchFamily="34" charset="0"/>
              </a:rPr>
              <a:t>PARA PEDIR AYUDA </a:t>
            </a:r>
          </a:p>
        </p:txBody>
      </p:sp>
      <p:pic>
        <p:nvPicPr>
          <p:cNvPr id="7" name="Imagen 6"/>
          <p:cNvPicPr>
            <a:picLocks noChangeAspect="1"/>
          </p:cNvPicPr>
          <p:nvPr/>
        </p:nvPicPr>
        <p:blipFill>
          <a:blip r:embed="rId3"/>
          <a:stretch>
            <a:fillRect/>
          </a:stretch>
        </p:blipFill>
        <p:spPr>
          <a:xfrm>
            <a:off x="7319373" y="1808922"/>
            <a:ext cx="4768473" cy="4373424"/>
          </a:xfrm>
          <a:prstGeom prst="ellipse">
            <a:avLst/>
          </a:prstGeom>
          <a:ln>
            <a:noFill/>
          </a:ln>
          <a:effectLst>
            <a:softEdge rad="112500"/>
          </a:effectLst>
        </p:spPr>
      </p:pic>
    </p:spTree>
    <p:extLst>
      <p:ext uri="{BB962C8B-B14F-4D97-AF65-F5344CB8AC3E}">
        <p14:creationId xmlns:p14="http://schemas.microsoft.com/office/powerpoint/2010/main" val="349603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ED78D4-8459-AEC2-7D3B-88F8AA3D53BD}"/>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6234D79E-1E52-7B56-C81C-9B5C2C83DA6B}"/>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05D1B26C-6724-C40C-B441-1CA7A3A77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ángulo 3"/>
          <p:cNvSpPr/>
          <p:nvPr/>
        </p:nvSpPr>
        <p:spPr>
          <a:xfrm>
            <a:off x="178904" y="1975367"/>
            <a:ext cx="6718853" cy="3970318"/>
          </a:xfrm>
          <a:prstGeom prst="rect">
            <a:avLst/>
          </a:prstGeom>
        </p:spPr>
        <p:txBody>
          <a:bodyPr wrap="square">
            <a:spAutoFit/>
          </a:bodyPr>
          <a:lstStyle/>
          <a:p>
            <a:r>
              <a:rPr lang="es-ES" sz="2800" b="1" dirty="0"/>
              <a:t>EXODO 25:8</a:t>
            </a:r>
          </a:p>
          <a:p>
            <a:r>
              <a:rPr lang="es-ES" sz="2800" b="1" dirty="0"/>
              <a:t> Y harán un santuario para mí, y habitaré en medio de ellos.</a:t>
            </a:r>
          </a:p>
          <a:p>
            <a:endParaRPr lang="es-ES" sz="2800" b="1" dirty="0"/>
          </a:p>
          <a:p>
            <a:r>
              <a:rPr lang="es-ES" sz="2800" b="1" dirty="0"/>
              <a:t>Éxodo 29:46</a:t>
            </a:r>
          </a:p>
          <a:p>
            <a:r>
              <a:rPr lang="es-ES" sz="2800" b="1" dirty="0"/>
              <a:t> Y conocerán que yo soy el SEÑOR su Dios, que los saqué de la tierra de Egipto para morar yo en medio de ellos. Yo soy el SEÑOR SU Dios.</a:t>
            </a:r>
          </a:p>
        </p:txBody>
      </p:sp>
      <p:sp>
        <p:nvSpPr>
          <p:cNvPr id="6" name="Rectángulo 5"/>
          <p:cNvSpPr/>
          <p:nvPr/>
        </p:nvSpPr>
        <p:spPr>
          <a:xfrm>
            <a:off x="773291" y="709856"/>
            <a:ext cx="9358909" cy="523220"/>
          </a:xfrm>
          <a:prstGeom prst="rect">
            <a:avLst/>
          </a:prstGeom>
        </p:spPr>
        <p:txBody>
          <a:bodyPr wrap="none">
            <a:spAutoFit/>
          </a:bodyPr>
          <a:lstStyle/>
          <a:p>
            <a:r>
              <a:rPr lang="es-ES" sz="2800" b="1" dirty="0">
                <a:latin typeface="Copperplate Gothic Bold" panose="020E0705020206020404" pitchFamily="34" charset="0"/>
              </a:rPr>
              <a:t>“PARA ENCONTRAR LA PRESENCIA DE DIOS” </a:t>
            </a:r>
          </a:p>
        </p:txBody>
      </p:sp>
      <p:pic>
        <p:nvPicPr>
          <p:cNvPr id="7" name="Imagen 6"/>
          <p:cNvPicPr>
            <a:picLocks noChangeAspect="1"/>
          </p:cNvPicPr>
          <p:nvPr/>
        </p:nvPicPr>
        <p:blipFill>
          <a:blip r:embed="rId3"/>
          <a:stretch>
            <a:fillRect/>
          </a:stretch>
        </p:blipFill>
        <p:spPr>
          <a:xfrm>
            <a:off x="6659217" y="1510748"/>
            <a:ext cx="5277678" cy="4825447"/>
          </a:xfrm>
          <a:prstGeom prst="ellipse">
            <a:avLst/>
          </a:prstGeom>
          <a:ln>
            <a:noFill/>
          </a:ln>
          <a:effectLst>
            <a:softEdge rad="112500"/>
          </a:effectLst>
        </p:spPr>
      </p:pic>
    </p:spTree>
    <p:extLst>
      <p:ext uri="{BB962C8B-B14F-4D97-AF65-F5344CB8AC3E}">
        <p14:creationId xmlns:p14="http://schemas.microsoft.com/office/powerpoint/2010/main" val="157089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ED78D4-8459-AEC2-7D3B-88F8AA3D53BD}"/>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6234D79E-1E52-7B56-C81C-9B5C2C83DA6B}"/>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05D1B26C-6724-C40C-B441-1CA7A3A77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ángulo 3"/>
          <p:cNvSpPr/>
          <p:nvPr/>
        </p:nvSpPr>
        <p:spPr>
          <a:xfrm>
            <a:off x="407505" y="547375"/>
            <a:ext cx="7414592" cy="4524315"/>
          </a:xfrm>
          <a:prstGeom prst="rect">
            <a:avLst/>
          </a:prstGeom>
        </p:spPr>
        <p:txBody>
          <a:bodyPr wrap="square">
            <a:spAutoFit/>
          </a:bodyPr>
          <a:lstStyle/>
          <a:p>
            <a:r>
              <a:rPr lang="es-ES" sz="2400" b="1" dirty="0"/>
              <a:t>No hay palabras que puedan describir la gloria de la escena que se veía dentro del Santuario: las paredes doradas reflejando la luz de los candeleros de oro, los brillantes colores de las cortinas ricamente bordadas con sus relucientes ángeles, la mesa y el altar del incienso refulgentes de oro; y más allá del segundo velo el arca sagrada, con sus querubines místicos, y sobre ella la santa </a:t>
            </a:r>
            <a:r>
              <a:rPr lang="es-ES" sz="2400" b="1" dirty="0" err="1"/>
              <a:t>Shekinah</a:t>
            </a:r>
            <a:r>
              <a:rPr lang="es-ES" sz="2400" b="1" dirty="0"/>
              <a:t>, manifestación visible de la presencia de Jehová; pero todo eso era apenas un pálido reflejo de las glorias del Templo de Dios en el cielo, el gran centro de la obra de redención en favor del hombre. CRISTO EN SU SANTUARIO PAG. 30</a:t>
            </a:r>
            <a:endParaRPr lang="es-CO" sz="2400" b="1" dirty="0"/>
          </a:p>
        </p:txBody>
      </p:sp>
      <p:pic>
        <p:nvPicPr>
          <p:cNvPr id="6" name="Imagen 5"/>
          <p:cNvPicPr>
            <a:picLocks noChangeAspect="1"/>
          </p:cNvPicPr>
          <p:nvPr/>
        </p:nvPicPr>
        <p:blipFill>
          <a:blip r:embed="rId3"/>
          <a:stretch>
            <a:fillRect/>
          </a:stretch>
        </p:blipFill>
        <p:spPr>
          <a:xfrm>
            <a:off x="8113644" y="983974"/>
            <a:ext cx="3810000" cy="3906078"/>
          </a:xfrm>
          <a:prstGeom prst="ellipse">
            <a:avLst/>
          </a:prstGeom>
          <a:ln>
            <a:noFill/>
          </a:ln>
          <a:effectLst>
            <a:softEdge rad="112500"/>
          </a:effectLst>
        </p:spPr>
      </p:pic>
    </p:spTree>
    <p:extLst>
      <p:ext uri="{BB962C8B-B14F-4D97-AF65-F5344CB8AC3E}">
        <p14:creationId xmlns:p14="http://schemas.microsoft.com/office/powerpoint/2010/main" val="244645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ED78D4-8459-AEC2-7D3B-88F8AA3D53BD}"/>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6234D79E-1E52-7B56-C81C-9B5C2C83DA6B}"/>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05D1B26C-6724-C40C-B441-1CA7A3A77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ángulo 3"/>
          <p:cNvSpPr/>
          <p:nvPr/>
        </p:nvSpPr>
        <p:spPr>
          <a:xfrm>
            <a:off x="1398105" y="2698979"/>
            <a:ext cx="5539408" cy="2062103"/>
          </a:xfrm>
          <a:prstGeom prst="rect">
            <a:avLst/>
          </a:prstGeom>
        </p:spPr>
        <p:txBody>
          <a:bodyPr wrap="square">
            <a:spAutoFit/>
          </a:bodyPr>
          <a:lstStyle/>
          <a:p>
            <a:r>
              <a:rPr lang="es-ES" sz="3200" b="1" dirty="0"/>
              <a:t>Ezequiel 37:27 </a:t>
            </a:r>
          </a:p>
          <a:p>
            <a:r>
              <a:rPr lang="es-ES" sz="3200" b="1" dirty="0"/>
              <a:t>Mi morada estará también junto a ellos, y yo seré su Dios y ellos serán mi pueblo.</a:t>
            </a:r>
          </a:p>
        </p:txBody>
      </p:sp>
      <p:sp>
        <p:nvSpPr>
          <p:cNvPr id="6" name="Rectángulo 5"/>
          <p:cNvSpPr/>
          <p:nvPr/>
        </p:nvSpPr>
        <p:spPr>
          <a:xfrm>
            <a:off x="1612264" y="1137238"/>
            <a:ext cx="8782212" cy="584775"/>
          </a:xfrm>
          <a:prstGeom prst="rect">
            <a:avLst/>
          </a:prstGeom>
        </p:spPr>
        <p:txBody>
          <a:bodyPr wrap="none">
            <a:spAutoFit/>
          </a:bodyPr>
          <a:lstStyle/>
          <a:p>
            <a:r>
              <a:rPr lang="es-ES" sz="3200" b="1" dirty="0">
                <a:latin typeface="Copperplate Gothic Bold" panose="020E0705020206020404" pitchFamily="34" charset="0"/>
              </a:rPr>
              <a:t>PARA QUE DIOS HABITE EN NOSTROS</a:t>
            </a:r>
          </a:p>
        </p:txBody>
      </p:sp>
      <p:pic>
        <p:nvPicPr>
          <p:cNvPr id="7" name="Imagen 6"/>
          <p:cNvPicPr>
            <a:picLocks noChangeAspect="1"/>
          </p:cNvPicPr>
          <p:nvPr/>
        </p:nvPicPr>
        <p:blipFill>
          <a:blip r:embed="rId3"/>
          <a:stretch>
            <a:fillRect/>
          </a:stretch>
        </p:blipFill>
        <p:spPr>
          <a:xfrm>
            <a:off x="7183506" y="1950347"/>
            <a:ext cx="4762500" cy="3076575"/>
          </a:xfrm>
          <a:prstGeom prst="ellipse">
            <a:avLst/>
          </a:prstGeom>
          <a:ln>
            <a:noFill/>
          </a:ln>
          <a:effectLst>
            <a:softEdge rad="112500"/>
          </a:effectLst>
        </p:spPr>
      </p:pic>
    </p:spTree>
    <p:extLst>
      <p:ext uri="{BB962C8B-B14F-4D97-AF65-F5344CB8AC3E}">
        <p14:creationId xmlns:p14="http://schemas.microsoft.com/office/powerpoint/2010/main" val="185051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ED78D4-8459-AEC2-7D3B-88F8AA3D53BD}"/>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6234D79E-1E52-7B56-C81C-9B5C2C83DA6B}"/>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05D1B26C-6724-C40C-B441-1CA7A3A77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ángulo 3"/>
          <p:cNvSpPr/>
          <p:nvPr/>
        </p:nvSpPr>
        <p:spPr>
          <a:xfrm>
            <a:off x="407503" y="488388"/>
            <a:ext cx="9471993" cy="5262979"/>
          </a:xfrm>
          <a:prstGeom prst="rect">
            <a:avLst/>
          </a:prstGeom>
        </p:spPr>
        <p:txBody>
          <a:bodyPr wrap="square">
            <a:spAutoFit/>
          </a:bodyPr>
          <a:lstStyle/>
          <a:p>
            <a:r>
              <a:rPr lang="es-ES" sz="2800" b="1" dirty="0"/>
              <a:t>Dios nos llama a estar en armonía con el modelo divino. Hoy nos llama a arrepentirnos y a convertirnos de nuevo, entonces su Espíritu habitará en nosotros y habrá transformaciones de carácter jamás soñadas. En la medida en que su Espíritu obra en nosotros se manifestará una gracia salvadora mediante la cual seremos profundamente convencidos de la maravillosa transformación que está ocurriendo en nuestro carácter. Otros lo notarán y serán influenciados por ello. De este modo, una obra constante y progresiva se llevará a cabo en la iglesia. ¡Oh, mis queridos hermanos y hermanas, unámonos! No debemos estar en desacuerdo ahora, ya el día está muy avanzado. SERMONES ESCOGIDOS TOMO 1. PAG. 322</a:t>
            </a:r>
            <a:endParaRPr lang="es-CO" sz="2800" b="1" dirty="0"/>
          </a:p>
        </p:txBody>
      </p:sp>
    </p:spTree>
    <p:extLst>
      <p:ext uri="{BB962C8B-B14F-4D97-AF65-F5344CB8AC3E}">
        <p14:creationId xmlns:p14="http://schemas.microsoft.com/office/powerpoint/2010/main" val="47997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ED78D4-8459-AEC2-7D3B-88F8AA3D53BD}"/>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6234D79E-1E52-7B56-C81C-9B5C2C83DA6B}"/>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05D1B26C-6724-C40C-B441-1CA7A3A77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ángulo 3"/>
          <p:cNvSpPr/>
          <p:nvPr/>
        </p:nvSpPr>
        <p:spPr>
          <a:xfrm>
            <a:off x="1113576" y="3105835"/>
            <a:ext cx="8030424" cy="2062103"/>
          </a:xfrm>
          <a:prstGeom prst="rect">
            <a:avLst/>
          </a:prstGeom>
        </p:spPr>
        <p:txBody>
          <a:bodyPr wrap="square">
            <a:spAutoFit/>
          </a:bodyPr>
          <a:lstStyle/>
          <a:p>
            <a:r>
              <a:rPr lang="es-ES" sz="3200" dirty="0">
                <a:ln w="0"/>
                <a:effectLst>
                  <a:outerShdw blurRad="38100" dist="19050" dir="2700000" algn="tl" rotWithShape="0">
                    <a:schemeClr val="dk1">
                      <a:alpha val="40000"/>
                    </a:schemeClr>
                  </a:outerShdw>
                </a:effectLst>
                <a:latin typeface="Copperplate Gothic Bold" panose="020E0705020206020404" pitchFamily="34" charset="0"/>
              </a:rPr>
              <a:t>EXODO25:8</a:t>
            </a:r>
          </a:p>
          <a:p>
            <a:r>
              <a:rPr lang="es-ES" sz="3200" dirty="0">
                <a:ln w="0"/>
                <a:effectLst>
                  <a:outerShdw blurRad="38100" dist="19050" dir="2700000" algn="tl" rotWithShape="0">
                    <a:schemeClr val="dk1">
                      <a:alpha val="40000"/>
                    </a:schemeClr>
                  </a:outerShdw>
                </a:effectLst>
                <a:latin typeface="Copperplate Gothic Bold" panose="020E0705020206020404" pitchFamily="34" charset="0"/>
              </a:rPr>
              <a:t> </a:t>
            </a:r>
          </a:p>
          <a:p>
            <a:r>
              <a:rPr lang="es-ES" sz="3200" dirty="0">
                <a:ln w="0"/>
                <a:effectLst>
                  <a:outerShdw blurRad="38100" dist="19050" dir="2700000" algn="tl" rotWithShape="0">
                    <a:schemeClr val="dk1">
                      <a:alpha val="40000"/>
                    </a:schemeClr>
                  </a:outerShdw>
                </a:effectLst>
                <a:latin typeface="Copperplate Gothic Bold" panose="020E0705020206020404" pitchFamily="34" charset="0"/>
              </a:rPr>
              <a:t>Y harán un santuario para mí, y habitaré en medio de ellos.</a:t>
            </a:r>
            <a:endParaRPr lang="es-CO" sz="3200" dirty="0">
              <a:ln w="0"/>
              <a:effectLst>
                <a:outerShdw blurRad="38100" dist="19050" dir="2700000" algn="tl" rotWithShape="0">
                  <a:schemeClr val="dk1">
                    <a:alpha val="40000"/>
                  </a:schemeClr>
                </a:outerShdw>
              </a:effectLst>
              <a:latin typeface="Copperplate Gothic Bold" panose="020E0705020206020404" pitchFamily="34" charset="0"/>
            </a:endParaRPr>
          </a:p>
        </p:txBody>
      </p:sp>
      <p:pic>
        <p:nvPicPr>
          <p:cNvPr id="6" name="Imagen 5"/>
          <p:cNvPicPr>
            <a:picLocks noChangeAspect="1"/>
          </p:cNvPicPr>
          <p:nvPr/>
        </p:nvPicPr>
        <p:blipFill>
          <a:blip r:embed="rId3"/>
          <a:stretch>
            <a:fillRect/>
          </a:stretch>
        </p:blipFill>
        <p:spPr>
          <a:xfrm>
            <a:off x="6981542" y="376897"/>
            <a:ext cx="4457700" cy="3152775"/>
          </a:xfrm>
          <a:prstGeom prst="ellipse">
            <a:avLst/>
          </a:prstGeom>
          <a:ln>
            <a:noFill/>
          </a:ln>
          <a:effectLst>
            <a:softEdge rad="112500"/>
          </a:effectLst>
        </p:spPr>
      </p:pic>
    </p:spTree>
    <p:extLst>
      <p:ext uri="{BB962C8B-B14F-4D97-AF65-F5344CB8AC3E}">
        <p14:creationId xmlns:p14="http://schemas.microsoft.com/office/powerpoint/2010/main" val="131542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ED78D4-8459-AEC2-7D3B-88F8AA3D53BD}"/>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6234D79E-1E52-7B56-C81C-9B5C2C83DA6B}"/>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05D1B26C-6724-C40C-B441-1CA7A3A77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ángulo 3"/>
          <p:cNvSpPr/>
          <p:nvPr/>
        </p:nvSpPr>
        <p:spPr>
          <a:xfrm>
            <a:off x="1388166" y="3096544"/>
            <a:ext cx="6096000" cy="1384995"/>
          </a:xfrm>
          <a:prstGeom prst="rect">
            <a:avLst/>
          </a:prstGeom>
        </p:spPr>
        <p:txBody>
          <a:bodyPr>
            <a:spAutoFit/>
          </a:bodyPr>
          <a:lstStyle/>
          <a:p>
            <a:r>
              <a:rPr lang="es-ES" sz="2800" b="1" dirty="0"/>
              <a:t>GENESIS 3:21 </a:t>
            </a:r>
          </a:p>
          <a:p>
            <a:r>
              <a:rPr lang="es-ES" sz="2800" b="1" dirty="0"/>
              <a:t> Y el Señor Dios hizo vestiduras de piel para Adán y su mujer, y los vistió.</a:t>
            </a:r>
          </a:p>
        </p:txBody>
      </p:sp>
      <p:sp>
        <p:nvSpPr>
          <p:cNvPr id="6" name="Rectángulo 5"/>
          <p:cNvSpPr/>
          <p:nvPr/>
        </p:nvSpPr>
        <p:spPr>
          <a:xfrm>
            <a:off x="1060401" y="1355898"/>
            <a:ext cx="9247403" cy="523220"/>
          </a:xfrm>
          <a:prstGeom prst="rect">
            <a:avLst/>
          </a:prstGeom>
        </p:spPr>
        <p:txBody>
          <a:bodyPr wrap="none">
            <a:spAutoFit/>
          </a:bodyPr>
          <a:lstStyle/>
          <a:p>
            <a:r>
              <a:rPr lang="es-ES" sz="2800" b="1" dirty="0">
                <a:latin typeface="Copperplate Gothic Bold" panose="020E0705020206020404" pitchFamily="34" charset="0"/>
              </a:rPr>
              <a:t>“PARA EL PERDON DE NUESTROS PECADOS”</a:t>
            </a:r>
          </a:p>
        </p:txBody>
      </p:sp>
      <p:pic>
        <p:nvPicPr>
          <p:cNvPr id="7" name="Imagen 6"/>
          <p:cNvPicPr>
            <a:picLocks noChangeAspect="1"/>
          </p:cNvPicPr>
          <p:nvPr/>
        </p:nvPicPr>
        <p:blipFill>
          <a:blip r:embed="rId3"/>
          <a:stretch>
            <a:fillRect/>
          </a:stretch>
        </p:blipFill>
        <p:spPr>
          <a:xfrm>
            <a:off x="8100392" y="1898374"/>
            <a:ext cx="3733800" cy="4287313"/>
          </a:xfrm>
          <a:prstGeom prst="ellipse">
            <a:avLst/>
          </a:prstGeom>
          <a:ln>
            <a:noFill/>
          </a:ln>
          <a:effectLst>
            <a:softEdge rad="112500"/>
          </a:effectLst>
        </p:spPr>
      </p:pic>
    </p:spTree>
    <p:extLst>
      <p:ext uri="{BB962C8B-B14F-4D97-AF65-F5344CB8AC3E}">
        <p14:creationId xmlns:p14="http://schemas.microsoft.com/office/powerpoint/2010/main" val="247812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ED78D4-8459-AEC2-7D3B-88F8AA3D53BD}"/>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6234D79E-1E52-7B56-C81C-9B5C2C83DA6B}"/>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05D1B26C-6724-C40C-B441-1CA7A3A77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ángulo 3"/>
          <p:cNvSpPr/>
          <p:nvPr/>
        </p:nvSpPr>
        <p:spPr>
          <a:xfrm>
            <a:off x="314738" y="746805"/>
            <a:ext cx="8133523" cy="4524315"/>
          </a:xfrm>
          <a:prstGeom prst="rect">
            <a:avLst/>
          </a:prstGeom>
        </p:spPr>
        <p:txBody>
          <a:bodyPr wrap="square">
            <a:spAutoFit/>
          </a:bodyPr>
          <a:lstStyle/>
          <a:p>
            <a:r>
              <a:rPr lang="es-ES" sz="2400" b="1" dirty="0"/>
              <a:t>Entonces se estableció un sistema que requería el sacrificio de animales, con el fin de mantener delante del hombre caído lo que la serpiente había hecho que Eva no creyera: que la paga de la desobediencia es la muerte. La transgresión de la ley de Dios hizo necesario que Cristo muriese como sacrificio, para así proporcionar al hombre una vía de escape de su castigo y al mismo tiempo preservar el honor de la ley de Dios. El sistema de sacrificios debía enseñar humildad al hombre, en vista de su condición caída, y conducirlo al arrepentimiento y a confiar sólo en Dios, por medio del Redentor prometido, para obtener el perdón por las pasadas transgresiones de su ley.—</a:t>
            </a:r>
            <a:r>
              <a:rPr lang="es-ES" sz="2400" b="1" dirty="0" err="1"/>
              <a:t>The</a:t>
            </a:r>
            <a:r>
              <a:rPr lang="es-ES" sz="2400" b="1" dirty="0"/>
              <a:t> </a:t>
            </a:r>
            <a:r>
              <a:rPr lang="es-ES" sz="2400" b="1" dirty="0" err="1"/>
              <a:t>Spirit</a:t>
            </a:r>
            <a:r>
              <a:rPr lang="es-ES" sz="2400" b="1" dirty="0"/>
              <a:t> of </a:t>
            </a:r>
            <a:r>
              <a:rPr lang="es-ES" sz="2400" b="1" dirty="0" err="1"/>
              <a:t>Prophecy</a:t>
            </a:r>
            <a:r>
              <a:rPr lang="es-ES" sz="2400" b="1" dirty="0"/>
              <a:t> 1:261, 262.</a:t>
            </a:r>
            <a:endParaRPr lang="es-CO" sz="2400" b="1" dirty="0"/>
          </a:p>
        </p:txBody>
      </p:sp>
      <p:pic>
        <p:nvPicPr>
          <p:cNvPr id="6" name="Imagen 5"/>
          <p:cNvPicPr>
            <a:picLocks noChangeAspect="1"/>
          </p:cNvPicPr>
          <p:nvPr/>
        </p:nvPicPr>
        <p:blipFill>
          <a:blip r:embed="rId3"/>
          <a:stretch>
            <a:fillRect/>
          </a:stretch>
        </p:blipFill>
        <p:spPr>
          <a:xfrm>
            <a:off x="8527773" y="1003852"/>
            <a:ext cx="3220278" cy="4035287"/>
          </a:xfrm>
          <a:prstGeom prst="ellipse">
            <a:avLst/>
          </a:prstGeom>
          <a:ln>
            <a:noFill/>
          </a:ln>
          <a:effectLst>
            <a:softEdge rad="112500"/>
          </a:effectLst>
        </p:spPr>
      </p:pic>
    </p:spTree>
    <p:extLst>
      <p:ext uri="{BB962C8B-B14F-4D97-AF65-F5344CB8AC3E}">
        <p14:creationId xmlns:p14="http://schemas.microsoft.com/office/powerpoint/2010/main" val="277133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ED78D4-8459-AEC2-7D3B-88F8AA3D53BD}"/>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6234D79E-1E52-7B56-C81C-9B5C2C83DA6B}"/>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05D1B26C-6724-C40C-B441-1CA7A3A77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ángulo 3"/>
          <p:cNvSpPr/>
          <p:nvPr/>
        </p:nvSpPr>
        <p:spPr>
          <a:xfrm>
            <a:off x="1288773" y="2738735"/>
            <a:ext cx="5698436" cy="2554545"/>
          </a:xfrm>
          <a:prstGeom prst="rect">
            <a:avLst/>
          </a:prstGeom>
        </p:spPr>
        <p:txBody>
          <a:bodyPr wrap="square">
            <a:spAutoFit/>
          </a:bodyPr>
          <a:lstStyle/>
          <a:p>
            <a:r>
              <a:rPr lang="es-ES" sz="3200" b="1" dirty="0"/>
              <a:t>Hebreos 9:22 </a:t>
            </a:r>
          </a:p>
          <a:p>
            <a:r>
              <a:rPr lang="es-ES" sz="3200" b="1" dirty="0"/>
              <a:t>Y según la ley, casi todo es purificado con sangre, y sin derramamiento de sangre no hay perdón.</a:t>
            </a:r>
          </a:p>
        </p:txBody>
      </p:sp>
      <p:sp>
        <p:nvSpPr>
          <p:cNvPr id="6" name="Rectángulo 5"/>
          <p:cNvSpPr/>
          <p:nvPr/>
        </p:nvSpPr>
        <p:spPr>
          <a:xfrm>
            <a:off x="2264208" y="1375777"/>
            <a:ext cx="6845657" cy="646331"/>
          </a:xfrm>
          <a:prstGeom prst="rect">
            <a:avLst/>
          </a:prstGeom>
        </p:spPr>
        <p:txBody>
          <a:bodyPr wrap="none">
            <a:spAutoFit/>
          </a:bodyPr>
          <a:lstStyle/>
          <a:p>
            <a:r>
              <a:rPr lang="es-CO" sz="3600" dirty="0">
                <a:latin typeface="Copperplate Gothic Bold" panose="020E0705020206020404" pitchFamily="34" charset="0"/>
              </a:rPr>
              <a:t>PARA SER JUSTIFICADOS </a:t>
            </a:r>
          </a:p>
        </p:txBody>
      </p:sp>
      <p:pic>
        <p:nvPicPr>
          <p:cNvPr id="7" name="Imagen 6"/>
          <p:cNvPicPr>
            <a:picLocks noChangeAspect="1"/>
          </p:cNvPicPr>
          <p:nvPr/>
        </p:nvPicPr>
        <p:blipFill>
          <a:blip r:embed="rId3"/>
          <a:stretch>
            <a:fillRect/>
          </a:stretch>
        </p:blipFill>
        <p:spPr>
          <a:xfrm>
            <a:off x="7305261" y="2067338"/>
            <a:ext cx="4680502" cy="4031145"/>
          </a:xfrm>
          <a:prstGeom prst="ellipse">
            <a:avLst/>
          </a:prstGeom>
          <a:ln>
            <a:noFill/>
          </a:ln>
          <a:effectLst>
            <a:softEdge rad="112500"/>
          </a:effectLst>
        </p:spPr>
      </p:pic>
    </p:spTree>
    <p:extLst>
      <p:ext uri="{BB962C8B-B14F-4D97-AF65-F5344CB8AC3E}">
        <p14:creationId xmlns:p14="http://schemas.microsoft.com/office/powerpoint/2010/main" val="196139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ED78D4-8459-AEC2-7D3B-88F8AA3D53BD}"/>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6234D79E-1E52-7B56-C81C-9B5C2C83DA6B}"/>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05D1B26C-6724-C40C-B441-1CA7A3A77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ángulo 3"/>
          <p:cNvSpPr/>
          <p:nvPr/>
        </p:nvSpPr>
        <p:spPr>
          <a:xfrm>
            <a:off x="1268896" y="1161008"/>
            <a:ext cx="6096000" cy="4832092"/>
          </a:xfrm>
          <a:prstGeom prst="rect">
            <a:avLst/>
          </a:prstGeom>
        </p:spPr>
        <p:txBody>
          <a:bodyPr>
            <a:spAutoFit/>
          </a:bodyPr>
          <a:lstStyle/>
          <a:p>
            <a:r>
              <a:rPr lang="es-ES" sz="2800" b="1" dirty="0"/>
              <a:t>Por otro lado, a la vez que salva al transgresor no invalida la ley de Dios, sino que la exalta. Exalta la ley porque ella es el detector del pecado; pero es la sangre purificadora de Cristo la que quita nuestros pecados cuando acudimos a él con el alma contrita en busca de su perdón. Jesús nos imparte su justicia y asume la culpa sobre sí mismo. SERMONES ESCOGIDO TOMO 1. PAG 25</a:t>
            </a:r>
            <a:endParaRPr lang="es-CO" sz="2800" b="1" dirty="0"/>
          </a:p>
        </p:txBody>
      </p:sp>
      <p:pic>
        <p:nvPicPr>
          <p:cNvPr id="6" name="Imagen 5"/>
          <p:cNvPicPr>
            <a:picLocks noChangeAspect="1"/>
          </p:cNvPicPr>
          <p:nvPr/>
        </p:nvPicPr>
        <p:blipFill>
          <a:blip r:embed="rId3"/>
          <a:stretch>
            <a:fillRect/>
          </a:stretch>
        </p:blipFill>
        <p:spPr>
          <a:xfrm>
            <a:off x="7036904" y="864704"/>
            <a:ext cx="4926496" cy="4687957"/>
          </a:xfrm>
          <a:prstGeom prst="ellipse">
            <a:avLst/>
          </a:prstGeom>
          <a:ln>
            <a:noFill/>
          </a:ln>
          <a:effectLst>
            <a:softEdge rad="112500"/>
          </a:effectLst>
        </p:spPr>
      </p:pic>
    </p:spTree>
    <p:extLst>
      <p:ext uri="{BB962C8B-B14F-4D97-AF65-F5344CB8AC3E}">
        <p14:creationId xmlns:p14="http://schemas.microsoft.com/office/powerpoint/2010/main" val="147075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ED78D4-8459-AEC2-7D3B-88F8AA3D53BD}"/>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6234D79E-1E52-7B56-C81C-9B5C2C83DA6B}"/>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05D1B26C-6724-C40C-B441-1CA7A3A77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ángulo 3"/>
          <p:cNvSpPr/>
          <p:nvPr/>
        </p:nvSpPr>
        <p:spPr>
          <a:xfrm>
            <a:off x="407505" y="785191"/>
            <a:ext cx="9631017" cy="5632311"/>
          </a:xfrm>
          <a:prstGeom prst="rect">
            <a:avLst/>
          </a:prstGeom>
        </p:spPr>
        <p:txBody>
          <a:bodyPr wrap="square">
            <a:spAutoFit/>
          </a:bodyPr>
          <a:lstStyle/>
          <a:p>
            <a:r>
              <a:rPr lang="es-ES" b="1" dirty="0"/>
              <a:t>1 LA LEY Y LA VERDAD DEL SABADO </a:t>
            </a:r>
          </a:p>
          <a:p>
            <a:endParaRPr lang="es-ES" b="1" dirty="0"/>
          </a:p>
          <a:p>
            <a:r>
              <a:rPr lang="es-ES" b="1" dirty="0"/>
              <a:t>APOCALIPSIS 11:19 </a:t>
            </a:r>
          </a:p>
          <a:p>
            <a:r>
              <a:rPr lang="es-ES" b="1" dirty="0"/>
              <a:t>Y el templo de Dios fue abierto en el cielo, y el arca de su convenio fue vista en su templo. Y hubo relámpagos, y voces, y truenos, y un terremoto y granizo grande</a:t>
            </a:r>
          </a:p>
          <a:p>
            <a:endParaRPr lang="es-ES" b="1" dirty="0"/>
          </a:p>
          <a:p>
            <a:r>
              <a:rPr lang="es-ES" b="1" dirty="0"/>
              <a:t>DEUTORONOMIO 10:1-2 </a:t>
            </a:r>
          </a:p>
          <a:p>
            <a:r>
              <a:rPr lang="es-ES" b="1" dirty="0"/>
              <a:t>En aquel tiempo Jehová me dijo: Lábrate dos tablas de piedra como las primeras, y sube a mí al monte, y hazte un arca de madera; 2 y escribiré en aquellas tablas las palabras que estaban en las primeras tablas que quebraste; y las pondrás en el arca.</a:t>
            </a:r>
          </a:p>
          <a:p>
            <a:endParaRPr lang="es-ES" b="1" dirty="0"/>
          </a:p>
          <a:p>
            <a:endParaRPr lang="es-ES" b="1" dirty="0"/>
          </a:p>
          <a:p>
            <a:r>
              <a:rPr lang="es-ES" b="1" dirty="0"/>
              <a:t>2 EL MINISTERIO SACERDOTAL DE CRISTO EN EL SANTUARIO CELESTIAL </a:t>
            </a:r>
          </a:p>
          <a:p>
            <a:r>
              <a:rPr lang="es-ES" b="1" dirty="0"/>
              <a:t>HEBREOS 9:24 </a:t>
            </a:r>
          </a:p>
          <a:p>
            <a:r>
              <a:rPr lang="es-ES" b="1" dirty="0"/>
              <a:t>Porque no entró Cristo en el santuario hecho de mano, figura del verdadero, sino en el cielo mismo para presentarse ahora por nosotros ante Dios;</a:t>
            </a:r>
          </a:p>
          <a:p>
            <a:r>
              <a:rPr lang="es-ES" b="1" dirty="0"/>
              <a:t>APOC. 1:12-13</a:t>
            </a:r>
          </a:p>
          <a:p>
            <a:r>
              <a:rPr lang="es-ES" b="1" dirty="0"/>
              <a:t>12 Y me volví para ver la voz que hablaba conmigo; y vuelto, vi siete candeleros de oro, 13 y en medio de los siete candeleros, a uno semejante al Hijo del Hombre, vestido de una ropa que llegaba hasta los pies, y ceñido por el pecho con un cinto de oro.</a:t>
            </a:r>
          </a:p>
        </p:txBody>
      </p:sp>
      <p:sp>
        <p:nvSpPr>
          <p:cNvPr id="6" name="Rectángulo 5"/>
          <p:cNvSpPr/>
          <p:nvPr/>
        </p:nvSpPr>
        <p:spPr>
          <a:xfrm>
            <a:off x="343429" y="332169"/>
            <a:ext cx="5428217" cy="369332"/>
          </a:xfrm>
          <a:prstGeom prst="rect">
            <a:avLst/>
          </a:prstGeom>
        </p:spPr>
        <p:txBody>
          <a:bodyPr wrap="none">
            <a:spAutoFit/>
          </a:bodyPr>
          <a:lstStyle/>
          <a:p>
            <a:r>
              <a:rPr lang="es-CO" b="1" dirty="0">
                <a:latin typeface="Copperplate Gothic Bold" panose="020E0705020206020404" pitchFamily="34" charset="0"/>
              </a:rPr>
              <a:t>VERDADES QUE PODEMOS ENCONTRAR </a:t>
            </a:r>
          </a:p>
        </p:txBody>
      </p:sp>
    </p:spTree>
    <p:extLst>
      <p:ext uri="{BB962C8B-B14F-4D97-AF65-F5344CB8AC3E}">
        <p14:creationId xmlns:p14="http://schemas.microsoft.com/office/powerpoint/2010/main" val="385877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ED78D4-8459-AEC2-7D3B-88F8AA3D53BD}"/>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6234D79E-1E52-7B56-C81C-9B5C2C83DA6B}"/>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05D1B26C-6724-C40C-B441-1CA7A3A77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ángulo 3"/>
          <p:cNvSpPr/>
          <p:nvPr/>
        </p:nvSpPr>
        <p:spPr>
          <a:xfrm>
            <a:off x="327990" y="148471"/>
            <a:ext cx="9501810" cy="6432530"/>
          </a:xfrm>
          <a:prstGeom prst="rect">
            <a:avLst/>
          </a:prstGeom>
        </p:spPr>
        <p:txBody>
          <a:bodyPr wrap="square">
            <a:spAutoFit/>
          </a:bodyPr>
          <a:lstStyle/>
          <a:p>
            <a:r>
              <a:rPr lang="es-ES" b="1" dirty="0"/>
              <a:t>3 LA SEGUNDA VENIDA DE CRISTO </a:t>
            </a:r>
          </a:p>
          <a:p>
            <a:r>
              <a:rPr lang="es-ES" b="1" dirty="0"/>
              <a:t>MATEO 24:27 </a:t>
            </a:r>
          </a:p>
          <a:p>
            <a:r>
              <a:rPr lang="es-ES" b="1" dirty="0"/>
              <a:t>Porque como el relámpago que sale del oriente y se muestra hasta el occidente, así será también la venida del Hijo del Hombre.</a:t>
            </a:r>
          </a:p>
          <a:p>
            <a:endParaRPr lang="es-ES" b="1" dirty="0"/>
          </a:p>
          <a:p>
            <a:r>
              <a:rPr lang="es-ES" b="1" dirty="0"/>
              <a:t>APOCALISPSIS 1:7</a:t>
            </a:r>
          </a:p>
          <a:p>
            <a:r>
              <a:rPr lang="es-ES" b="1" dirty="0"/>
              <a:t>He aquí que viene con las nubes, y todo ojo le verá, y los que le traspasaron; y todos los linajes de la tierra harán lamentación por él. Sí, amén.</a:t>
            </a:r>
          </a:p>
          <a:p>
            <a:endParaRPr lang="es-ES" b="1" dirty="0"/>
          </a:p>
          <a:p>
            <a:r>
              <a:rPr lang="es-ES" b="1" dirty="0"/>
              <a:t>4 EL DON DE PROFECIAS </a:t>
            </a:r>
          </a:p>
          <a:p>
            <a:endParaRPr lang="es-ES" b="1" dirty="0"/>
          </a:p>
          <a:p>
            <a:r>
              <a:rPr lang="es-ES" b="1" dirty="0"/>
              <a:t>APOCALIPSIS 19:10</a:t>
            </a:r>
          </a:p>
          <a:p>
            <a:r>
              <a:rPr lang="es-ES" b="1" dirty="0"/>
              <a:t>Y yo me postré a sus pies para adorarle. Y él me dijo: Mira que no lo hagas; yo soy siervo contigo, y con tus hermanos que tienen el testimonio de Jesús; adora a Dios, porque el testimonio de Jesús es el espíritu de profecía.</a:t>
            </a:r>
          </a:p>
          <a:p>
            <a:endParaRPr lang="es-ES" b="1" dirty="0"/>
          </a:p>
          <a:p>
            <a:r>
              <a:rPr lang="es-ES" b="1" dirty="0"/>
              <a:t>5 EL JUCIO </a:t>
            </a:r>
          </a:p>
          <a:p>
            <a:endParaRPr lang="es-ES" b="1" dirty="0"/>
          </a:p>
          <a:p>
            <a:r>
              <a:rPr lang="es-ES" b="1" dirty="0"/>
              <a:t>DANIEL 7:9</a:t>
            </a:r>
          </a:p>
          <a:p>
            <a:r>
              <a:rPr lang="es-ES" b="1" dirty="0"/>
              <a:t>Estuve mirando hasta que fueron puestos tronos, y se sentó un Anciano de días, cuyo vestido era blanco como la nieve, y el pelo de su cabeza como lana limpia; su trono llama de fuego, y las ruedas del mismo, fuego ardiente.</a:t>
            </a:r>
          </a:p>
          <a:p>
            <a:endParaRPr lang="es-ES" sz="1600" b="1" dirty="0"/>
          </a:p>
        </p:txBody>
      </p:sp>
    </p:spTree>
    <p:extLst>
      <p:ext uri="{BB962C8B-B14F-4D97-AF65-F5344CB8AC3E}">
        <p14:creationId xmlns:p14="http://schemas.microsoft.com/office/powerpoint/2010/main" val="350685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ED78D4-8459-AEC2-7D3B-88F8AA3D53BD}"/>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6234D79E-1E52-7B56-C81C-9B5C2C83DA6B}"/>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05D1B26C-6724-C40C-B441-1CA7A3A77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ángulo 5"/>
          <p:cNvSpPr/>
          <p:nvPr/>
        </p:nvSpPr>
        <p:spPr>
          <a:xfrm>
            <a:off x="427382" y="1571753"/>
            <a:ext cx="7215809" cy="4431983"/>
          </a:xfrm>
          <a:prstGeom prst="rect">
            <a:avLst/>
          </a:prstGeom>
        </p:spPr>
        <p:txBody>
          <a:bodyPr wrap="square">
            <a:spAutoFit/>
          </a:bodyPr>
          <a:lstStyle/>
          <a:p>
            <a:r>
              <a:rPr lang="es-ES" sz="2400" b="1" dirty="0"/>
              <a:t>Hebreos 8:1- 2; 9:11</a:t>
            </a:r>
          </a:p>
          <a:p>
            <a:r>
              <a:rPr lang="es-ES" sz="2400" b="1" dirty="0"/>
              <a:t>Ahora bien, el punto principal de lo que venimos diciendo es que tenemos tal asumo sacerdote, que se sentó a la diestra del trono de la Majestad en los cielos,  ministro del santuario y de aquel verdadero tabernáculo que levantó el Señor, y no el hombre. </a:t>
            </a:r>
          </a:p>
          <a:p>
            <a:endParaRPr lang="es-ES" sz="2400" b="1" dirty="0"/>
          </a:p>
          <a:p>
            <a:r>
              <a:rPr lang="es-ES" sz="2400" b="1" dirty="0"/>
              <a:t>9:11 Pero estando ya presente Cristo, sumo sacerdote de los bienes venideros, por el más amplio y más perfecto tabernáculo, no hecho de manos, es decir, no de esta creación</a:t>
            </a:r>
          </a:p>
          <a:p>
            <a:endParaRPr lang="es-ES" dirty="0"/>
          </a:p>
        </p:txBody>
      </p:sp>
      <p:sp>
        <p:nvSpPr>
          <p:cNvPr id="7" name="Rectángulo 6"/>
          <p:cNvSpPr/>
          <p:nvPr/>
        </p:nvSpPr>
        <p:spPr>
          <a:xfrm>
            <a:off x="1050233" y="452087"/>
            <a:ext cx="9336158" cy="1200329"/>
          </a:xfrm>
          <a:prstGeom prst="rect">
            <a:avLst/>
          </a:prstGeom>
        </p:spPr>
        <p:txBody>
          <a:bodyPr wrap="square">
            <a:spAutoFit/>
          </a:bodyPr>
          <a:lstStyle/>
          <a:p>
            <a:r>
              <a:rPr lang="es-ES" sz="2400" b="1" dirty="0">
                <a:latin typeface="Copperplate Gothic Bold" panose="020E0705020206020404" pitchFamily="34" charset="0"/>
              </a:rPr>
              <a:t>¿Cuáles eran las finalidades que Dios tuvo en cuenta para establecer el servicio del santuario aquí en la tierra?</a:t>
            </a:r>
          </a:p>
        </p:txBody>
      </p:sp>
      <p:pic>
        <p:nvPicPr>
          <p:cNvPr id="8" name="Imagen 7"/>
          <p:cNvPicPr>
            <a:picLocks noChangeAspect="1"/>
          </p:cNvPicPr>
          <p:nvPr/>
        </p:nvPicPr>
        <p:blipFill>
          <a:blip r:embed="rId3"/>
          <a:stretch>
            <a:fillRect/>
          </a:stretch>
        </p:blipFill>
        <p:spPr>
          <a:xfrm>
            <a:off x="7593495" y="1480931"/>
            <a:ext cx="4456458" cy="4449417"/>
          </a:xfrm>
          <a:prstGeom prst="ellipse">
            <a:avLst/>
          </a:prstGeom>
          <a:ln>
            <a:noFill/>
          </a:ln>
          <a:effectLst>
            <a:softEdge rad="112500"/>
          </a:effectLst>
        </p:spPr>
      </p:pic>
    </p:spTree>
    <p:extLst>
      <p:ext uri="{BB962C8B-B14F-4D97-AF65-F5344CB8AC3E}">
        <p14:creationId xmlns:p14="http://schemas.microsoft.com/office/powerpoint/2010/main" val="333409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barn(inVertical)">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1000"/>
                                        <p:tgtEl>
                                          <p:spTgt spid="6">
                                            <p:txEl>
                                              <p:pRg st="3" end="3"/>
                                            </p:txEl>
                                          </p:spTgt>
                                        </p:tgtEl>
                                      </p:cBhvr>
                                    </p:animEffect>
                                    <p:anim calcmode="lin" valueType="num">
                                      <p:cBhvr>
                                        <p:cTn id="21"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ED78D4-8459-AEC2-7D3B-88F8AA3D53BD}"/>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6234D79E-1E52-7B56-C81C-9B5C2C83DA6B}"/>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05D1B26C-6724-C40C-B441-1CA7A3A77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ángulo 3"/>
          <p:cNvSpPr/>
          <p:nvPr/>
        </p:nvSpPr>
        <p:spPr>
          <a:xfrm>
            <a:off x="990600" y="1840109"/>
            <a:ext cx="6096000" cy="4524315"/>
          </a:xfrm>
          <a:prstGeom prst="rect">
            <a:avLst/>
          </a:prstGeom>
        </p:spPr>
        <p:txBody>
          <a:bodyPr>
            <a:spAutoFit/>
          </a:bodyPr>
          <a:lstStyle/>
          <a:p>
            <a:r>
              <a:rPr lang="es-ES" sz="3600" b="1" dirty="0"/>
              <a:t>JUAN 3:16</a:t>
            </a:r>
          </a:p>
          <a:p>
            <a:r>
              <a:rPr lang="es-ES" sz="3600" b="1" dirty="0"/>
              <a:t>Porque de tal manera amó Dios al mundo, que ha dado a su Hijo unigénito, para que todo aquel que en él cree, no se pierda, mas tenga vida eterna.</a:t>
            </a:r>
          </a:p>
          <a:p>
            <a:endParaRPr lang="es-ES" sz="3600" b="1" dirty="0"/>
          </a:p>
        </p:txBody>
      </p:sp>
      <p:sp>
        <p:nvSpPr>
          <p:cNvPr id="6" name="Rectángulo 5"/>
          <p:cNvSpPr/>
          <p:nvPr/>
        </p:nvSpPr>
        <p:spPr>
          <a:xfrm>
            <a:off x="1020644" y="749612"/>
            <a:ext cx="10047559" cy="584775"/>
          </a:xfrm>
          <a:prstGeom prst="rect">
            <a:avLst/>
          </a:prstGeom>
        </p:spPr>
        <p:txBody>
          <a:bodyPr wrap="none">
            <a:spAutoFit/>
          </a:bodyPr>
          <a:lstStyle/>
          <a:p>
            <a:r>
              <a:rPr lang="es-ES" sz="3200" dirty="0">
                <a:latin typeface="Copperplate Gothic Bold" panose="020E0705020206020404" pitchFamily="34" charset="0"/>
                <a:ea typeface="Cascadia Code ExtraLight" panose="020B0609020000020004" pitchFamily="49" charset="0"/>
                <a:cs typeface="Cascadia Code ExtraLight" panose="020B0609020000020004" pitchFamily="49" charset="0"/>
              </a:rPr>
              <a:t>PARA MOSTRAR SU AMOR POR NOSOTROS </a:t>
            </a:r>
          </a:p>
        </p:txBody>
      </p:sp>
      <p:pic>
        <p:nvPicPr>
          <p:cNvPr id="7" name="Imagen 6"/>
          <p:cNvPicPr>
            <a:picLocks noChangeAspect="1"/>
          </p:cNvPicPr>
          <p:nvPr/>
        </p:nvPicPr>
        <p:blipFill>
          <a:blip r:embed="rId3"/>
          <a:stretch>
            <a:fillRect/>
          </a:stretch>
        </p:blipFill>
        <p:spPr>
          <a:xfrm>
            <a:off x="6987208" y="1600200"/>
            <a:ext cx="4094093" cy="3857417"/>
          </a:xfrm>
          <a:prstGeom prst="ellipse">
            <a:avLst/>
          </a:prstGeom>
          <a:ln>
            <a:noFill/>
          </a:ln>
          <a:effectLst>
            <a:softEdge rad="112500"/>
          </a:effectLst>
        </p:spPr>
      </p:pic>
    </p:spTree>
    <p:extLst>
      <p:ext uri="{BB962C8B-B14F-4D97-AF65-F5344CB8AC3E}">
        <p14:creationId xmlns:p14="http://schemas.microsoft.com/office/powerpoint/2010/main" val="131183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ED78D4-8459-AEC2-7D3B-88F8AA3D53BD}"/>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6234D79E-1E52-7B56-C81C-9B5C2C83DA6B}"/>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05D1B26C-6724-C40C-B441-1CA7A3A77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ángulo 3"/>
          <p:cNvSpPr/>
          <p:nvPr/>
        </p:nvSpPr>
        <p:spPr>
          <a:xfrm>
            <a:off x="487018" y="1260399"/>
            <a:ext cx="8617226" cy="4524315"/>
          </a:xfrm>
          <a:prstGeom prst="rect">
            <a:avLst/>
          </a:prstGeom>
        </p:spPr>
        <p:txBody>
          <a:bodyPr wrap="square">
            <a:spAutoFit/>
          </a:bodyPr>
          <a:lstStyle/>
          <a:p>
            <a:r>
              <a:rPr lang="es-ES" sz="3200" b="1" dirty="0"/>
              <a:t>El amor del Padre, no menos que el del Hijo, es la fuente de salvación para la raza perdida. Jesús dijo a sus discípulos antes de irse: “No os digo que yo rogaré al Padre por vosotros, pues el Padre mismo os ama”. Juan 16:26, 27. “Dios estaba en Cristo reconciliando consigo al mundo”. 2 Corintios 5:19. Y en el ministerio del Santuario celestial, “el consejo de la paz estará entre los dos”. CRISTO EN SU SANTUARIO PAG.92</a:t>
            </a:r>
          </a:p>
        </p:txBody>
      </p:sp>
    </p:spTree>
    <p:extLst>
      <p:ext uri="{BB962C8B-B14F-4D97-AF65-F5344CB8AC3E}">
        <p14:creationId xmlns:p14="http://schemas.microsoft.com/office/powerpoint/2010/main" val="198486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ED78D4-8459-AEC2-7D3B-88F8AA3D53BD}"/>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6234D79E-1E52-7B56-C81C-9B5C2C83DA6B}"/>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05D1B26C-6724-C40C-B441-1CA7A3A77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ángulo 3"/>
          <p:cNvSpPr/>
          <p:nvPr/>
        </p:nvSpPr>
        <p:spPr>
          <a:xfrm>
            <a:off x="288235" y="1359791"/>
            <a:ext cx="7891669" cy="5016758"/>
          </a:xfrm>
          <a:prstGeom prst="rect">
            <a:avLst/>
          </a:prstGeom>
        </p:spPr>
        <p:txBody>
          <a:bodyPr wrap="square">
            <a:spAutoFit/>
          </a:bodyPr>
          <a:lstStyle/>
          <a:p>
            <a:r>
              <a:rPr lang="es-ES" sz="3200" b="1" dirty="0"/>
              <a:t>Cuando veáis la enormidad del pecado, cuando os veáis como sois en realidad, no os entreguéis a la desesperación, pues a los pecadores es a quienes Cristo vino a salvar. No tenemos que reconciliar a Dios con nosotros, sino que ¡oh maravilloso amor! “Dios estaba en Cristo, reconciliando consigo mismo al mundo.” Por su tierno amor está atrayendo a sí los corazones de sus hijos errantes. Camino a cristo </a:t>
            </a:r>
            <a:r>
              <a:rPr lang="es-ES" sz="3200" b="1" dirty="0" err="1"/>
              <a:t>pag</a:t>
            </a:r>
            <a:r>
              <a:rPr lang="es-ES" sz="3200" b="1" dirty="0"/>
              <a:t>. 35</a:t>
            </a:r>
          </a:p>
        </p:txBody>
      </p:sp>
      <p:sp>
        <p:nvSpPr>
          <p:cNvPr id="6" name="Rectángulo 5"/>
          <p:cNvSpPr/>
          <p:nvPr/>
        </p:nvSpPr>
        <p:spPr>
          <a:xfrm>
            <a:off x="1133974" y="620404"/>
            <a:ext cx="4247701" cy="707886"/>
          </a:xfrm>
          <a:prstGeom prst="rect">
            <a:avLst/>
          </a:prstGeom>
        </p:spPr>
        <p:txBody>
          <a:bodyPr wrap="none">
            <a:spAutoFit/>
          </a:bodyPr>
          <a:lstStyle/>
          <a:p>
            <a:r>
              <a:rPr lang="es-ES" sz="4000" dirty="0">
                <a:latin typeface="Copperplate Gothic Bold" panose="020E0705020206020404" pitchFamily="34" charset="0"/>
              </a:rPr>
              <a:t>CONCLUSIÓN </a:t>
            </a:r>
            <a:endParaRPr lang="es-CO" sz="4000" dirty="0">
              <a:latin typeface="Copperplate Gothic Bold" panose="020E0705020206020404" pitchFamily="34" charset="0"/>
            </a:endParaRPr>
          </a:p>
        </p:txBody>
      </p:sp>
      <p:pic>
        <p:nvPicPr>
          <p:cNvPr id="7" name="Imagen 6"/>
          <p:cNvPicPr>
            <a:picLocks noChangeAspect="1"/>
          </p:cNvPicPr>
          <p:nvPr/>
        </p:nvPicPr>
        <p:blipFill>
          <a:blip r:embed="rId3"/>
          <a:stretch>
            <a:fillRect/>
          </a:stretch>
        </p:blipFill>
        <p:spPr>
          <a:xfrm>
            <a:off x="7663069" y="2049946"/>
            <a:ext cx="4372390" cy="2857500"/>
          </a:xfrm>
          <a:prstGeom prst="ellipse">
            <a:avLst/>
          </a:prstGeom>
          <a:ln>
            <a:noFill/>
          </a:ln>
          <a:effectLst>
            <a:softEdge rad="112500"/>
          </a:effectLst>
        </p:spPr>
      </p:pic>
      <p:sp>
        <p:nvSpPr>
          <p:cNvPr id="8" name="Rectángulo 7"/>
          <p:cNvSpPr/>
          <p:nvPr/>
        </p:nvSpPr>
        <p:spPr>
          <a:xfrm>
            <a:off x="8600169" y="5878203"/>
            <a:ext cx="2148152" cy="369332"/>
          </a:xfrm>
          <a:prstGeom prst="rect">
            <a:avLst/>
          </a:prstGeom>
        </p:spPr>
        <p:txBody>
          <a:bodyPr wrap="none">
            <a:spAutoFit/>
          </a:bodyPr>
          <a:lstStyle/>
          <a:p>
            <a:r>
              <a:rPr lang="es-CO" b="1" dirty="0"/>
              <a:t>MIGUEL RODRIGUEZ</a:t>
            </a:r>
          </a:p>
        </p:txBody>
      </p:sp>
    </p:spTree>
    <p:extLst>
      <p:ext uri="{BB962C8B-B14F-4D97-AF65-F5344CB8AC3E}">
        <p14:creationId xmlns:p14="http://schemas.microsoft.com/office/powerpoint/2010/main" val="191315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ED78D4-8459-AEC2-7D3B-88F8AA3D53BD}"/>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6234D79E-1E52-7B56-C81C-9B5C2C83DA6B}"/>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05D1B26C-6724-C40C-B441-1CA7A3A77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Imagen 5"/>
          <p:cNvPicPr>
            <a:picLocks noChangeAspect="1"/>
          </p:cNvPicPr>
          <p:nvPr/>
        </p:nvPicPr>
        <p:blipFill rotWithShape="1">
          <a:blip r:embed="rId3"/>
          <a:srcRect l="1630" t="5225" r="3320" b="2008"/>
          <a:stretch/>
        </p:blipFill>
        <p:spPr>
          <a:xfrm>
            <a:off x="7396681" y="660904"/>
            <a:ext cx="4490520" cy="4046899"/>
          </a:xfrm>
          <a:prstGeom prst="ellipse">
            <a:avLst/>
          </a:prstGeom>
          <a:ln>
            <a:noFill/>
          </a:ln>
          <a:effectLst>
            <a:softEdge rad="112500"/>
          </a:effectLst>
        </p:spPr>
      </p:pic>
      <p:sp>
        <p:nvSpPr>
          <p:cNvPr id="4" name="Rectángulo 3"/>
          <p:cNvSpPr/>
          <p:nvPr/>
        </p:nvSpPr>
        <p:spPr>
          <a:xfrm>
            <a:off x="362140" y="198898"/>
            <a:ext cx="6817258" cy="5693866"/>
          </a:xfrm>
          <a:prstGeom prst="rect">
            <a:avLst/>
          </a:prstGeom>
        </p:spPr>
        <p:txBody>
          <a:bodyPr wrap="square">
            <a:spAutoFit/>
          </a:bodyPr>
          <a:lstStyle/>
          <a:p>
            <a:r>
              <a:rPr lang="es-ES" sz="2800" b="1" dirty="0">
                <a:ln w="0"/>
                <a:effectLst>
                  <a:outerShdw blurRad="38100" dist="19050" dir="2700000" algn="tl" rotWithShape="0">
                    <a:schemeClr val="dk1">
                      <a:alpha val="40000"/>
                    </a:schemeClr>
                  </a:outerShdw>
                </a:effectLst>
              </a:rPr>
              <a:t>Mientras Moisés estaba en el monte, Dios le ordenó. “Harán un santuario para mí, y yo habitaré en medio de ellos” (Éxodo 25:8); y le dio instrucciones completas para la construcción del tabernáculo. A causa de su apostasía, los israelitas habían perdido el derecho a la bendición de la Presencia divina, y por el momento hicieron imposible la construcción del Santuario de Dios entre ellos. Pero después que les fuera devuelto el favor del cielo, el gran líder procedió a ejecutar la orden divina. CRISTO EN SU SANTUAREIO PAG. 26</a:t>
            </a:r>
            <a:endParaRPr lang="es-CO" sz="2800" b="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3138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ED78D4-8459-AEC2-7D3B-88F8AA3D53BD}"/>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6234D79E-1E52-7B56-C81C-9B5C2C83DA6B}"/>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0F9CA733-7E94-5B21-2609-08A84E041A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9629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ED78D4-8459-AEC2-7D3B-88F8AA3D53BD}"/>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6234D79E-1E52-7B56-C81C-9B5C2C83DA6B}"/>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05D1B26C-6724-C40C-B441-1CA7A3A77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ángulo 3"/>
          <p:cNvSpPr/>
          <p:nvPr/>
        </p:nvSpPr>
        <p:spPr>
          <a:xfrm>
            <a:off x="679010" y="2290528"/>
            <a:ext cx="5115208" cy="2862322"/>
          </a:xfrm>
          <a:prstGeom prst="rect">
            <a:avLst/>
          </a:prstGeom>
        </p:spPr>
        <p:txBody>
          <a:bodyPr wrap="square">
            <a:spAutoFit/>
          </a:bodyPr>
          <a:lstStyle/>
          <a:p>
            <a:r>
              <a:rPr lang="es-ES" sz="3600" b="1" dirty="0"/>
              <a:t>GENESIS 1:31</a:t>
            </a:r>
          </a:p>
          <a:p>
            <a:r>
              <a:rPr lang="es-ES" sz="3600" b="1" dirty="0"/>
              <a:t>Y vio Dios todo lo que había hecho, y he aquí que era bueno en gran manera.</a:t>
            </a:r>
          </a:p>
        </p:txBody>
      </p:sp>
      <p:sp>
        <p:nvSpPr>
          <p:cNvPr id="6" name="Rectángulo 5"/>
          <p:cNvSpPr/>
          <p:nvPr/>
        </p:nvSpPr>
        <p:spPr>
          <a:xfrm>
            <a:off x="523843" y="1089609"/>
            <a:ext cx="11090665" cy="584775"/>
          </a:xfrm>
          <a:prstGeom prst="rect">
            <a:avLst/>
          </a:prstGeom>
        </p:spPr>
        <p:txBody>
          <a:bodyPr wrap="none">
            <a:spAutoFit/>
          </a:bodyPr>
          <a:lstStyle/>
          <a:p>
            <a:r>
              <a:rPr lang="es-ES" sz="3200" b="1" dirty="0">
                <a:latin typeface="Copperplate Gothic Bold" panose="020E0705020206020404" pitchFamily="34" charset="0"/>
              </a:rPr>
              <a:t>¿COMO ERA EL UNIVERSO ANTES DE LA CAIDA?</a:t>
            </a:r>
          </a:p>
        </p:txBody>
      </p:sp>
      <p:pic>
        <p:nvPicPr>
          <p:cNvPr id="7" name="Imagen 6"/>
          <p:cNvPicPr>
            <a:picLocks noChangeAspect="1"/>
          </p:cNvPicPr>
          <p:nvPr/>
        </p:nvPicPr>
        <p:blipFill>
          <a:blip r:embed="rId3"/>
          <a:stretch>
            <a:fillRect/>
          </a:stretch>
        </p:blipFill>
        <p:spPr>
          <a:xfrm>
            <a:off x="6129196" y="1874067"/>
            <a:ext cx="5486399" cy="4345664"/>
          </a:xfrm>
          <a:prstGeom prst="ellipse">
            <a:avLst/>
          </a:prstGeom>
          <a:ln>
            <a:noFill/>
          </a:ln>
          <a:effectLst>
            <a:softEdge rad="112500"/>
          </a:effectLst>
        </p:spPr>
      </p:pic>
    </p:spTree>
    <p:extLst>
      <p:ext uri="{BB962C8B-B14F-4D97-AF65-F5344CB8AC3E}">
        <p14:creationId xmlns:p14="http://schemas.microsoft.com/office/powerpoint/2010/main" val="329590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ED78D4-8459-AEC2-7D3B-88F8AA3D53BD}"/>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6234D79E-1E52-7B56-C81C-9B5C2C83DA6B}"/>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05D1B26C-6724-C40C-B441-1CA7A3A77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ángulo 7"/>
          <p:cNvSpPr/>
          <p:nvPr/>
        </p:nvSpPr>
        <p:spPr>
          <a:xfrm>
            <a:off x="374374" y="2044941"/>
            <a:ext cx="6096000" cy="3416320"/>
          </a:xfrm>
          <a:prstGeom prst="rect">
            <a:avLst/>
          </a:prstGeom>
        </p:spPr>
        <p:txBody>
          <a:bodyPr>
            <a:spAutoFit/>
          </a:bodyPr>
          <a:lstStyle/>
          <a:p>
            <a:r>
              <a:rPr lang="es-ES" sz="2400" b="1" dirty="0">
                <a:latin typeface="Copperplate Gothic Bold" panose="020E0705020206020404" pitchFamily="34" charset="0"/>
              </a:rPr>
              <a:t>En el cielo todo es noble y elevado. Todos buscan el interés y la felicidad de otros. Ninguno se dedica a velar por sí mismo y a cuidarse a sí mismo. El principal gozo de todos los seres santos es presenciar el gozo y la felicidad de aquellos que los rodean. Eventos de los Últimos Días, 300.</a:t>
            </a:r>
          </a:p>
        </p:txBody>
      </p:sp>
      <p:pic>
        <p:nvPicPr>
          <p:cNvPr id="9" name="Imagen 8"/>
          <p:cNvPicPr>
            <a:picLocks noChangeAspect="1"/>
          </p:cNvPicPr>
          <p:nvPr/>
        </p:nvPicPr>
        <p:blipFill>
          <a:blip r:embed="rId3">
            <a:extLst>
              <a:ext uri="{BEBA8EAE-BF5A-486C-A8C5-ECC9F3942E4B}">
                <a14:imgProps xmlns:a14="http://schemas.microsoft.com/office/drawing/2010/main">
                  <a14:imgLayer r:embed="rId4">
                    <a14:imgEffect>
                      <a14:sharpenSoften amount="6000"/>
                    </a14:imgEffect>
                    <a14:imgEffect>
                      <a14:brightnessContrast bright="26000" contrast="-17000"/>
                    </a14:imgEffect>
                  </a14:imgLayer>
                </a14:imgProps>
              </a:ext>
            </a:extLst>
          </a:blip>
          <a:stretch>
            <a:fillRect/>
          </a:stretch>
        </p:blipFill>
        <p:spPr>
          <a:xfrm>
            <a:off x="6718852" y="977577"/>
            <a:ext cx="5324061" cy="5065461"/>
          </a:xfrm>
          <a:prstGeom prst="ellipse">
            <a:avLst/>
          </a:prstGeom>
          <a:ln>
            <a:noFill/>
          </a:ln>
          <a:effectLst>
            <a:softEdge rad="112500"/>
          </a:effectLst>
        </p:spPr>
      </p:pic>
      <p:sp>
        <p:nvSpPr>
          <p:cNvPr id="10" name="Rectángulo 9"/>
          <p:cNvSpPr/>
          <p:nvPr/>
        </p:nvSpPr>
        <p:spPr>
          <a:xfrm>
            <a:off x="402191" y="729733"/>
            <a:ext cx="7253204" cy="707886"/>
          </a:xfrm>
          <a:prstGeom prst="rect">
            <a:avLst/>
          </a:prstGeom>
        </p:spPr>
        <p:txBody>
          <a:bodyPr wrap="none">
            <a:spAutoFit/>
          </a:bodyPr>
          <a:lstStyle/>
          <a:p>
            <a:r>
              <a:rPr lang="es-CO" sz="4000" dirty="0">
                <a:latin typeface="Copperplate Gothic Bold" panose="020E0705020206020404" pitchFamily="34" charset="0"/>
              </a:rPr>
              <a:t>EL CIELO ERA ARMONIA </a:t>
            </a:r>
          </a:p>
        </p:txBody>
      </p:sp>
    </p:spTree>
    <p:extLst>
      <p:ext uri="{BB962C8B-B14F-4D97-AF65-F5344CB8AC3E}">
        <p14:creationId xmlns:p14="http://schemas.microsoft.com/office/powerpoint/2010/main" val="8102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ED78D4-8459-AEC2-7D3B-88F8AA3D53BD}"/>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6234D79E-1E52-7B56-C81C-9B5C2C83DA6B}"/>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05D1B26C-6724-C40C-B441-1CA7A3A77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ángulo 3"/>
          <p:cNvSpPr/>
          <p:nvPr/>
        </p:nvSpPr>
        <p:spPr>
          <a:xfrm>
            <a:off x="596348" y="1865388"/>
            <a:ext cx="7593496" cy="4031873"/>
          </a:xfrm>
          <a:prstGeom prst="rect">
            <a:avLst/>
          </a:prstGeom>
        </p:spPr>
        <p:txBody>
          <a:bodyPr wrap="square">
            <a:spAutoFit/>
          </a:bodyPr>
          <a:lstStyle/>
          <a:p>
            <a:r>
              <a:rPr lang="es-ES" sz="3200" b="1" dirty="0">
                <a:latin typeface="Copperplate Gothic Bold" panose="020E0705020206020404" pitchFamily="34" charset="0"/>
              </a:rPr>
              <a:t>APOCALIPSIS 12:9</a:t>
            </a:r>
          </a:p>
          <a:p>
            <a:r>
              <a:rPr lang="es-ES" sz="3200" b="1" dirty="0">
                <a:latin typeface="Copperplate Gothic Bold" panose="020E0705020206020404" pitchFamily="34" charset="0"/>
              </a:rPr>
              <a:t>Y fue arrojado el gran dragón, la serpiente antigua que se llama el diablo y Satanás, el cual engaña al mundo entero; fue arrojado a la tierra y sus ángeles fueron arrojados con él.</a:t>
            </a:r>
          </a:p>
        </p:txBody>
      </p:sp>
      <p:sp>
        <p:nvSpPr>
          <p:cNvPr id="6" name="Rectángulo 5"/>
          <p:cNvSpPr/>
          <p:nvPr/>
        </p:nvSpPr>
        <p:spPr>
          <a:xfrm>
            <a:off x="1866271" y="729734"/>
            <a:ext cx="8417369" cy="707886"/>
          </a:xfrm>
          <a:prstGeom prst="rect">
            <a:avLst/>
          </a:prstGeom>
        </p:spPr>
        <p:txBody>
          <a:bodyPr wrap="none">
            <a:spAutoFit/>
          </a:bodyPr>
          <a:lstStyle/>
          <a:p>
            <a:r>
              <a:rPr lang="es-CO" sz="4000" b="1" dirty="0">
                <a:latin typeface="Copperplate Gothic Bold" panose="020E0705020206020404" pitchFamily="34" charset="0"/>
              </a:rPr>
              <a:t>¿QUE QUITO ESTA ARMONIA?</a:t>
            </a:r>
          </a:p>
        </p:txBody>
      </p:sp>
      <p:pic>
        <p:nvPicPr>
          <p:cNvPr id="7" name="Imagen 6"/>
          <p:cNvPicPr>
            <a:picLocks noChangeAspect="1"/>
          </p:cNvPicPr>
          <p:nvPr/>
        </p:nvPicPr>
        <p:blipFill>
          <a:blip r:embed="rId3"/>
          <a:stretch>
            <a:fillRect/>
          </a:stretch>
        </p:blipFill>
        <p:spPr>
          <a:xfrm>
            <a:off x="8453151" y="1709531"/>
            <a:ext cx="3327617" cy="2981739"/>
          </a:xfrm>
          <a:prstGeom prst="ellipse">
            <a:avLst/>
          </a:prstGeom>
          <a:ln>
            <a:noFill/>
          </a:ln>
          <a:effectLst>
            <a:softEdge rad="112500"/>
          </a:effectLst>
        </p:spPr>
      </p:pic>
    </p:spTree>
    <p:extLst>
      <p:ext uri="{BB962C8B-B14F-4D97-AF65-F5344CB8AC3E}">
        <p14:creationId xmlns:p14="http://schemas.microsoft.com/office/powerpoint/2010/main" val="134745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ED78D4-8459-AEC2-7D3B-88F8AA3D53BD}"/>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6234D79E-1E52-7B56-C81C-9B5C2C83DA6B}"/>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05D1B26C-6724-C40C-B441-1CA7A3A77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ángulo 3"/>
          <p:cNvSpPr/>
          <p:nvPr/>
        </p:nvSpPr>
        <p:spPr>
          <a:xfrm>
            <a:off x="387626" y="2332528"/>
            <a:ext cx="6818244" cy="3970318"/>
          </a:xfrm>
          <a:prstGeom prst="rect">
            <a:avLst/>
          </a:prstGeom>
        </p:spPr>
        <p:txBody>
          <a:bodyPr wrap="square">
            <a:spAutoFit/>
          </a:bodyPr>
          <a:lstStyle/>
          <a:p>
            <a:r>
              <a:rPr lang="es-ES" sz="3600" b="1" dirty="0"/>
              <a:t>En el cielo, antes de su rebelión, Lucifer era un ángel honrado y excelso, cuyo honor seguía al del amado Hijo de Dios. Su semblante, así como el de los demás ángeles, era apacible y denotaba felicidad. HR PAG.13</a:t>
            </a:r>
          </a:p>
        </p:txBody>
      </p:sp>
      <p:sp>
        <p:nvSpPr>
          <p:cNvPr id="6" name="Rectángulo 5"/>
          <p:cNvSpPr/>
          <p:nvPr/>
        </p:nvSpPr>
        <p:spPr>
          <a:xfrm>
            <a:off x="771195" y="1326082"/>
            <a:ext cx="10462223" cy="646331"/>
          </a:xfrm>
          <a:prstGeom prst="rect">
            <a:avLst/>
          </a:prstGeom>
        </p:spPr>
        <p:txBody>
          <a:bodyPr wrap="none">
            <a:spAutoFit/>
          </a:bodyPr>
          <a:lstStyle/>
          <a:p>
            <a:r>
              <a:rPr lang="es-ES" sz="3600" b="1" dirty="0">
                <a:latin typeface="Copperplate Gothic Bold" panose="020E0705020206020404" pitchFamily="34" charset="0"/>
              </a:rPr>
              <a:t>¿COMO ERA LUCIFER AHORA SATANAS?</a:t>
            </a:r>
          </a:p>
        </p:txBody>
      </p:sp>
      <p:pic>
        <p:nvPicPr>
          <p:cNvPr id="7" name="Imagen 6"/>
          <p:cNvPicPr>
            <a:picLocks noChangeAspect="1"/>
          </p:cNvPicPr>
          <p:nvPr/>
        </p:nvPicPr>
        <p:blipFill>
          <a:blip r:embed="rId3"/>
          <a:stretch>
            <a:fillRect/>
          </a:stretch>
        </p:blipFill>
        <p:spPr>
          <a:xfrm>
            <a:off x="8249478" y="2226364"/>
            <a:ext cx="3534603" cy="3677893"/>
          </a:xfrm>
          <a:prstGeom prst="ellipse">
            <a:avLst/>
          </a:prstGeom>
          <a:ln>
            <a:noFill/>
          </a:ln>
          <a:effectLst>
            <a:softEdge rad="112500"/>
          </a:effectLst>
        </p:spPr>
      </p:pic>
    </p:spTree>
    <p:extLst>
      <p:ext uri="{BB962C8B-B14F-4D97-AF65-F5344CB8AC3E}">
        <p14:creationId xmlns:p14="http://schemas.microsoft.com/office/powerpoint/2010/main" val="134192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ED78D4-8459-AEC2-7D3B-88F8AA3D53BD}"/>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6234D79E-1E52-7B56-C81C-9B5C2C83DA6B}"/>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05D1B26C-6724-C40C-B441-1CA7A3A77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270" y="0"/>
            <a:ext cx="12192000" cy="6858000"/>
          </a:xfrm>
          <a:prstGeom prst="rect">
            <a:avLst/>
          </a:prstGeom>
        </p:spPr>
      </p:pic>
      <p:sp>
        <p:nvSpPr>
          <p:cNvPr id="4" name="Rectángulo 3"/>
          <p:cNvSpPr/>
          <p:nvPr/>
        </p:nvSpPr>
        <p:spPr>
          <a:xfrm>
            <a:off x="526774" y="1757355"/>
            <a:ext cx="6748669" cy="3539430"/>
          </a:xfrm>
          <a:prstGeom prst="rect">
            <a:avLst/>
          </a:prstGeom>
        </p:spPr>
        <p:txBody>
          <a:bodyPr wrap="square">
            <a:spAutoFit/>
          </a:bodyPr>
          <a:lstStyle/>
          <a:p>
            <a:r>
              <a:rPr lang="es-ES" sz="2800" b="1" dirty="0"/>
              <a:t>Hubo discusión entre los ángeles. Lucifer y sus seguidores luchaban para reformar el gobierno de Dios. Estaban descontentos y se sentían infelices porque no podían indagar en su inescrutable sabiduría ni averiguar sus propósitos al exaltar a su Hijo y dotarlo de poder y mando ilimitados. Se rebelaron contra la autoridad del Hijo. HR. PAG. 15</a:t>
            </a:r>
          </a:p>
        </p:txBody>
      </p:sp>
      <p:sp>
        <p:nvSpPr>
          <p:cNvPr id="7" name="Rectángulo 6"/>
          <p:cNvSpPr/>
          <p:nvPr/>
        </p:nvSpPr>
        <p:spPr>
          <a:xfrm>
            <a:off x="2336960" y="898700"/>
            <a:ext cx="3317255" cy="646331"/>
          </a:xfrm>
          <a:prstGeom prst="rect">
            <a:avLst/>
          </a:prstGeom>
        </p:spPr>
        <p:txBody>
          <a:bodyPr wrap="none">
            <a:spAutoFit/>
          </a:bodyPr>
          <a:lstStyle/>
          <a:p>
            <a:r>
              <a:rPr lang="es-CO" sz="3600" b="1" dirty="0">
                <a:latin typeface="Copperplate Gothic Bold" panose="020E0705020206020404" pitchFamily="34" charset="0"/>
              </a:rPr>
              <a:t>UN CAMBIO </a:t>
            </a:r>
          </a:p>
        </p:txBody>
      </p:sp>
      <p:pic>
        <p:nvPicPr>
          <p:cNvPr id="8" name="Imagen 7"/>
          <p:cNvPicPr>
            <a:picLocks noChangeAspect="1"/>
          </p:cNvPicPr>
          <p:nvPr/>
        </p:nvPicPr>
        <p:blipFill>
          <a:blip r:embed="rId3"/>
          <a:stretch>
            <a:fillRect/>
          </a:stretch>
        </p:blipFill>
        <p:spPr>
          <a:xfrm>
            <a:off x="7173567" y="1099723"/>
            <a:ext cx="4762500" cy="3267075"/>
          </a:xfrm>
          <a:prstGeom prst="ellipse">
            <a:avLst/>
          </a:prstGeom>
          <a:ln>
            <a:noFill/>
          </a:ln>
          <a:effectLst>
            <a:softEdge rad="112500"/>
          </a:effectLst>
        </p:spPr>
      </p:pic>
    </p:spTree>
    <p:extLst>
      <p:ext uri="{BB962C8B-B14F-4D97-AF65-F5344CB8AC3E}">
        <p14:creationId xmlns:p14="http://schemas.microsoft.com/office/powerpoint/2010/main" val="419034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ED78D4-8459-AEC2-7D3B-88F8AA3D53BD}"/>
              </a:ext>
            </a:extLst>
          </p:cNvPr>
          <p:cNvSpPr>
            <a:spLocks noGrp="1"/>
          </p:cNvSpPr>
          <p:nvPr>
            <p:ph type="ctrTitle"/>
          </p:nvPr>
        </p:nvSpPr>
        <p:spPr/>
        <p:txBody>
          <a:bodyPr/>
          <a:lstStyle/>
          <a:p>
            <a:endParaRPr lang="es-CO"/>
          </a:p>
        </p:txBody>
      </p:sp>
      <p:sp>
        <p:nvSpPr>
          <p:cNvPr id="3" name="Subtítulo 2">
            <a:extLst>
              <a:ext uri="{FF2B5EF4-FFF2-40B4-BE49-F238E27FC236}">
                <a16:creationId xmlns:a16="http://schemas.microsoft.com/office/drawing/2014/main" id="{6234D79E-1E52-7B56-C81C-9B5C2C83DA6B}"/>
              </a:ext>
            </a:extLst>
          </p:cNvPr>
          <p:cNvSpPr>
            <a:spLocks noGrp="1"/>
          </p:cNvSpPr>
          <p:nvPr>
            <p:ph type="subTitle" idx="1"/>
          </p:nvPr>
        </p:nvSpPr>
        <p:spPr/>
        <p:txBody>
          <a:bodyPr/>
          <a:lstStyle/>
          <a:p>
            <a:endParaRPr lang="es-CO"/>
          </a:p>
        </p:txBody>
      </p:sp>
      <p:pic>
        <p:nvPicPr>
          <p:cNvPr id="5" name="Imagen 4">
            <a:extLst>
              <a:ext uri="{FF2B5EF4-FFF2-40B4-BE49-F238E27FC236}">
                <a16:creationId xmlns:a16="http://schemas.microsoft.com/office/drawing/2014/main" id="{05D1B26C-6724-C40C-B441-1CA7A3A77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ángulo 3"/>
          <p:cNvSpPr/>
          <p:nvPr/>
        </p:nvSpPr>
        <p:spPr>
          <a:xfrm>
            <a:off x="815008" y="2126400"/>
            <a:ext cx="7205870" cy="3416320"/>
          </a:xfrm>
          <a:prstGeom prst="rect">
            <a:avLst/>
          </a:prstGeom>
        </p:spPr>
        <p:txBody>
          <a:bodyPr wrap="square">
            <a:spAutoFit/>
          </a:bodyPr>
          <a:lstStyle/>
          <a:p>
            <a:r>
              <a:rPr lang="es-ES" sz="2400" b="1" dirty="0"/>
              <a:t>El padre y el Hijo emprendieron la grandiosa y admirable obra que habían proyectado: la creación del mundo. La tierra que salió de las manos del Creador era sumamente hermosa. Había montañas, colinas y llanuras, y entre medio había ríos, lagos y lagunas. La tierra no era una vasta llanura; la monotonía del paisaje estaba interrumpida por colinas y montañas, no altas y abruptas como las de ahora, sino de formas hermosas y regulares. HR. PAG. 20</a:t>
            </a:r>
          </a:p>
        </p:txBody>
      </p:sp>
      <p:sp>
        <p:nvSpPr>
          <p:cNvPr id="6" name="Rectángulo 5"/>
          <p:cNvSpPr/>
          <p:nvPr/>
        </p:nvSpPr>
        <p:spPr>
          <a:xfrm>
            <a:off x="1096216" y="1226691"/>
            <a:ext cx="7511608" cy="584775"/>
          </a:xfrm>
          <a:prstGeom prst="rect">
            <a:avLst/>
          </a:prstGeom>
        </p:spPr>
        <p:txBody>
          <a:bodyPr wrap="none">
            <a:spAutoFit/>
          </a:bodyPr>
          <a:lstStyle/>
          <a:p>
            <a:r>
              <a:rPr lang="es-CO" sz="3200" b="1" dirty="0">
                <a:latin typeface="Copperplate Gothic Bold" panose="020E0705020206020404" pitchFamily="34" charset="0"/>
              </a:rPr>
              <a:t>DIOS CREA NUESTRO PLANETA </a:t>
            </a:r>
          </a:p>
        </p:txBody>
      </p:sp>
      <p:pic>
        <p:nvPicPr>
          <p:cNvPr id="7" name="Imagen 6"/>
          <p:cNvPicPr>
            <a:picLocks noChangeAspect="1"/>
          </p:cNvPicPr>
          <p:nvPr/>
        </p:nvPicPr>
        <p:blipFill>
          <a:blip r:embed="rId3"/>
          <a:stretch>
            <a:fillRect/>
          </a:stretch>
        </p:blipFill>
        <p:spPr>
          <a:xfrm>
            <a:off x="8479941" y="2225744"/>
            <a:ext cx="2905125" cy="2455586"/>
          </a:xfrm>
          <a:prstGeom prst="ellipse">
            <a:avLst/>
          </a:prstGeom>
          <a:ln>
            <a:noFill/>
          </a:ln>
          <a:effectLst>
            <a:softEdge rad="112500"/>
          </a:effectLst>
        </p:spPr>
      </p:pic>
    </p:spTree>
    <p:extLst>
      <p:ext uri="{BB962C8B-B14F-4D97-AF65-F5344CB8AC3E}">
        <p14:creationId xmlns:p14="http://schemas.microsoft.com/office/powerpoint/2010/main" val="355645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795</TotalTime>
  <Words>2240</Words>
  <Application>Microsoft Office PowerPoint</Application>
  <PresentationFormat>Panorámica</PresentationFormat>
  <Paragraphs>97</Paragraphs>
  <Slides>30</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30</vt:i4>
      </vt:variant>
    </vt:vector>
  </HeadingPairs>
  <TitlesOfParts>
    <vt:vector size="36" baseType="lpstr">
      <vt:lpstr>Arial</vt:lpstr>
      <vt:lpstr>Calibri</vt:lpstr>
      <vt:lpstr>Calibri Light</vt:lpstr>
      <vt:lpstr>Cascadia Code ExtraLight</vt:lpstr>
      <vt:lpstr>Copperplate Gothic Bold</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Diego Moreno</dc:creator>
  <cp:lastModifiedBy>Dm</cp:lastModifiedBy>
  <cp:revision>17</cp:revision>
  <dcterms:created xsi:type="dcterms:W3CDTF">2024-02-23T01:43:07Z</dcterms:created>
  <dcterms:modified xsi:type="dcterms:W3CDTF">2024-03-06T17:32:06Z</dcterms:modified>
</cp:coreProperties>
</file>