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5" r:id="rId15"/>
    <p:sldId id="282" r:id="rId16"/>
    <p:sldId id="283" r:id="rId17"/>
    <p:sldId id="284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FDF08-DE9C-410B-A893-54838226EE94}" type="datetimeFigureOut">
              <a:rPr lang="es-CO" smtClean="0"/>
              <a:t>26/12/2024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6B2A-D308-472A-A54C-432A02FC31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89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s://dl.sdarm.net/contents/publications/periodicals/sbl/pdf/sbl2025_1_e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072777" y="20977"/>
            <a:ext cx="2040845" cy="18491200"/>
            <a:chOff x="0" y="0"/>
            <a:chExt cx="53750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7F4ED33-55AF-FF26-3A5A-6C5E192EFC33}"/>
              </a:ext>
            </a:extLst>
          </p:cNvPr>
          <p:cNvGrpSpPr/>
          <p:nvPr/>
        </p:nvGrpSpPr>
        <p:grpSpPr>
          <a:xfrm>
            <a:off x="5962776" y="1841903"/>
            <a:ext cx="10885042" cy="2499145"/>
            <a:chOff x="5962776" y="1841903"/>
            <a:chExt cx="10885042" cy="2499145"/>
          </a:xfrm>
        </p:grpSpPr>
        <p:sp>
          <p:nvSpPr>
            <p:cNvPr id="6" name="TextBox 6"/>
            <p:cNvSpPr txBox="1"/>
            <p:nvPr/>
          </p:nvSpPr>
          <p:spPr>
            <a:xfrm>
              <a:off x="5962776" y="1841903"/>
              <a:ext cx="9136125" cy="590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RESISTIENDO MEDIANTE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530839" y="2251454"/>
              <a:ext cx="6316979" cy="2089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91"/>
                </a:lnSpc>
                <a:spcBef>
                  <a:spcPct val="0"/>
                </a:spcBef>
              </a:pPr>
              <a:r>
                <a:rPr lang="en-US" sz="13742">
                  <a:solidFill>
                    <a:srgbClr val="FFFFFF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LA FE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75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6" y="4449709"/>
            <a:ext cx="14174369" cy="351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dadas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oraciones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Elías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pidiendo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 que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despertara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nación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apóstata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5:17.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44318" y="852512"/>
            <a:ext cx="10555431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APRENDIENDO DE ELÍAS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2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0" y="0"/>
                </a:moveTo>
                <a:lnTo>
                  <a:pt x="18288000" y="0"/>
                </a:lnTo>
                <a:lnTo>
                  <a:pt x="18288000" y="3174388"/>
                </a:lnTo>
                <a:lnTo>
                  <a:pt x="0" y="317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42277" b="-142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983" y="4227970"/>
            <a:ext cx="15788034" cy="447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Una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Israel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hubo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renovado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lealtad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Dios, ¿de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oraciones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Elías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siendo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4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5:18; 1 Reyes 18:39–45.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78833" y="4202218"/>
            <a:ext cx="15549729" cy="463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medio de la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decepción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causan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personas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defectuosas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un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caído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¿con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llamamiento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cierra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Santiago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carta? </a:t>
            </a:r>
            <a:b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5:19, 20.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EXTENDIENDO LA TERNURA DE CRISTO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ED837B-32C1-36B8-D16B-F23CAE3ACE61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350CE32-9D05-77AB-05C9-91B65D46660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-11085" r="-1108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FB062336-0BF1-7E0A-486A-01E230746CE2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8E6BEB4-4BC5-FB3F-86F8-41E139C8018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08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4800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</a:t>
            </a:r>
            <a:r>
              <a:rPr lang="en-US" sz="4800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Escuela </a:t>
            </a:r>
            <a:r>
              <a:rPr lang="en-US" sz="4800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Sabática</a:t>
            </a:r>
            <a:endParaRPr lang="en-US" sz="4800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Trimestre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2025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4" name="Imagen 3" descr="Sitio web&#10;&#10;El contenido generado por IA puede ser incorrecto.">
            <a:hlinkClick r:id="rId4"/>
            <a:extLst>
              <a:ext uri="{FF2B5EF4-FFF2-40B4-BE49-F238E27FC236}">
                <a16:creationId xmlns:a16="http://schemas.microsoft.com/office/drawing/2014/main" id="{43CB3A4E-F9C8-746F-7EEE-5C7BD0779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" y="547013"/>
            <a:ext cx="6518932" cy="920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0285" t="-17914" r="-106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7034" r="-703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999" b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187" r="-2518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¡ES HORA DE UNA REEVALUACIÓN!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EJEMPLOS QUE NOS FORTALECEN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UNA VIRTUD ESENCIAL PARA HOY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APRENDIENDO LA REGLA DE ORO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462593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ANTES DE QUE SEA DEMASIADO TARDE…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Centrados en el Cielo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1EDF5-7797-06D9-16E8-30656D39C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9CB64C-E327-4822-F21D-80545324BF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DA9CF71-EAF5-60D0-45FB-B9D7B0B8C251}"/>
              </a:ext>
            </a:extLst>
          </p:cNvPr>
          <p:cNvGrpSpPr/>
          <p:nvPr/>
        </p:nvGrpSpPr>
        <p:grpSpPr>
          <a:xfrm rot="-5400000">
            <a:off x="8034677" y="-17123"/>
            <a:ext cx="2040845" cy="18567400"/>
            <a:chOff x="0" y="0"/>
            <a:chExt cx="537507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290A87-1FCD-23A6-5E03-4AEC24E48D5A}"/>
                </a:ext>
              </a:extLst>
            </p:cNvPr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E678F7-5473-F3E7-E566-B9448517904C}"/>
                </a:ext>
              </a:extLst>
            </p:cNvPr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EED7E04A-74A7-589C-F084-C96CEAD706D7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FAFE759-72D5-3BD7-A58E-F417D1F8F8EE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1EF9297-0E82-6B9F-E50D-AAF84F503775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8DFE740-E2F9-39A4-134F-AB522F235A2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B7E011-6F6C-6745-6D26-97258CA7C389}"/>
              </a:ext>
            </a:extLst>
          </p:cNvPr>
          <p:cNvGrpSpPr/>
          <p:nvPr/>
        </p:nvGrpSpPr>
        <p:grpSpPr>
          <a:xfrm>
            <a:off x="5962776" y="1841903"/>
            <a:ext cx="10885042" cy="2499145"/>
            <a:chOff x="5962776" y="1841903"/>
            <a:chExt cx="10885042" cy="249914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7894744-DC89-9C0C-FF34-5E951BF9B624}"/>
                </a:ext>
              </a:extLst>
            </p:cNvPr>
            <p:cNvSpPr txBox="1"/>
            <p:nvPr/>
          </p:nvSpPr>
          <p:spPr>
            <a:xfrm>
              <a:off x="5962776" y="1841903"/>
              <a:ext cx="9136125" cy="590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RESISTIENDO MEDIANTE 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3948308-3C2F-852C-CA98-43521D68A1C8}"/>
                </a:ext>
              </a:extLst>
            </p:cNvPr>
            <p:cNvSpPr txBox="1"/>
            <p:nvPr/>
          </p:nvSpPr>
          <p:spPr>
            <a:xfrm>
              <a:off x="10530839" y="2251454"/>
              <a:ext cx="6316979" cy="2089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91"/>
                </a:lnSpc>
                <a:spcBef>
                  <a:spcPct val="0"/>
                </a:spcBef>
              </a:pPr>
              <a:r>
                <a:rPr lang="en-US" sz="13742">
                  <a:solidFill>
                    <a:srgbClr val="FFFFFF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LA FE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65EAABA-99AF-F54D-846A-A66E155DB504}"/>
              </a:ext>
            </a:extLst>
          </p:cNvPr>
          <p:cNvSpPr txBox="1"/>
          <p:nvPr/>
        </p:nvSpPr>
        <p:spPr>
          <a:xfrm>
            <a:off x="50800" y="946175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</p:spTree>
    <p:extLst>
      <p:ext uri="{BB962C8B-B14F-4D97-AF65-F5344CB8AC3E}">
        <p14:creationId xmlns:p14="http://schemas.microsoft.com/office/powerpoint/2010/main" val="336615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81353"/>
            <a:ext cx="18288000" cy="5705647"/>
          </a:xfrm>
          <a:custGeom>
            <a:avLst/>
            <a:gdLst/>
            <a:ahLst/>
            <a:cxnLst/>
            <a:rect l="l" t="t" r="r" b="b"/>
            <a:pathLst>
              <a:path w="18288000" h="5705647">
                <a:moveTo>
                  <a:pt x="0" y="0"/>
                </a:moveTo>
                <a:lnTo>
                  <a:pt x="18288000" y="0"/>
                </a:lnTo>
                <a:lnTo>
                  <a:pt x="18288000" y="5705647"/>
                </a:lnTo>
                <a:lnTo>
                  <a:pt x="0" y="5705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271" b="-766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917562" y="-2507660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45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ESPERANZA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885923"/>
            <a:ext cx="17168702" cy="125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virtud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Job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reconocido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dice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5:11.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583EF7FC-2118-66D5-3A15-4D5AE4B4A3FA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BFFA605-8160-23BF-6E12-61EBA412CD9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81353"/>
            <a:ext cx="18288000" cy="5705647"/>
          </a:xfrm>
          <a:custGeom>
            <a:avLst/>
            <a:gdLst/>
            <a:ahLst/>
            <a:cxnLst/>
            <a:rect l="l" t="t" r="r" b="b"/>
            <a:pathLst>
              <a:path w="18288000" h="5705647">
                <a:moveTo>
                  <a:pt x="0" y="0"/>
                </a:moveTo>
                <a:lnTo>
                  <a:pt x="18288000" y="0"/>
                </a:lnTo>
                <a:lnTo>
                  <a:pt x="18288000" y="5705647"/>
                </a:lnTo>
                <a:lnTo>
                  <a:pt x="0" y="5705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48" b="-9500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156603" y="-2708601"/>
            <a:ext cx="3974794" cy="18288000"/>
            <a:chOff x="0" y="0"/>
            <a:chExt cx="1046859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6859" cy="4816592"/>
            </a:xfrm>
            <a:custGeom>
              <a:avLst/>
              <a:gdLst/>
              <a:ahLst/>
              <a:cxnLst/>
              <a:rect l="l" t="t" r="r" b="b"/>
              <a:pathLst>
                <a:path w="1046859" h="4816592">
                  <a:moveTo>
                    <a:pt x="0" y="0"/>
                  </a:moveTo>
                  <a:lnTo>
                    <a:pt x="1046859" y="0"/>
                  </a:lnTo>
                  <a:lnTo>
                    <a:pt x="1046859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46859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9649" y="2590723"/>
            <a:ext cx="17168702" cy="13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45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eco Santiago de las palabras de Cristo </a:t>
            </a:r>
            <a:r>
              <a:rPr lang="en-US" sz="45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veracidad</a:t>
            </a:r>
            <a:r>
              <a:rPr lang="en-US" sz="45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5:12; Mateo 5:37.</a:t>
            </a:r>
            <a:endParaRPr lang="en-US" sz="45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9588538" y="3402962"/>
            <a:ext cx="8570211" cy="4820744"/>
          </a:xfrm>
          <a:custGeom>
            <a:avLst/>
            <a:gdLst/>
            <a:ahLst/>
            <a:cxnLst/>
            <a:rect l="l" t="t" r="r" b="b"/>
            <a:pathLst>
              <a:path w="8570211" h="4820744">
                <a:moveTo>
                  <a:pt x="0" y="0"/>
                </a:moveTo>
                <a:lnTo>
                  <a:pt x="8570211" y="0"/>
                </a:lnTo>
                <a:lnTo>
                  <a:pt x="8570211" y="4820744"/>
                </a:lnTo>
                <a:lnTo>
                  <a:pt x="0" y="4820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437961" y="3402962"/>
            <a:ext cx="8856861" cy="370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Si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padecemos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enfermedad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anima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acudir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gran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Dador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Vida?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5:13–15; Salmos 103:1–3.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583784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FE VS. PRESUNCIÓN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100815"/>
            <a:ext cx="8740021" cy="6761963"/>
          </a:xfrm>
          <a:custGeom>
            <a:avLst/>
            <a:gdLst/>
            <a:ahLst/>
            <a:cxnLst/>
            <a:rect l="l" t="t" r="r" b="b"/>
            <a:pathLst>
              <a:path w="8740021" h="6761963">
                <a:moveTo>
                  <a:pt x="0" y="0"/>
                </a:moveTo>
                <a:lnTo>
                  <a:pt x="8740021" y="0"/>
                </a:lnTo>
                <a:lnTo>
                  <a:pt x="8740021" y="6761963"/>
                </a:lnTo>
                <a:lnTo>
                  <a:pt x="0" y="676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7" r="-800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139719" y="3308853"/>
            <a:ext cx="7725314" cy="400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equilibrio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conscientes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buscamos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salud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66:18.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8286" y="0"/>
            <a:ext cx="8649714" cy="10283022"/>
          </a:xfrm>
          <a:custGeom>
            <a:avLst/>
            <a:gdLst/>
            <a:ahLst/>
            <a:cxnLst/>
            <a:rect l="l" t="t" r="r" b="b"/>
            <a:pathLst>
              <a:path w="8649714" h="10283022">
                <a:moveTo>
                  <a:pt x="0" y="0"/>
                </a:moveTo>
                <a:lnTo>
                  <a:pt x="8649714" y="0"/>
                </a:lnTo>
                <a:lnTo>
                  <a:pt x="8649714" y="10283022"/>
                </a:lnTo>
                <a:lnTo>
                  <a:pt x="0" y="1028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18" r="-3370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9485886" y="-3978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154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DOS CLASES DIFERENTES DE VALENTÍA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300" y="5587962"/>
            <a:ext cx="13500184" cy="2714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0"/>
              </a:lnSpc>
              <a:spcBef>
                <a:spcPct val="0"/>
              </a:spcBef>
            </a:pP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Nombra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aspecto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vital de la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curación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tristemente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pasa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alto. </a:t>
            </a: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5:16.</a:t>
            </a:r>
            <a:endParaRPr lang="en-US" sz="59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8810593" y="1542962"/>
            <a:ext cx="9348156" cy="8744038"/>
          </a:xfrm>
          <a:custGeom>
            <a:avLst/>
            <a:gdLst/>
            <a:ahLst/>
            <a:cxnLst/>
            <a:rect l="l" t="t" r="r" b="b"/>
            <a:pathLst>
              <a:path w="9348156" h="8744038">
                <a:moveTo>
                  <a:pt x="0" y="0"/>
                </a:moveTo>
                <a:lnTo>
                  <a:pt x="9348156" y="0"/>
                </a:lnTo>
                <a:lnTo>
                  <a:pt x="9348156" y="8744038"/>
                </a:lnTo>
                <a:lnTo>
                  <a:pt x="0" y="8744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9" r="-1469" b="-2126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1537" y="4773501"/>
            <a:ext cx="8863692" cy="39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Preocupado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por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apostasía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espiritual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su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nación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,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hizo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Elías, y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lo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preservó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Dios?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1 Reyes 17:1–3.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BA28442-27F3-F55D-4A43-CD0D5C1563C6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9F22A0-D2E7-A638-B9DF-11B05AC309B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484</Words>
  <Application>Microsoft Office PowerPoint</Application>
  <PresentationFormat>Personalizado</PresentationFormat>
  <Paragraphs>57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Bold</vt:lpstr>
      <vt:lpstr>Rubik Semi-Bold</vt:lpstr>
      <vt:lpstr>Calibri</vt:lpstr>
      <vt:lpstr>Arial</vt:lpstr>
      <vt:lpstr>Aptos</vt:lpstr>
      <vt:lpstr>Rubik</vt:lpstr>
      <vt:lpstr>Bw Modelica 1</vt:lpstr>
      <vt:lpstr>Arimo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13 Escuela Sabática 2024</dc:title>
  <cp:lastModifiedBy>Asosur Tesorería</cp:lastModifiedBy>
  <cp:revision>4</cp:revision>
  <dcterms:created xsi:type="dcterms:W3CDTF">2006-08-16T00:00:00Z</dcterms:created>
  <dcterms:modified xsi:type="dcterms:W3CDTF">2024-12-26T23:31:06Z</dcterms:modified>
  <dc:identifier>DAGabrkCPJ8</dc:identifier>
</cp:coreProperties>
</file>