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2" r:id="rId16"/>
    <p:sldId id="283" r:id="rId17"/>
    <p:sldId id="284" r:id="rId18"/>
    <p:sldId id="285" r:id="rId19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344A-C45A-478C-A532-2004FD26483F}" type="datetimeFigureOut">
              <a:rPr lang="es-CO" smtClean="0"/>
              <a:t>6/12/2024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4713-8166-40A8-BD6A-83D561625C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428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reformacolombia.org/semana-de-orac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d6El0IyMlE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CEA4CEB-17BA-588F-2C2E-80366171E2D5}"/>
              </a:ext>
            </a:extLst>
          </p:cNvPr>
          <p:cNvGrpSpPr/>
          <p:nvPr/>
        </p:nvGrpSpPr>
        <p:grpSpPr>
          <a:xfrm>
            <a:off x="697383" y="5657093"/>
            <a:ext cx="11301609" cy="1654172"/>
            <a:chOff x="697383" y="5657093"/>
            <a:chExt cx="11301609" cy="1654172"/>
          </a:xfrm>
        </p:grpSpPr>
        <p:sp>
          <p:nvSpPr>
            <p:cNvPr id="6" name="TextBox 6"/>
            <p:cNvSpPr txBox="1"/>
            <p:nvPr/>
          </p:nvSpPr>
          <p:spPr>
            <a:xfrm>
              <a:off x="2017328" y="5657093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VENCIENDO NUESTROS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7383" y="6323815"/>
              <a:ext cx="11301609" cy="9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19"/>
                </a:lnSpc>
                <a:spcBef>
                  <a:spcPct val="0"/>
                </a:spcBef>
              </a:pPr>
              <a:r>
                <a:rPr lang="en-US" sz="64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PROBLEMAS DE ACTITUD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76989" y="3257538"/>
            <a:ext cx="10167657" cy="35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7"/>
              </a:lnSpc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factor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proporciona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victoria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genuina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duradera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Cristo? 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4:7.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44318" y="852512"/>
            <a:ext cx="10555431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ATENCIÓN Y SUMISIÓN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737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18288000" y="0"/>
                </a:moveTo>
                <a:lnTo>
                  <a:pt x="0" y="0"/>
                </a:lnTo>
                <a:lnTo>
                  <a:pt x="0" y="3174388"/>
                </a:lnTo>
                <a:lnTo>
                  <a:pt x="18288000" y="317438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85312" b="-110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983" y="4227970"/>
            <a:ext cx="15788034" cy="352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eco Pablo de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explicación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Santiago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vitalidad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6:6–11.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904837" y="2856876"/>
            <a:ext cx="8354463" cy="5833597"/>
          </a:xfrm>
          <a:custGeom>
            <a:avLst/>
            <a:gdLst/>
            <a:ahLst/>
            <a:cxnLst/>
            <a:rect l="l" t="t" r="r" b="b"/>
            <a:pathLst>
              <a:path w="8354463" h="5833597">
                <a:moveTo>
                  <a:pt x="0" y="0"/>
                </a:moveTo>
                <a:lnTo>
                  <a:pt x="8354463" y="0"/>
                </a:lnTo>
                <a:lnTo>
                  <a:pt x="8354463" y="5833597"/>
                </a:lnTo>
                <a:lnTo>
                  <a:pt x="0" y="583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9" r="-23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5553" y="3042058"/>
            <a:ext cx="7283122" cy="430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seguridad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llamamiento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resonar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uno de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endParaRPr lang="en-US" sz="408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4898"/>
              </a:lnSpc>
            </a:pP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batalla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contra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malignas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3:1–3; Santiago 4:8, 9.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PAUSA PARA ORAR CON SOBRIEDAD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64425" y="4559447"/>
            <a:ext cx="8339599" cy="277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inclinamos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Dios con </a:t>
            </a:r>
            <a:r>
              <a:rPr lang="en-US" sz="467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humildad</a:t>
            </a:r>
            <a: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7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34:18; 1 Pedro 5:6, 7.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A52D94-8CCD-7DD3-52D7-DDBE0DE4765E}"/>
              </a:ext>
            </a:extLst>
          </p:cNvPr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3F6EDD-4C25-86A9-88A9-B2A491B1EA4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l="-10975" r="-1097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120" r="-16518" b="-4426"/>
              </a:stretch>
            </a:blipFill>
          </p:spPr>
          <p:txBody>
            <a:bodyPr/>
            <a:lstStyle/>
            <a:p>
              <a:endParaRPr lang="es-CO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554" r="-24774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1146" b="-38853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“DISCERNIMIENTO” RETORCIDO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MÁS CUALIDADES ESENCIALES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SABIDURÍA DE LO ALTO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TRATANDO CON LAS DECEPCIONES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729150"/>
            <a:ext cx="3251621" cy="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CONDUCTA TÓXICA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Una Sabia Mansedumbre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12245" y="130182"/>
            <a:ext cx="9263509" cy="1009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8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Ofrenda del Primer </a:t>
            </a:r>
            <a:r>
              <a:rPr lang="en-US" sz="2699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Sábado</a:t>
            </a:r>
            <a:endParaRPr lang="en-US" sz="2699" b="1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Para la </a:t>
            </a:r>
            <a:r>
              <a:rPr lang="en-US" sz="3899" b="1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Sede</a:t>
            </a:r>
            <a:r>
              <a:rPr lang="en-US" sz="38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Unión Colombiana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71749" y="9182100"/>
            <a:ext cx="10544502" cy="719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Agradecemos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enormemente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donativos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Sólo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eternidad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podrá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demostrar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cuánto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bien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habrán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hecho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donativos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ofrendas. Sus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hermanos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hermanas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la Unión Colombiana.</a:t>
            </a:r>
          </a:p>
        </p:txBody>
      </p:sp>
      <p:pic>
        <p:nvPicPr>
          <p:cNvPr id="4" name="Elementos multimedia en línea 3" title="Sede Unión Colombiana - Ofrenda del Primer Sábado de Diciembre">
            <a:hlinkClick r:id="" action="ppaction://media"/>
            <a:extLst>
              <a:ext uri="{FF2B5EF4-FFF2-40B4-BE49-F238E27FC236}">
                <a16:creationId xmlns:a16="http://schemas.microsoft.com/office/drawing/2014/main" id="{04D775B0-D15E-2A38-F1F3-6E79F3B20F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5500" y="1193980"/>
            <a:ext cx="14097000" cy="79648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8662-1013-DA74-A162-907AB077F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80DBBD2-8F4F-2147-2556-9DCB3B39188A}"/>
              </a:ext>
            </a:extLst>
          </p:cNvPr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927769-3F91-5AED-97C2-468420C265E3}"/>
                </a:ext>
              </a:extLst>
            </p:cNvPr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11852F3-98E2-A010-00E5-700BBC574E94}"/>
                </a:ext>
              </a:extLst>
            </p:cNvPr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B600CEC-E66A-9AA3-D81A-44F9DB16D33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3F74B6E-A491-61F3-F07D-932FD23F1FD7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5086276-C931-7F79-4430-FAEA16038D0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C19E968-BEA7-5B9F-2D2B-AA87159AF634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81C1E33-00A7-DE11-CDCE-724BBDF10EE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D996F6B-46F3-B68A-AC65-4F108CC916A3}"/>
              </a:ext>
            </a:extLst>
          </p:cNvPr>
          <p:cNvGrpSpPr/>
          <p:nvPr/>
        </p:nvGrpSpPr>
        <p:grpSpPr>
          <a:xfrm>
            <a:off x="697383" y="5657093"/>
            <a:ext cx="11301609" cy="1654172"/>
            <a:chOff x="697383" y="5657093"/>
            <a:chExt cx="11301609" cy="1654172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E6E0D18-24BD-223F-AE6A-606EB42F6ED4}"/>
                </a:ext>
              </a:extLst>
            </p:cNvPr>
            <p:cNvSpPr txBox="1"/>
            <p:nvPr/>
          </p:nvSpPr>
          <p:spPr>
            <a:xfrm>
              <a:off x="2017328" y="5657093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VENCIENDO NUESTROS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DD97BE1-CAC3-926F-EC27-F995E3D120F9}"/>
                </a:ext>
              </a:extLst>
            </p:cNvPr>
            <p:cNvSpPr txBox="1"/>
            <p:nvPr/>
          </p:nvSpPr>
          <p:spPr>
            <a:xfrm>
              <a:off x="697383" y="6323815"/>
              <a:ext cx="11301609" cy="9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19"/>
                </a:lnSpc>
                <a:spcBef>
                  <a:spcPct val="0"/>
                </a:spcBef>
              </a:pPr>
              <a:r>
                <a:rPr lang="en-US" sz="64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PROBLEMAS DE ACTITUD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D11B255-BC28-7CD7-22F5-BD9E93B6DC6D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</p:spTree>
    <p:extLst>
      <p:ext uri="{BB962C8B-B14F-4D97-AF65-F5344CB8AC3E}">
        <p14:creationId xmlns:p14="http://schemas.microsoft.com/office/powerpoint/2010/main" val="718958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48518" y="4309646"/>
            <a:ext cx="9679926" cy="5977354"/>
          </a:xfrm>
          <a:custGeom>
            <a:avLst/>
            <a:gdLst/>
            <a:ahLst/>
            <a:cxnLst/>
            <a:rect l="l" t="t" r="r" b="b"/>
            <a:pathLst>
              <a:path w="9679926" h="5977354">
                <a:moveTo>
                  <a:pt x="0" y="0"/>
                </a:moveTo>
                <a:lnTo>
                  <a:pt x="9679926" y="0"/>
                </a:lnTo>
                <a:lnTo>
                  <a:pt x="9679926" y="5977354"/>
                </a:lnTo>
                <a:lnTo>
                  <a:pt x="0" y="597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79387" y="555415"/>
            <a:ext cx="10779913" cy="178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DESINTERESADAMENTE IMPARCIALES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6267" y="2819830"/>
            <a:ext cx="17168702" cy="112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2"/>
              </a:lnSpc>
            </a:pP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dos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cualidades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mencionadas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lista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sabiduría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nacida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Cielo.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3:17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37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035799" y="3340714"/>
            <a:ext cx="7383118" cy="4922079"/>
          </a:xfrm>
          <a:custGeom>
            <a:avLst/>
            <a:gdLst/>
            <a:ahLst/>
            <a:cxnLst/>
            <a:rect l="l" t="t" r="r" b="b"/>
            <a:pathLst>
              <a:path w="7383118" h="4922079">
                <a:moveTo>
                  <a:pt x="0" y="0"/>
                </a:moveTo>
                <a:lnTo>
                  <a:pt x="7383118" y="0"/>
                </a:lnTo>
                <a:lnTo>
                  <a:pt x="7383118" y="4922078"/>
                </a:lnTo>
                <a:lnTo>
                  <a:pt x="0" y="492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2668" y="3944389"/>
            <a:ext cx="9403131" cy="371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únicamente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adecuadamente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forma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hablar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3:18.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85903" y="583784"/>
            <a:ext cx="11735755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REPRESENTANDO CORRECTAMENTE A 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89092" y="4112481"/>
            <a:ext cx="5624965" cy="4987469"/>
          </a:xfrm>
          <a:custGeom>
            <a:avLst/>
            <a:gdLst/>
            <a:ahLst/>
            <a:cxnLst/>
            <a:rect l="l" t="t" r="r" b="b"/>
            <a:pathLst>
              <a:path w="5624965" h="4987469">
                <a:moveTo>
                  <a:pt x="0" y="0"/>
                </a:moveTo>
                <a:lnTo>
                  <a:pt x="5624966" y="0"/>
                </a:lnTo>
                <a:lnTo>
                  <a:pt x="5624966" y="4987469"/>
                </a:lnTo>
                <a:lnTo>
                  <a:pt x="0" y="4987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42392" y="1811688"/>
            <a:ext cx="4918366" cy="2489923"/>
          </a:xfrm>
          <a:custGeom>
            <a:avLst/>
            <a:gdLst/>
            <a:ahLst/>
            <a:cxnLst/>
            <a:rect l="l" t="t" r="r" b="b"/>
            <a:pathLst>
              <a:path w="4918366" h="2489923">
                <a:moveTo>
                  <a:pt x="0" y="0"/>
                </a:moveTo>
                <a:lnTo>
                  <a:pt x="4918366" y="0"/>
                </a:lnTo>
                <a:lnTo>
                  <a:pt x="4918366" y="2489923"/>
                </a:lnTo>
                <a:lnTo>
                  <a:pt x="0" y="2489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57860" y="3047124"/>
            <a:ext cx="10007173" cy="531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2"/>
              </a:lnSpc>
            </a:pP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tendencias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humanas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comunes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salpican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diaria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</a:t>
            </a:r>
          </a:p>
          <a:p>
            <a:pPr algn="ctr">
              <a:lnSpc>
                <a:spcPts val="6963"/>
              </a:lnSpc>
            </a:pP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vencidas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4:1–3.</a:t>
            </a:r>
            <a:endParaRPr lang="en-US" sz="58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27634" y="0"/>
            <a:ext cx="7960366" cy="10287000"/>
          </a:xfrm>
          <a:custGeom>
            <a:avLst/>
            <a:gdLst/>
            <a:ahLst/>
            <a:cxnLst/>
            <a:rect l="l" t="t" r="r" b="b"/>
            <a:pathLst>
              <a:path w="7960366" h="10287000">
                <a:moveTo>
                  <a:pt x="7960366" y="0"/>
                </a:moveTo>
                <a:lnTo>
                  <a:pt x="0" y="0"/>
                </a:lnTo>
                <a:lnTo>
                  <a:pt x="0" y="10287000"/>
                </a:lnTo>
                <a:lnTo>
                  <a:pt x="7960366" y="10287000"/>
                </a:lnTo>
                <a:lnTo>
                  <a:pt x="7960366" y="0"/>
                </a:lnTo>
                <a:close/>
              </a:path>
            </a:pathLst>
          </a:custGeom>
          <a:blipFill>
            <a:blip r:embed="rId2"/>
            <a:stretch>
              <a:fillRect r="-929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11941" y="0"/>
            <a:ext cx="5016936" cy="10287000"/>
            <a:chOff x="0" y="0"/>
            <a:chExt cx="13213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2709333"/>
            </a:xfrm>
            <a:custGeom>
              <a:avLst/>
              <a:gdLst/>
              <a:ahLst/>
              <a:cxnLst/>
              <a:rect l="l" t="t" r="r" b="b"/>
              <a:pathLst>
                <a:path w="1321333" h="2709333">
                  <a:moveTo>
                    <a:pt x="0" y="0"/>
                  </a:moveTo>
                  <a:lnTo>
                    <a:pt x="1321333" y="0"/>
                  </a:lnTo>
                  <a:lnTo>
                    <a:pt x="132133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154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ESCAPANDO DE LAS TRAMPAS COMUNES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300" y="5587962"/>
            <a:ext cx="13500184" cy="281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clave es vital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conexión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real con Cristo,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meramente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superficial,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sólo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4:4.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0054" y="2597192"/>
            <a:ext cx="11482079" cy="534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4"/>
              </a:lnSpc>
            </a:pP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b. ¿Por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debemos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desarraigar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con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firmeza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toda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tendencia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a la </a:t>
            </a:r>
            <a:r>
              <a:rPr lang="en-US" sz="707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envidia</a:t>
            </a:r>
            <a:r>
              <a:rPr lang="en-US" sz="707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?</a:t>
            </a:r>
          </a:p>
          <a:p>
            <a:pPr algn="ctr">
              <a:lnSpc>
                <a:spcPts val="8495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Santiago 4:5, 6.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494</Words>
  <Application>Microsoft Office PowerPoint</Application>
  <PresentationFormat>Personalizado</PresentationFormat>
  <Paragraphs>67</Paragraphs>
  <Slides>18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Calibri</vt:lpstr>
      <vt:lpstr>Rubik</vt:lpstr>
      <vt:lpstr>Aptos</vt:lpstr>
      <vt:lpstr>Bw Modelica 2</vt:lpstr>
      <vt:lpstr>Rubik Semi-Bold</vt:lpstr>
      <vt:lpstr>Rubik Bold</vt:lpstr>
      <vt:lpstr>Arimo</vt:lpstr>
      <vt:lpstr>Bw Modelica 1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10 Escuela Sabática 2024</dc:title>
  <cp:lastModifiedBy>User</cp:lastModifiedBy>
  <cp:revision>8</cp:revision>
  <dcterms:created xsi:type="dcterms:W3CDTF">2006-08-16T00:00:00Z</dcterms:created>
  <dcterms:modified xsi:type="dcterms:W3CDTF">2024-12-06T15:24:04Z</dcterms:modified>
  <dc:identifier>DAGYhtvl8Xg</dc:identifier>
</cp:coreProperties>
</file>