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86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82" r:id="rId14"/>
    <p:sldId id="283" r:id="rId15"/>
    <p:sldId id="284" r:id="rId16"/>
    <p:sldId id="285" r:id="rId17"/>
  </p:sldIdLst>
  <p:sldSz cx="18288000" cy="10287000"/>
  <p:notesSz cx="6858000" cy="9144000"/>
  <p:embeddedFontLst>
    <p:embeddedFont>
      <p:font typeface="Arimo" panose="020B0604020202020204" charset="0"/>
      <p:regular r:id="rId19"/>
    </p:embeddedFont>
    <p:embeddedFont>
      <p:font typeface="Bw Modelica 1" panose="020B0604020202020204" charset="0"/>
      <p:regular r:id="rId20"/>
    </p:embeddedFont>
    <p:embeddedFont>
      <p:font typeface="Bw Modelica 2" panose="020B0604020202020204" charset="0"/>
      <p:regular r:id="rId21"/>
    </p:embeddedFont>
    <p:embeddedFont>
      <p:font typeface="Rubik" panose="020B0604020202020204" charset="-79"/>
      <p:regular r:id="rId22"/>
    </p:embeddedFont>
    <p:embeddedFont>
      <p:font typeface="Rubik Bold" panose="020B0604020202020204" charset="-79"/>
      <p:regular r:id="rId23"/>
    </p:embeddedFont>
    <p:embeddedFont>
      <p:font typeface="Rubik Semi-Bold" panose="020B0604020202020204" charset="-79"/>
      <p:regular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0" d="100"/>
          <a:sy n="70" d="100"/>
        </p:scale>
        <p:origin x="77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03B057-26CF-4911-B973-E33722286668}" type="datetimeFigureOut">
              <a:rPr lang="es-CO" smtClean="0"/>
              <a:t>28/11/2024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A5F3C4-7533-4856-B80A-FC7EE184D56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284043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02CEB7-3E3C-49E0-80F0-0C880FBFF9A4}" type="slidenum">
              <a:rPr lang="es-CO" smtClean="0"/>
              <a:t>13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0893421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b="1" dirty="0"/>
              <a:t>El encuentro Mundial de Jóvenes ASDMR </a:t>
            </a:r>
            <a:r>
              <a:rPr lang="es-ES" dirty="0"/>
              <a:t>será en Medellín durante y después del Congreso Levántate y Brilla en Febrero 6-10 de 2025.</a:t>
            </a:r>
            <a:br>
              <a:rPr lang="es-ES" dirty="0"/>
            </a:br>
            <a:br>
              <a:rPr lang="es-ES" dirty="0"/>
            </a:br>
            <a:r>
              <a:rPr lang="es-ES" dirty="0"/>
              <a:t>El lunes 10 de Febrero de 2025 tendremos una salida recreativa a un municipio cercano a Medellín, donde visitaremos la majestuosa Piedra del Peñol, en Guatapé </a:t>
            </a:r>
            <a:r>
              <a:rPr lang="es-ES" dirty="0" err="1"/>
              <a:t>Antioquia.¡Será</a:t>
            </a:r>
            <a:r>
              <a:rPr lang="es-ES" dirty="0"/>
              <a:t> una experiencia </a:t>
            </a:r>
            <a:r>
              <a:rPr lang="es-ES" dirty="0" err="1"/>
              <a:t>inolvidable!Costo</a:t>
            </a:r>
            <a:r>
              <a:rPr lang="es-ES" dirty="0"/>
              <a:t>: $28 dólares </a:t>
            </a:r>
            <a:r>
              <a:rPr lang="es-ES" dirty="0" err="1"/>
              <a:t>ó</a:t>
            </a:r>
            <a:r>
              <a:rPr lang="es-ES" dirty="0"/>
              <a:t> $100.000 COP.. </a:t>
            </a:r>
            <a:br>
              <a:rPr lang="es-ES" dirty="0"/>
            </a:br>
            <a:br>
              <a:rPr lang="es-ES" dirty="0"/>
            </a:br>
            <a:r>
              <a:rPr lang="es-ES" dirty="0"/>
              <a:t>Esto cubre, transporte, alimentación y entrada a la Piedra del Peñol, recuerdos…¡¡¡Será único, no te lo puedes perder!!!Inscríbase </a:t>
            </a:r>
            <a:r>
              <a:rPr lang="es-ES" dirty="0" err="1"/>
              <a:t>aquíExtranjeros</a:t>
            </a:r>
            <a:r>
              <a:rPr lang="es-ES" dirty="0"/>
              <a:t>: www.epagosreforma.com/#jovenesasdmrNacionales: www.joven.epagosreforma.com</a:t>
            </a:r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91DD8A-678B-4913-B133-B51881331927}" type="slidenum">
              <a:rPr lang="es-CO" smtClean="0"/>
              <a:t>14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457458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Link para visitar la tienda virtual: https://shop.epagosreforma.com/</a:t>
            </a:r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91DD8A-678B-4913-B133-B51881331927}" type="slidenum">
              <a:rPr lang="es-CO" smtClean="0"/>
              <a:t>15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700050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epagosreforma.com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joven.epagosreforma.com/" TargetMode="External"/><Relationship Id="rId4" Type="http://schemas.openxmlformats.org/officeDocument/2006/relationships/hyperlink" Target="https://epagosreforma.com/#jovenesasdmr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shop.epagosreforma.com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hyperlink" Target="https://reformacolombia.org/semana-de-oracion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5037968" y="-3477382"/>
            <a:ext cx="8212064" cy="18288000"/>
            <a:chOff x="0" y="0"/>
            <a:chExt cx="2162848" cy="481659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62848" cy="4816592"/>
            </a:xfrm>
            <a:custGeom>
              <a:avLst/>
              <a:gdLst/>
              <a:ahLst/>
              <a:cxnLst/>
              <a:rect l="l" t="t" r="r" b="b"/>
              <a:pathLst>
                <a:path w="2162848" h="4816592">
                  <a:moveTo>
                    <a:pt x="0" y="0"/>
                  </a:moveTo>
                  <a:lnTo>
                    <a:pt x="2162848" y="0"/>
                  </a:lnTo>
                  <a:lnTo>
                    <a:pt x="2162848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000000">
                    <a:alpha val="9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0"/>
              <a:ext cx="2162848" cy="48165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0" y="817589"/>
            <a:ext cx="4733917" cy="847724"/>
            <a:chOff x="0" y="0"/>
            <a:chExt cx="6311889" cy="113029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14541976" y="8743950"/>
            <a:ext cx="3118000" cy="1028700"/>
            <a:chOff x="0" y="0"/>
            <a:chExt cx="4157333" cy="13716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</p:sp>
      </p:grpSp>
      <p:grpSp>
        <p:nvGrpSpPr>
          <p:cNvPr id="13" name="Grupo 12">
            <a:extLst>
              <a:ext uri="{FF2B5EF4-FFF2-40B4-BE49-F238E27FC236}">
                <a16:creationId xmlns:a16="http://schemas.microsoft.com/office/drawing/2014/main" id="{331E2D88-13B0-844D-2287-2E50EFE6D8ED}"/>
              </a:ext>
            </a:extLst>
          </p:cNvPr>
          <p:cNvGrpSpPr/>
          <p:nvPr/>
        </p:nvGrpSpPr>
        <p:grpSpPr>
          <a:xfrm>
            <a:off x="50800" y="5133975"/>
            <a:ext cx="9630375" cy="1751793"/>
            <a:chOff x="50800" y="5133975"/>
            <a:chExt cx="9630375" cy="1751793"/>
          </a:xfrm>
        </p:grpSpPr>
        <p:sp>
          <p:nvSpPr>
            <p:cNvPr id="6" name="TextBox 6"/>
            <p:cNvSpPr txBox="1"/>
            <p:nvPr/>
          </p:nvSpPr>
          <p:spPr>
            <a:xfrm>
              <a:off x="535127" y="5133975"/>
              <a:ext cx="8661720" cy="6265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199"/>
                </a:lnSpc>
                <a:spcBef>
                  <a:spcPct val="0"/>
                </a:spcBef>
              </a:pPr>
              <a:r>
                <a:rPr lang="en-US" sz="4332" dirty="0">
                  <a:solidFill>
                    <a:srgbClr val="FEFEF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mo"/>
                  <a:ea typeface="Arimo"/>
                  <a:cs typeface="Arimo"/>
                  <a:sym typeface="Arimo"/>
                </a:rPr>
                <a:t>UNA SABIA 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50800" y="5676143"/>
              <a:ext cx="9630375" cy="12096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519"/>
                </a:lnSpc>
                <a:spcBef>
                  <a:spcPct val="0"/>
                </a:spcBef>
              </a:pPr>
              <a:r>
                <a:rPr lang="en-US" sz="7932" dirty="0">
                  <a:solidFill>
                    <a:srgbClr val="FEFEF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w Modelica 1"/>
                  <a:ea typeface="Bw Modelica 1"/>
                  <a:cs typeface="Bw Modelica 1"/>
                  <a:sym typeface="Bw Modelica 1"/>
                </a:rPr>
                <a:t>MANSEDUMBRE</a:t>
              </a: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50800" y="946189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LECCIÓN 9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6000"/>
            </a:blip>
            <a:stretch>
              <a:fillRect t="-16666" b="-1666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50800" y="1157300"/>
            <a:ext cx="4328064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MIERCOLES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265720" y="4720860"/>
            <a:ext cx="15788034" cy="26054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14"/>
              </a:lnSpc>
            </a:pPr>
            <a:r>
              <a:rPr lang="en-US" sz="5929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</a:t>
            </a:r>
            <a:r>
              <a:rPr lang="en-US" sz="5929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Explica</a:t>
            </a:r>
            <a:r>
              <a:rPr lang="en-US" sz="5929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929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5929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929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5929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929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debemos</a:t>
            </a:r>
            <a:r>
              <a:rPr lang="en-US" sz="5929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929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enfocarnos</a:t>
            </a:r>
            <a:r>
              <a:rPr lang="en-US" sz="5929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al </a:t>
            </a:r>
            <a:r>
              <a:rPr lang="en-US" sz="5929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prepararnos</a:t>
            </a:r>
            <a:r>
              <a:rPr lang="en-US" sz="5929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para Cristo. </a:t>
            </a:r>
            <a:br>
              <a:rPr lang="en-US" sz="5929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36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1 Juan 3:2, 3.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0999"/>
            </a:blip>
            <a:stretch>
              <a:fillRect t="-9259" b="-925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1295400"/>
            <a:ext cx="3954448" cy="847724"/>
            <a:chOff x="0" y="0"/>
            <a:chExt cx="5272597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272659" cy="1130300"/>
            </a:xfrm>
            <a:custGeom>
              <a:avLst/>
              <a:gdLst/>
              <a:ahLst/>
              <a:cxnLst/>
              <a:rect l="l" t="t" r="r" b="b"/>
              <a:pathLst>
                <a:path w="5272659" h="1130300">
                  <a:moveTo>
                    <a:pt x="0" y="0"/>
                  </a:moveTo>
                  <a:lnTo>
                    <a:pt x="5272659" y="0"/>
                  </a:lnTo>
                  <a:lnTo>
                    <a:pt x="5272659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302924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</p:sp>
      </p:grpSp>
      <p:sp>
        <p:nvSpPr>
          <p:cNvPr id="7" name="Freeform 7"/>
          <p:cNvSpPr/>
          <p:nvPr/>
        </p:nvSpPr>
        <p:spPr>
          <a:xfrm>
            <a:off x="8904837" y="2856876"/>
            <a:ext cx="8354463" cy="5833597"/>
          </a:xfrm>
          <a:custGeom>
            <a:avLst/>
            <a:gdLst/>
            <a:ahLst/>
            <a:cxnLst/>
            <a:rect l="l" t="t" r="r" b="b"/>
            <a:pathLst>
              <a:path w="8354463" h="5833597">
                <a:moveTo>
                  <a:pt x="0" y="0"/>
                </a:moveTo>
                <a:lnTo>
                  <a:pt x="8354463" y="0"/>
                </a:lnTo>
                <a:lnTo>
                  <a:pt x="8354463" y="5833597"/>
                </a:lnTo>
                <a:lnTo>
                  <a:pt x="0" y="58335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446" r="-7768" b="-1446"/>
            </a:stretch>
          </a:blipFill>
        </p:spPr>
        <p:txBody>
          <a:bodyPr/>
          <a:lstStyle/>
          <a:p>
            <a:endParaRPr lang="es-CO" dirty="0"/>
          </a:p>
        </p:txBody>
      </p:sp>
      <p:sp>
        <p:nvSpPr>
          <p:cNvPr id="8" name="TextBox 8"/>
          <p:cNvSpPr txBox="1"/>
          <p:nvPr/>
        </p:nvSpPr>
        <p:spPr>
          <a:xfrm>
            <a:off x="645553" y="3042058"/>
            <a:ext cx="7283122" cy="43543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98"/>
              </a:lnSpc>
            </a:pPr>
            <a:r>
              <a:rPr lang="en-US" sz="408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</a:t>
            </a:r>
            <a:r>
              <a:rPr lang="en-US" sz="4082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Después</a:t>
            </a:r>
            <a:r>
              <a:rPr lang="en-US" sz="408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la </a:t>
            </a:r>
            <a:r>
              <a:rPr lang="en-US" sz="4082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pureza</a:t>
            </a:r>
            <a:r>
              <a:rPr lang="en-US" sz="408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, </a:t>
            </a:r>
            <a:r>
              <a:rPr lang="en-US" sz="4082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nombra</a:t>
            </a:r>
            <a:r>
              <a:rPr lang="en-US" sz="408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las </a:t>
            </a:r>
            <a:r>
              <a:rPr lang="en-US" sz="4082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siguientes</a:t>
            </a:r>
            <a:r>
              <a:rPr lang="en-US" sz="408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82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cinco</a:t>
            </a:r>
            <a:r>
              <a:rPr lang="en-US" sz="408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82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cualidades</a:t>
            </a:r>
            <a:r>
              <a:rPr lang="en-US" sz="408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la </a:t>
            </a:r>
            <a:r>
              <a:rPr lang="en-US" sz="4082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sabiduría</a:t>
            </a:r>
            <a:endParaRPr lang="en-US" sz="4082" dirty="0">
              <a:solidFill>
                <a:srgbClr val="302924"/>
              </a:solidFill>
              <a:latin typeface="Bw Modelica 2"/>
              <a:ea typeface="Bw Modelica 2"/>
              <a:cs typeface="Bw Modelica 2"/>
              <a:sym typeface="Bw Modelica 2"/>
            </a:endParaRPr>
          </a:p>
          <a:p>
            <a:pPr algn="ctr">
              <a:lnSpc>
                <a:spcPts val="4898"/>
              </a:lnSpc>
            </a:pPr>
            <a:r>
              <a:rPr lang="en-US" sz="4082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nacida</a:t>
            </a:r>
            <a:r>
              <a:rPr lang="en-US" sz="408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del Cielo, sin las </a:t>
            </a:r>
            <a:r>
              <a:rPr lang="en-US" sz="4082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cuales</a:t>
            </a:r>
            <a:r>
              <a:rPr lang="en-US" sz="408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82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nuestra</a:t>
            </a:r>
            <a:r>
              <a:rPr lang="en-US" sz="408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82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influencia</a:t>
            </a:r>
            <a:r>
              <a:rPr lang="en-US" sz="408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es </a:t>
            </a:r>
            <a:r>
              <a:rPr lang="en-US" sz="4082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frustrada</a:t>
            </a:r>
            <a:r>
              <a:rPr lang="en-US" sz="408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.</a:t>
            </a:r>
          </a:p>
          <a:p>
            <a:pPr algn="ctr">
              <a:lnSpc>
                <a:spcPts val="4898"/>
              </a:lnSpc>
              <a:spcBef>
                <a:spcPct val="0"/>
              </a:spcBef>
            </a:pPr>
            <a:r>
              <a:rPr lang="en-US" sz="24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Santiago 3:17 (</a:t>
            </a:r>
            <a:r>
              <a:rPr lang="en-US" sz="2400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parte</a:t>
            </a:r>
            <a:r>
              <a:rPr lang="en-US" sz="24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central).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0800" y="1424000"/>
            <a:ext cx="3852848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JUEVES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875704" y="860200"/>
            <a:ext cx="12756784" cy="8953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94"/>
              </a:lnSpc>
              <a:spcBef>
                <a:spcPct val="0"/>
              </a:spcBef>
            </a:pPr>
            <a:r>
              <a:rPr lang="en-US" sz="5911">
                <a:solidFill>
                  <a:srgbClr val="302924"/>
                </a:solidFill>
                <a:latin typeface="Bw Modelica 1"/>
                <a:ea typeface="Bw Modelica 1"/>
                <a:cs typeface="Bw Modelica 1"/>
                <a:sym typeface="Bw Modelica 1"/>
              </a:rPr>
              <a:t>MÁS CUALIDADES ESENCIALES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6000"/>
              </a:blip>
              <a:stretch>
                <a:fillRect t="-9037" b="-9037"/>
              </a:stretch>
            </a:blipFill>
          </p:spPr>
        </p:sp>
      </p:grpSp>
      <p:sp>
        <p:nvSpPr>
          <p:cNvPr id="4" name="TextBox 4"/>
          <p:cNvSpPr txBox="1"/>
          <p:nvPr/>
        </p:nvSpPr>
        <p:spPr>
          <a:xfrm>
            <a:off x="3257769" y="5331740"/>
            <a:ext cx="11772462" cy="2148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235"/>
              </a:lnSpc>
            </a:pPr>
            <a:r>
              <a:rPr lang="en-US" sz="1231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MISIONEROS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393266" y="4441888"/>
            <a:ext cx="7501468" cy="12317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07"/>
              </a:lnSpc>
            </a:pPr>
            <a:r>
              <a:rPr lang="en-US" sz="7005" spc="2865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MINUTOS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</p:sp>
      </p:grpSp>
    </p:spTree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Interface gráfica do usuário, Site&#10;&#10;Descrição gerada automaticamente">
            <a:extLst>
              <a:ext uri="{FF2B5EF4-FFF2-40B4-BE49-F238E27FC236}">
                <a16:creationId xmlns:a16="http://schemas.microsoft.com/office/drawing/2014/main" id="{1CEBBFE2-90CA-8200-D306-6330BCB809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96939"/>
          </a:xfrm>
          <a:prstGeom prst="rect">
            <a:avLst/>
          </a:prstGeom>
        </p:spPr>
      </p:pic>
      <p:sp>
        <p:nvSpPr>
          <p:cNvPr id="2" name="Rectángulo: esquinas redondeadas 1">
            <a:hlinkClick r:id="rId4"/>
            <a:extLst>
              <a:ext uri="{FF2B5EF4-FFF2-40B4-BE49-F238E27FC236}">
                <a16:creationId xmlns:a16="http://schemas.microsoft.com/office/drawing/2014/main" id="{C0FF41D3-015D-4969-830C-3DE1C8247DDE}"/>
              </a:ext>
            </a:extLst>
          </p:cNvPr>
          <p:cNvSpPr/>
          <p:nvPr/>
        </p:nvSpPr>
        <p:spPr>
          <a:xfrm>
            <a:off x="3048000" y="8039100"/>
            <a:ext cx="4038600" cy="1295400"/>
          </a:xfrm>
          <a:prstGeom prst="roundRect">
            <a:avLst>
              <a:gd name="adj" fmla="val 45544"/>
            </a:avLst>
          </a:prstGeom>
          <a:solidFill>
            <a:srgbClr val="BF6835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b="1" dirty="0"/>
              <a:t>CLIC AQUI</a:t>
            </a:r>
            <a:endParaRPr lang="es-CO" sz="4000" b="1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59E1232F-E493-575D-EB0B-6CBA0B305C82}"/>
              </a:ext>
            </a:extLst>
          </p:cNvPr>
          <p:cNvSpPr txBox="1"/>
          <p:nvPr/>
        </p:nvSpPr>
        <p:spPr>
          <a:xfrm rot="21217598">
            <a:off x="4887291" y="6845828"/>
            <a:ext cx="48969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solidFill>
                  <a:srgbClr val="B76231"/>
                </a:solidFill>
              </a:rPr>
              <a:t>Congreso Mundial CG 2025</a:t>
            </a:r>
            <a:endParaRPr lang="es-CO" sz="2400" dirty="0">
              <a:solidFill>
                <a:srgbClr val="B7623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52394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 descr="Un grupo de hombres sonriendo&#10;&#10;Descripción generada con confianza alta">
            <a:extLst>
              <a:ext uri="{FF2B5EF4-FFF2-40B4-BE49-F238E27FC236}">
                <a16:creationId xmlns:a16="http://schemas.microsoft.com/office/drawing/2014/main" id="{B6B9A735-72D1-4E47-8A1F-9B7BF5C669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</p:spPr>
      </p:pic>
      <p:sp>
        <p:nvSpPr>
          <p:cNvPr id="6" name="Rectángulo: esquinas redondeadas 5">
            <a:hlinkClick r:id="rId4"/>
            <a:extLst>
              <a:ext uri="{FF2B5EF4-FFF2-40B4-BE49-F238E27FC236}">
                <a16:creationId xmlns:a16="http://schemas.microsoft.com/office/drawing/2014/main" id="{44E86A13-BFFA-4892-985F-2505529C4909}"/>
              </a:ext>
            </a:extLst>
          </p:cNvPr>
          <p:cNvSpPr/>
          <p:nvPr/>
        </p:nvSpPr>
        <p:spPr>
          <a:xfrm>
            <a:off x="1701801" y="8495710"/>
            <a:ext cx="4038600" cy="1295400"/>
          </a:xfrm>
          <a:prstGeom prst="roundRect">
            <a:avLst>
              <a:gd name="adj" fmla="val 45544"/>
            </a:avLst>
          </a:prstGeom>
          <a:solidFill>
            <a:srgbClr val="BF6835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b="1" dirty="0"/>
              <a:t>EXTRANJEROS</a:t>
            </a:r>
            <a:endParaRPr lang="es-CO" sz="4000" b="1" dirty="0"/>
          </a:p>
        </p:txBody>
      </p:sp>
      <p:sp>
        <p:nvSpPr>
          <p:cNvPr id="7" name="Rectángulo: esquinas redondeadas 6">
            <a:hlinkClick r:id="rId5"/>
            <a:extLst>
              <a:ext uri="{FF2B5EF4-FFF2-40B4-BE49-F238E27FC236}">
                <a16:creationId xmlns:a16="http://schemas.microsoft.com/office/drawing/2014/main" id="{9B9D3FB3-27D3-42B7-AED9-65EC0EE682DB}"/>
              </a:ext>
            </a:extLst>
          </p:cNvPr>
          <p:cNvSpPr/>
          <p:nvPr/>
        </p:nvSpPr>
        <p:spPr>
          <a:xfrm>
            <a:off x="12547599" y="8330315"/>
            <a:ext cx="4038600" cy="1295400"/>
          </a:xfrm>
          <a:prstGeom prst="roundRect">
            <a:avLst>
              <a:gd name="adj" fmla="val 45544"/>
            </a:avLst>
          </a:prstGeom>
          <a:solidFill>
            <a:srgbClr val="BF6835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b="1" dirty="0"/>
              <a:t>COLOMBIANOS</a:t>
            </a:r>
            <a:endParaRPr lang="es-CO" sz="4000" b="1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76F5A4F-4A25-87F0-32E7-A3B161DB889B}"/>
              </a:ext>
            </a:extLst>
          </p:cNvPr>
          <p:cNvSpPr txBox="1"/>
          <p:nvPr/>
        </p:nvSpPr>
        <p:spPr>
          <a:xfrm rot="21217598">
            <a:off x="1534492" y="5566272"/>
            <a:ext cx="48969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solidFill>
                  <a:srgbClr val="B76231"/>
                </a:solidFill>
              </a:rPr>
              <a:t>Encuentro Mundial de Jóvenes  </a:t>
            </a:r>
            <a:endParaRPr lang="es-CO" sz="2400" dirty="0">
              <a:solidFill>
                <a:srgbClr val="B7623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5611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A18EA1-6B91-44F7-AB79-A15D463BF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D6FD3B29-7DF2-4220-94BC-975D9F1C7C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88" y="-2658"/>
            <a:ext cx="18295088" cy="10289658"/>
          </a:xfrm>
        </p:spPr>
      </p:pic>
      <p:sp>
        <p:nvSpPr>
          <p:cNvPr id="6" name="Rectángulo: esquinas redondeadas 5">
            <a:hlinkClick r:id="rId4"/>
            <a:extLst>
              <a:ext uri="{FF2B5EF4-FFF2-40B4-BE49-F238E27FC236}">
                <a16:creationId xmlns:a16="http://schemas.microsoft.com/office/drawing/2014/main" id="{B7A10E66-12AE-4646-B63D-09A8745DE4B0}"/>
              </a:ext>
            </a:extLst>
          </p:cNvPr>
          <p:cNvSpPr/>
          <p:nvPr/>
        </p:nvSpPr>
        <p:spPr>
          <a:xfrm>
            <a:off x="2552700" y="8343900"/>
            <a:ext cx="4038600" cy="1295400"/>
          </a:xfrm>
          <a:prstGeom prst="roundRect">
            <a:avLst>
              <a:gd name="adj" fmla="val 45544"/>
            </a:avLst>
          </a:prstGeom>
          <a:solidFill>
            <a:srgbClr val="BF6835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b="1" dirty="0"/>
              <a:t>TIENDA VIRTUAL</a:t>
            </a:r>
            <a:endParaRPr lang="es-CO" sz="4000" b="1" dirty="0"/>
          </a:p>
        </p:txBody>
      </p:sp>
    </p:spTree>
    <p:extLst>
      <p:ext uri="{BB962C8B-B14F-4D97-AF65-F5344CB8AC3E}">
        <p14:creationId xmlns:p14="http://schemas.microsoft.com/office/powerpoint/2010/main" val="2454075746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20F57E-6565-27AB-0AE9-5A0DE3F4E8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32DF42EB-A5B4-A925-08DD-894F129D06AD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8000"/>
            </a:blip>
            <a:stretch>
              <a:fillRect t="-9259" b="-9259"/>
            </a:stretch>
          </a:blipFill>
        </p:spPr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BCE80B71-FD18-BFC7-F7EE-847ABC168E55}"/>
              </a:ext>
            </a:extLst>
          </p:cNvPr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050AE1B0-BFF5-05AF-B84C-231E8F7D6ACD}"/>
                </a:ext>
              </a:extLst>
            </p:cNvPr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</p:sp>
      </p:grpSp>
      <p:sp>
        <p:nvSpPr>
          <p:cNvPr id="8" name="TextBox 8">
            <a:extLst>
              <a:ext uri="{FF2B5EF4-FFF2-40B4-BE49-F238E27FC236}">
                <a16:creationId xmlns:a16="http://schemas.microsoft.com/office/drawing/2014/main" id="{4D252BD9-E881-7116-5B70-95B36F298BC6}"/>
              </a:ext>
            </a:extLst>
          </p:cNvPr>
          <p:cNvSpPr txBox="1"/>
          <p:nvPr/>
        </p:nvSpPr>
        <p:spPr>
          <a:xfrm>
            <a:off x="8277367" y="2594759"/>
            <a:ext cx="8709398" cy="8971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30"/>
              </a:lnSpc>
            </a:pPr>
            <a:r>
              <a:rPr lang="en-US" sz="5858" b="1" dirty="0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Semana de </a:t>
            </a:r>
            <a:r>
              <a:rPr lang="en-US" sz="5858" b="1" dirty="0" err="1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Oración</a:t>
            </a:r>
            <a:endParaRPr lang="en-US" sz="5858" b="1" dirty="0">
              <a:solidFill>
                <a:srgbClr val="271C1A"/>
              </a:solidFill>
              <a:latin typeface="Bw Modelica 1"/>
              <a:ea typeface="Bw Modelica 1"/>
              <a:cs typeface="Bw Modelica 1"/>
              <a:sym typeface="Bw Modelica 1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13F8E627-EB01-AFF1-2B31-938AABDD0981}"/>
              </a:ext>
            </a:extLst>
          </p:cNvPr>
          <p:cNvSpPr txBox="1"/>
          <p:nvPr/>
        </p:nvSpPr>
        <p:spPr>
          <a:xfrm>
            <a:off x="8051041" y="5996224"/>
            <a:ext cx="9362867" cy="13336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212"/>
              </a:lnSpc>
            </a:pPr>
            <a:r>
              <a:rPr lang="en-US" sz="43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Descargar</a:t>
            </a:r>
            <a:r>
              <a:rPr lang="en-US" sz="43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PDF:</a:t>
            </a:r>
            <a:br>
              <a:rPr lang="en-US" sz="43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43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www.reformacolombia.org</a:t>
            </a:r>
            <a:endParaRPr lang="en-US" sz="3600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8298889-0CE8-4F91-4905-378F2E6E9770}"/>
              </a:ext>
            </a:extLst>
          </p:cNvPr>
          <p:cNvSpPr txBox="1"/>
          <p:nvPr/>
        </p:nvSpPr>
        <p:spPr>
          <a:xfrm>
            <a:off x="8048766" y="3388079"/>
            <a:ext cx="9362867" cy="5565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212"/>
              </a:lnSpc>
            </a:pPr>
            <a:r>
              <a:rPr lang="en-US" sz="20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6-15 de </a:t>
            </a:r>
            <a:r>
              <a:rPr lang="en-US" sz="2000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Diciembre</a:t>
            </a:r>
            <a:r>
              <a:rPr lang="en-US" sz="20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2024</a:t>
            </a:r>
            <a:endParaRPr lang="en-US" sz="1600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pic>
        <p:nvPicPr>
          <p:cNvPr id="12" name="Imagen 11" descr="Diagrama&#10;&#10;Descripción generada automáticamente">
            <a:hlinkClick r:id="rId4"/>
            <a:extLst>
              <a:ext uri="{FF2B5EF4-FFF2-40B4-BE49-F238E27FC236}">
                <a16:creationId xmlns:a16="http://schemas.microsoft.com/office/drawing/2014/main" id="{548D6BF6-8D6B-1F79-9F40-7345415034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70" y="471762"/>
            <a:ext cx="6566600" cy="92896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45844013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25268"/>
            <a:ext cx="18288000" cy="4102922"/>
          </a:xfrm>
          <a:custGeom>
            <a:avLst/>
            <a:gdLst/>
            <a:ahLst/>
            <a:cxnLst/>
            <a:rect l="l" t="t" r="r" b="b"/>
            <a:pathLst>
              <a:path w="18288000" h="4102922">
                <a:moveTo>
                  <a:pt x="0" y="0"/>
                </a:moveTo>
                <a:lnTo>
                  <a:pt x="18288000" y="0"/>
                </a:lnTo>
                <a:lnTo>
                  <a:pt x="18288000" y="4102922"/>
                </a:lnTo>
                <a:lnTo>
                  <a:pt x="0" y="41029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8577" b="-9857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0"/>
            <a:ext cx="18288000" cy="4110025"/>
            <a:chOff x="0" y="0"/>
            <a:chExt cx="24383999" cy="54800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384000" cy="5480067"/>
            </a:xfrm>
            <a:custGeom>
              <a:avLst/>
              <a:gdLst/>
              <a:ahLst/>
              <a:cxnLst/>
              <a:rect l="l" t="t" r="r" b="b"/>
              <a:pathLst>
                <a:path w="24384000" h="5480067">
                  <a:moveTo>
                    <a:pt x="0" y="0"/>
                  </a:moveTo>
                  <a:lnTo>
                    <a:pt x="24384000" y="0"/>
                  </a:lnTo>
                  <a:lnTo>
                    <a:pt x="24384000" y="5480067"/>
                  </a:lnTo>
                  <a:lnTo>
                    <a:pt x="0" y="5480067"/>
                  </a:lnTo>
                  <a:close/>
                </a:path>
              </a:pathLst>
            </a:custGeom>
            <a:solidFill>
              <a:srgbClr val="000000">
                <a:alpha val="70980"/>
              </a:srgbClr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671318" y="5786294"/>
            <a:ext cx="16945363" cy="47625"/>
            <a:chOff x="0" y="0"/>
            <a:chExt cx="22593817" cy="63500"/>
          </a:xfrm>
        </p:grpSpPr>
        <p:sp>
          <p:nvSpPr>
            <p:cNvPr id="6" name="Freeform 6"/>
            <p:cNvSpPr/>
            <p:nvPr/>
          </p:nvSpPr>
          <p:spPr>
            <a:xfrm>
              <a:off x="31750" y="0"/>
              <a:ext cx="22530308" cy="63500"/>
            </a:xfrm>
            <a:custGeom>
              <a:avLst/>
              <a:gdLst/>
              <a:ahLst/>
              <a:cxnLst/>
              <a:rect l="l" t="t" r="r" b="b"/>
              <a:pathLst>
                <a:path w="22530308" h="63500">
                  <a:moveTo>
                    <a:pt x="0" y="0"/>
                  </a:moveTo>
                  <a:lnTo>
                    <a:pt x="22530308" y="0"/>
                  </a:lnTo>
                  <a:lnTo>
                    <a:pt x="22530308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</p:sp>
      </p:grpSp>
      <p:grpSp>
        <p:nvGrpSpPr>
          <p:cNvPr id="7" name="Group 7"/>
          <p:cNvGrpSpPr/>
          <p:nvPr/>
        </p:nvGrpSpPr>
        <p:grpSpPr>
          <a:xfrm rot="-5400000">
            <a:off x="1952635" y="5762482"/>
            <a:ext cx="540500" cy="47625"/>
            <a:chOff x="0" y="0"/>
            <a:chExt cx="720667" cy="63500"/>
          </a:xfrm>
        </p:grpSpPr>
        <p:sp>
          <p:nvSpPr>
            <p:cNvPr id="8" name="Freeform 8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</p:sp>
      </p:grpSp>
      <p:grpSp>
        <p:nvGrpSpPr>
          <p:cNvPr id="9" name="Group 9"/>
          <p:cNvGrpSpPr/>
          <p:nvPr/>
        </p:nvGrpSpPr>
        <p:grpSpPr>
          <a:xfrm rot="-5400000">
            <a:off x="5318018" y="5762482"/>
            <a:ext cx="540500" cy="47625"/>
            <a:chOff x="0" y="0"/>
            <a:chExt cx="720667" cy="63500"/>
          </a:xfrm>
        </p:grpSpPr>
        <p:sp>
          <p:nvSpPr>
            <p:cNvPr id="10" name="Freeform 10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</p:sp>
      </p:grpSp>
      <p:grpSp>
        <p:nvGrpSpPr>
          <p:cNvPr id="11" name="Group 11"/>
          <p:cNvGrpSpPr/>
          <p:nvPr/>
        </p:nvGrpSpPr>
        <p:grpSpPr>
          <a:xfrm rot="-5400000">
            <a:off x="8718738" y="5762482"/>
            <a:ext cx="540500" cy="47625"/>
            <a:chOff x="0" y="0"/>
            <a:chExt cx="720667" cy="63500"/>
          </a:xfrm>
        </p:grpSpPr>
        <p:sp>
          <p:nvSpPr>
            <p:cNvPr id="12" name="Freeform 12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</p:sp>
      </p:grpSp>
      <p:grpSp>
        <p:nvGrpSpPr>
          <p:cNvPr id="13" name="Group 13"/>
          <p:cNvGrpSpPr/>
          <p:nvPr/>
        </p:nvGrpSpPr>
        <p:grpSpPr>
          <a:xfrm rot="-5400000">
            <a:off x="12016860" y="5762482"/>
            <a:ext cx="540500" cy="47625"/>
            <a:chOff x="0" y="0"/>
            <a:chExt cx="720667" cy="63500"/>
          </a:xfrm>
        </p:grpSpPr>
        <p:sp>
          <p:nvSpPr>
            <p:cNvPr id="14" name="Freeform 14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</p:sp>
      </p:grpSp>
      <p:grpSp>
        <p:nvGrpSpPr>
          <p:cNvPr id="15" name="Group 15"/>
          <p:cNvGrpSpPr/>
          <p:nvPr/>
        </p:nvGrpSpPr>
        <p:grpSpPr>
          <a:xfrm rot="-5400000">
            <a:off x="15484840" y="5762482"/>
            <a:ext cx="540500" cy="47625"/>
            <a:chOff x="0" y="0"/>
            <a:chExt cx="720667" cy="63500"/>
          </a:xfrm>
        </p:grpSpPr>
        <p:sp>
          <p:nvSpPr>
            <p:cNvPr id="16" name="Freeform 16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666556" y="6342295"/>
            <a:ext cx="3162360" cy="3162360"/>
            <a:chOff x="0" y="0"/>
            <a:chExt cx="4216480" cy="421648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grpSp>
        <p:nvGrpSpPr>
          <p:cNvPr id="19" name="Group 19"/>
          <p:cNvGrpSpPr/>
          <p:nvPr/>
        </p:nvGrpSpPr>
        <p:grpSpPr>
          <a:xfrm>
            <a:off x="11215868" y="6342295"/>
            <a:ext cx="3162360" cy="3162360"/>
            <a:chOff x="0" y="0"/>
            <a:chExt cx="4216480" cy="421648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26378" r="-6881"/>
              </a:stretch>
            </a:blipFill>
          </p:spPr>
        </p:sp>
      </p:grpSp>
      <p:grpSp>
        <p:nvGrpSpPr>
          <p:cNvPr id="21" name="Group 21"/>
          <p:cNvGrpSpPr/>
          <p:nvPr/>
        </p:nvGrpSpPr>
        <p:grpSpPr>
          <a:xfrm>
            <a:off x="7700866" y="6342295"/>
            <a:ext cx="3162360" cy="3162360"/>
            <a:chOff x="0" y="0"/>
            <a:chExt cx="4216480" cy="421648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24999" r="-24999"/>
              </a:stretch>
            </a:blipFill>
          </p:spPr>
        </p:sp>
      </p:grpSp>
      <p:grpSp>
        <p:nvGrpSpPr>
          <p:cNvPr id="23" name="Group 23"/>
          <p:cNvGrpSpPr/>
          <p:nvPr/>
        </p:nvGrpSpPr>
        <p:grpSpPr>
          <a:xfrm>
            <a:off x="14638401" y="6342295"/>
            <a:ext cx="3162360" cy="3162360"/>
            <a:chOff x="0" y="0"/>
            <a:chExt cx="4216480" cy="421648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61695" r="-61695" b="-33755"/>
              </a:stretch>
            </a:blipFill>
          </p:spPr>
        </p:sp>
      </p:grpSp>
      <p:grpSp>
        <p:nvGrpSpPr>
          <p:cNvPr id="25" name="Group 25"/>
          <p:cNvGrpSpPr/>
          <p:nvPr/>
        </p:nvGrpSpPr>
        <p:grpSpPr>
          <a:xfrm>
            <a:off x="4143626" y="6342295"/>
            <a:ext cx="3162360" cy="3162360"/>
            <a:chOff x="0" y="0"/>
            <a:chExt cx="4216480" cy="421648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t="-11146" b="-38853"/>
              </a:stretch>
            </a:blipFill>
          </p:spPr>
        </p:sp>
      </p:grpSp>
      <p:sp>
        <p:nvSpPr>
          <p:cNvPr id="27" name="TextBox 27"/>
          <p:cNvSpPr txBox="1"/>
          <p:nvPr/>
        </p:nvSpPr>
        <p:spPr>
          <a:xfrm>
            <a:off x="4370208" y="162898"/>
            <a:ext cx="9547584" cy="17316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30"/>
              </a:lnSpc>
            </a:pPr>
            <a:r>
              <a:rPr lang="en-US" sz="7275" b="1">
                <a:solidFill>
                  <a:srgbClr val="FFFFFF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LECCIÓN DE REPASO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666386" y="4519595"/>
            <a:ext cx="3065372" cy="6952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02"/>
              </a:lnSpc>
            </a:pPr>
            <a:r>
              <a:rPr lang="en-US" sz="2252" b="1">
                <a:solidFill>
                  <a:srgbClr val="271C1A"/>
                </a:solidFill>
                <a:latin typeface="Rubik Bold"/>
                <a:ea typeface="Rubik Bold"/>
                <a:cs typeface="Rubik Bold"/>
                <a:sym typeface="Rubik Bold"/>
              </a:rPr>
              <a:t>ANTÍDOTO PARA EL VENENO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080406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DOMINGO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4181792" y="4500550"/>
            <a:ext cx="3077508" cy="1066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26"/>
              </a:lnSpc>
            </a:pPr>
            <a:r>
              <a:rPr lang="en-US" sz="2356" b="1">
                <a:solidFill>
                  <a:srgbClr val="271C1A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CON SABIDURÍA Y PROVISTOS DE CONOCIMIENTO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0863226" y="4428253"/>
            <a:ext cx="3108894" cy="7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5"/>
              </a:lnSpc>
            </a:pPr>
            <a:r>
              <a:rPr lang="en-US" sz="2329" b="1">
                <a:solidFill>
                  <a:srgbClr val="271C1A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AGUA DE UNA FUENTE PURA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7457798" y="4519612"/>
            <a:ext cx="3372402" cy="676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82"/>
              </a:lnSpc>
            </a:pPr>
            <a:r>
              <a:rPr lang="en-US" sz="2235" b="1">
                <a:solidFill>
                  <a:srgbClr val="271C1A"/>
                </a:solidFill>
                <a:latin typeface="Rubik Bold"/>
                <a:ea typeface="Rubik Bold"/>
                <a:cs typeface="Rubik Bold"/>
                <a:sym typeface="Rubik Bold"/>
              </a:rPr>
              <a:t>SE NECESITA INTEGRIDAD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4143626" y="4729150"/>
            <a:ext cx="3251621" cy="3713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19"/>
              </a:lnSpc>
            </a:pPr>
            <a:r>
              <a:rPr lang="en-US" sz="2431" b="1">
                <a:solidFill>
                  <a:srgbClr val="271C1A"/>
                </a:solidFill>
                <a:latin typeface="Rubik Bold"/>
                <a:ea typeface="Rubik Bold"/>
                <a:cs typeface="Rubik Bold"/>
                <a:sym typeface="Rubik Bold"/>
              </a:rPr>
              <a:t>UN ASUNTO SERIO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4185864" y="3775036"/>
            <a:ext cx="2490362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LUNES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7666825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MARTES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1072898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MIERCOLES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4378229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JUEVES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0" y="2022436"/>
            <a:ext cx="18288000" cy="866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09"/>
              </a:lnSpc>
            </a:pPr>
            <a:r>
              <a:rPr lang="en-US" sz="5674" b="1">
                <a:solidFill>
                  <a:srgbClr val="FFFFFF"/>
                </a:solidFill>
                <a:latin typeface="Rubik Bold"/>
                <a:ea typeface="Rubik Bold"/>
                <a:cs typeface="Rubik Bold"/>
                <a:sym typeface="Rubik Bold"/>
              </a:rPr>
              <a:t>Eligiendo en Qué Pensar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0C210A-F4A2-4BFA-6C34-D6F1375F3D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6A8C3D7A-B019-E83A-36A8-92FF6EA45007}"/>
              </a:ext>
            </a:extLst>
          </p:cNvPr>
          <p:cNvGrpSpPr/>
          <p:nvPr/>
        </p:nvGrpSpPr>
        <p:grpSpPr>
          <a:xfrm rot="-5400000">
            <a:off x="5037968" y="-3477382"/>
            <a:ext cx="8212064" cy="18288000"/>
            <a:chOff x="0" y="0"/>
            <a:chExt cx="2162848" cy="4816593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9E1CA92B-1AFB-439A-16A3-CA7750158A4C}"/>
                </a:ext>
              </a:extLst>
            </p:cNvPr>
            <p:cNvSpPr/>
            <p:nvPr/>
          </p:nvSpPr>
          <p:spPr>
            <a:xfrm>
              <a:off x="0" y="0"/>
              <a:ext cx="2162848" cy="4816592"/>
            </a:xfrm>
            <a:custGeom>
              <a:avLst/>
              <a:gdLst/>
              <a:ahLst/>
              <a:cxnLst/>
              <a:rect l="l" t="t" r="r" b="b"/>
              <a:pathLst>
                <a:path w="2162848" h="4816592">
                  <a:moveTo>
                    <a:pt x="0" y="0"/>
                  </a:moveTo>
                  <a:lnTo>
                    <a:pt x="2162848" y="0"/>
                  </a:lnTo>
                  <a:lnTo>
                    <a:pt x="2162848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000000">
                    <a:alpha val="9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  <a:ln cap="sq">
              <a:noFill/>
              <a:prstDash val="solid"/>
              <a:miter/>
            </a:ln>
          </p:spPr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E89EDD74-75F2-B587-BD48-ABEE2E2D454E}"/>
                </a:ext>
              </a:extLst>
            </p:cNvPr>
            <p:cNvSpPr txBox="1"/>
            <p:nvPr/>
          </p:nvSpPr>
          <p:spPr>
            <a:xfrm>
              <a:off x="0" y="0"/>
              <a:ext cx="2162848" cy="48165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80788918-307E-4EB6-2824-2DA908D0E352}"/>
              </a:ext>
            </a:extLst>
          </p:cNvPr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8503F092-B768-C359-C085-2C3D57AE299D}"/>
              </a:ext>
            </a:extLst>
          </p:cNvPr>
          <p:cNvGrpSpPr/>
          <p:nvPr/>
        </p:nvGrpSpPr>
        <p:grpSpPr>
          <a:xfrm>
            <a:off x="0" y="817589"/>
            <a:ext cx="4733917" cy="847724"/>
            <a:chOff x="0" y="0"/>
            <a:chExt cx="6311889" cy="1130299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D3752045-6E23-A5A7-0F35-A3AA93084949}"/>
                </a:ext>
              </a:extLst>
            </p:cNvPr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</p:sp>
      </p:grpSp>
      <p:grpSp>
        <p:nvGrpSpPr>
          <p:cNvPr id="9" name="Group 9">
            <a:extLst>
              <a:ext uri="{FF2B5EF4-FFF2-40B4-BE49-F238E27FC236}">
                <a16:creationId xmlns:a16="http://schemas.microsoft.com/office/drawing/2014/main" id="{2AB46E60-8EEC-5DA1-F6E9-1F8FCEAF6433}"/>
              </a:ext>
            </a:extLst>
          </p:cNvPr>
          <p:cNvGrpSpPr/>
          <p:nvPr/>
        </p:nvGrpSpPr>
        <p:grpSpPr>
          <a:xfrm>
            <a:off x="14541976" y="8743950"/>
            <a:ext cx="3118000" cy="1028700"/>
            <a:chOff x="0" y="0"/>
            <a:chExt cx="4157333" cy="1371600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B1EEE22C-729B-85A0-873E-C3541125013A}"/>
                </a:ext>
              </a:extLst>
            </p:cNvPr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</p:sp>
      </p:grpSp>
      <p:grpSp>
        <p:nvGrpSpPr>
          <p:cNvPr id="13" name="Grupo 12">
            <a:extLst>
              <a:ext uri="{FF2B5EF4-FFF2-40B4-BE49-F238E27FC236}">
                <a16:creationId xmlns:a16="http://schemas.microsoft.com/office/drawing/2014/main" id="{3C338C67-8675-58C1-7E1B-7200DD6CA436}"/>
              </a:ext>
            </a:extLst>
          </p:cNvPr>
          <p:cNvGrpSpPr/>
          <p:nvPr/>
        </p:nvGrpSpPr>
        <p:grpSpPr>
          <a:xfrm>
            <a:off x="50800" y="5133975"/>
            <a:ext cx="9630375" cy="1751793"/>
            <a:chOff x="50800" y="5133975"/>
            <a:chExt cx="9630375" cy="1751793"/>
          </a:xfrm>
        </p:grpSpPr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EB9C1085-A2B8-1072-BFED-8531F735974E}"/>
                </a:ext>
              </a:extLst>
            </p:cNvPr>
            <p:cNvSpPr txBox="1"/>
            <p:nvPr/>
          </p:nvSpPr>
          <p:spPr>
            <a:xfrm>
              <a:off x="535127" y="5133975"/>
              <a:ext cx="8661720" cy="6265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199"/>
                </a:lnSpc>
                <a:spcBef>
                  <a:spcPct val="0"/>
                </a:spcBef>
              </a:pPr>
              <a:r>
                <a:rPr lang="en-US" sz="4332" dirty="0">
                  <a:solidFill>
                    <a:srgbClr val="FEFEF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mo"/>
                  <a:ea typeface="Arimo"/>
                  <a:cs typeface="Arimo"/>
                  <a:sym typeface="Arimo"/>
                </a:rPr>
                <a:t>UNA SABIA </a:t>
              </a:r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D6F96523-691D-E8F9-B0A3-01F6A84C24CF}"/>
                </a:ext>
              </a:extLst>
            </p:cNvPr>
            <p:cNvSpPr txBox="1"/>
            <p:nvPr/>
          </p:nvSpPr>
          <p:spPr>
            <a:xfrm>
              <a:off x="50800" y="5676143"/>
              <a:ext cx="9630375" cy="12096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519"/>
                </a:lnSpc>
                <a:spcBef>
                  <a:spcPct val="0"/>
                </a:spcBef>
              </a:pPr>
              <a:r>
                <a:rPr lang="en-US" sz="7932" dirty="0">
                  <a:solidFill>
                    <a:srgbClr val="FEFEF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w Modelica 1"/>
                  <a:ea typeface="Bw Modelica 1"/>
                  <a:cs typeface="Bw Modelica 1"/>
                  <a:sym typeface="Bw Modelica 1"/>
                </a:rPr>
                <a:t>MANSEDUMBRE</a:t>
              </a:r>
            </a:p>
          </p:txBody>
        </p:sp>
      </p:grpSp>
      <p:sp>
        <p:nvSpPr>
          <p:cNvPr id="12" name="TextBox 12">
            <a:extLst>
              <a:ext uri="{FF2B5EF4-FFF2-40B4-BE49-F238E27FC236}">
                <a16:creationId xmlns:a16="http://schemas.microsoft.com/office/drawing/2014/main" id="{0D650907-8CD1-25E2-25B6-1386DCBE3E74}"/>
              </a:ext>
            </a:extLst>
          </p:cNvPr>
          <p:cNvSpPr txBox="1"/>
          <p:nvPr/>
        </p:nvSpPr>
        <p:spPr>
          <a:xfrm>
            <a:off x="50800" y="946189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LECCIÓN 9</a:t>
            </a:r>
          </a:p>
        </p:txBody>
      </p:sp>
    </p:spTree>
    <p:extLst>
      <p:ext uri="{BB962C8B-B14F-4D97-AF65-F5344CB8AC3E}">
        <p14:creationId xmlns:p14="http://schemas.microsoft.com/office/powerpoint/2010/main" val="31268771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4182951"/>
            <a:ext cx="18288000" cy="6104049"/>
          </a:xfrm>
          <a:custGeom>
            <a:avLst/>
            <a:gdLst/>
            <a:ahLst/>
            <a:cxnLst/>
            <a:rect l="l" t="t" r="r" b="b"/>
            <a:pathLst>
              <a:path w="18288000" h="6104049">
                <a:moveTo>
                  <a:pt x="0" y="0"/>
                </a:moveTo>
                <a:lnTo>
                  <a:pt x="18288000" y="0"/>
                </a:lnTo>
                <a:lnTo>
                  <a:pt x="18288000" y="6104049"/>
                </a:lnTo>
                <a:lnTo>
                  <a:pt x="0" y="61040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5634" b="-54101"/>
            </a:stretch>
          </a:blipFill>
        </p:spPr>
      </p:sp>
      <p:grpSp>
        <p:nvGrpSpPr>
          <p:cNvPr id="3" name="Group 3"/>
          <p:cNvGrpSpPr/>
          <p:nvPr/>
        </p:nvGrpSpPr>
        <p:grpSpPr>
          <a:xfrm rot="5400000">
            <a:off x="6757224" y="-2701087"/>
            <a:ext cx="4773552" cy="18288000"/>
            <a:chOff x="0" y="0"/>
            <a:chExt cx="1257232" cy="48165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257232" cy="4816592"/>
            </a:xfrm>
            <a:custGeom>
              <a:avLst/>
              <a:gdLst/>
              <a:ahLst/>
              <a:cxnLst/>
              <a:rect l="l" t="t" r="r" b="b"/>
              <a:pathLst>
                <a:path w="1257232" h="4816592">
                  <a:moveTo>
                    <a:pt x="0" y="0"/>
                  </a:moveTo>
                  <a:lnTo>
                    <a:pt x="1257232" y="0"/>
                  </a:lnTo>
                  <a:lnTo>
                    <a:pt x="1257232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1257232" cy="48165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</p:sp>
      </p:grpSp>
      <p:sp>
        <p:nvSpPr>
          <p:cNvPr id="10" name="TextBox 10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 DOMINGO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479387" y="555415"/>
            <a:ext cx="10779913" cy="17847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30"/>
              </a:lnSpc>
            </a:pPr>
            <a:r>
              <a:rPr lang="en-US" sz="5858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“DISCERNIMIENTO” RETORCIDO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36267" y="2819830"/>
            <a:ext cx="17168702" cy="10776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92"/>
              </a:lnSpc>
            </a:pPr>
            <a:r>
              <a:rPr lang="en-US" sz="37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¿De </a:t>
            </a:r>
            <a:r>
              <a:rPr lang="en-US" sz="37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37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grave mal </a:t>
            </a:r>
            <a:r>
              <a:rPr lang="en-US" sz="37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debemos</a:t>
            </a:r>
            <a:r>
              <a:rPr lang="en-US" sz="37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7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cuidarnos</a:t>
            </a:r>
            <a:r>
              <a:rPr lang="en-US" sz="37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7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decididamente</a:t>
            </a:r>
            <a:r>
              <a:rPr lang="en-US" sz="37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, y </a:t>
            </a:r>
            <a:r>
              <a:rPr lang="en-US" sz="37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por</a:t>
            </a:r>
            <a:r>
              <a:rPr lang="en-US" sz="37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7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37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4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Santiago 3:14, 15.</a:t>
            </a:r>
            <a:endParaRPr lang="en-US" sz="37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733438"/>
            <a:ext cx="3872581" cy="847724"/>
            <a:chOff x="0" y="0"/>
            <a:chExt cx="5163442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63452" cy="1130300"/>
            </a:xfrm>
            <a:custGeom>
              <a:avLst/>
              <a:gdLst/>
              <a:ahLst/>
              <a:cxnLst/>
              <a:rect l="l" t="t" r="r" b="b"/>
              <a:pathLst>
                <a:path w="5163452" h="1130300">
                  <a:moveTo>
                    <a:pt x="0" y="0"/>
                  </a:moveTo>
                  <a:lnTo>
                    <a:pt x="5163452" y="0"/>
                  </a:lnTo>
                  <a:lnTo>
                    <a:pt x="5163452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302924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7667318" y="1784306"/>
            <a:ext cx="8212808" cy="8229600"/>
          </a:xfrm>
          <a:custGeom>
            <a:avLst/>
            <a:gdLst/>
            <a:ahLst/>
            <a:cxnLst/>
            <a:rect l="l" t="t" r="r" b="b"/>
            <a:pathLst>
              <a:path w="8212808" h="8229600">
                <a:moveTo>
                  <a:pt x="0" y="0"/>
                </a:moveTo>
                <a:lnTo>
                  <a:pt x="8212808" y="0"/>
                </a:lnTo>
                <a:lnTo>
                  <a:pt x="821280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1837"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49223" r="1" b="-49222"/>
              </a:stretch>
            </a:blipFill>
          </p:spPr>
        </p:sp>
      </p:grpSp>
      <p:sp>
        <p:nvSpPr>
          <p:cNvPr id="9" name="TextBox 9"/>
          <p:cNvSpPr txBox="1"/>
          <p:nvPr/>
        </p:nvSpPr>
        <p:spPr>
          <a:xfrm>
            <a:off x="2417482" y="3944389"/>
            <a:ext cx="6936843" cy="36954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6"/>
              </a:lnSpc>
            </a:pP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Describe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resultado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inevitable de la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envidia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y la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contienda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. </a:t>
            </a:r>
            <a:b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36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Santiago 3:16.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37961" y="862037"/>
            <a:ext cx="3434620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LUNES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970711" y="583784"/>
            <a:ext cx="10650948" cy="8688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26"/>
              </a:lnSpc>
            </a:pPr>
            <a:r>
              <a:rPr lang="en-US" sz="5689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CONDUCTA TÓXICA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733438"/>
            <a:ext cx="3872581" cy="847724"/>
            <a:chOff x="0" y="0"/>
            <a:chExt cx="5163442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63452" cy="1130300"/>
            </a:xfrm>
            <a:custGeom>
              <a:avLst/>
              <a:gdLst/>
              <a:ahLst/>
              <a:cxnLst/>
              <a:rect l="l" t="t" r="r" b="b"/>
              <a:pathLst>
                <a:path w="5163452" h="1130300">
                  <a:moveTo>
                    <a:pt x="0" y="0"/>
                  </a:moveTo>
                  <a:lnTo>
                    <a:pt x="5163452" y="0"/>
                  </a:lnTo>
                  <a:lnTo>
                    <a:pt x="5163452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302924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49223" r="1" b="-49222"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678761" y="2667235"/>
            <a:ext cx="8465239" cy="5643493"/>
          </a:xfrm>
          <a:custGeom>
            <a:avLst/>
            <a:gdLst/>
            <a:ahLst/>
            <a:cxnLst/>
            <a:rect l="l" t="t" r="r" b="b"/>
            <a:pathLst>
              <a:path w="8465239" h="5643493">
                <a:moveTo>
                  <a:pt x="0" y="0"/>
                </a:moveTo>
                <a:lnTo>
                  <a:pt x="8465239" y="0"/>
                </a:lnTo>
                <a:lnTo>
                  <a:pt x="8465239" y="5643493"/>
                </a:lnTo>
                <a:lnTo>
                  <a:pt x="0" y="564349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9279636" y="3056649"/>
            <a:ext cx="8739941" cy="46295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81"/>
              </a:lnSpc>
            </a:pPr>
            <a:r>
              <a:rPr lang="en-US" sz="506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En </a:t>
            </a:r>
            <a:r>
              <a:rPr lang="en-US" sz="506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contraste</a:t>
            </a:r>
            <a:r>
              <a:rPr lang="en-US" sz="506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con las </a:t>
            </a:r>
            <a:r>
              <a:rPr lang="en-US" sz="506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tendencias</a:t>
            </a:r>
            <a:r>
              <a:rPr lang="en-US" sz="506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06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humanas</a:t>
            </a:r>
            <a:r>
              <a:rPr lang="en-US" sz="506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06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instigadas</a:t>
            </a:r>
            <a:r>
              <a:rPr lang="en-US" sz="506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06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por</a:t>
            </a:r>
            <a:r>
              <a:rPr lang="en-US" sz="506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06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506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06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enemigo</a:t>
            </a:r>
            <a:r>
              <a:rPr lang="en-US" sz="506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</a:t>
            </a:r>
            <a:r>
              <a:rPr lang="en-US" sz="506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nuestras</a:t>
            </a:r>
            <a:r>
              <a:rPr lang="en-US" sz="506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almas, ¿</a:t>
            </a:r>
            <a:r>
              <a:rPr lang="en-US" sz="506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506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06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debemos</a:t>
            </a:r>
            <a:r>
              <a:rPr lang="en-US" sz="506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06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interactuar</a:t>
            </a:r>
            <a:r>
              <a:rPr lang="en-US" sz="506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con </a:t>
            </a:r>
            <a:r>
              <a:rPr lang="en-US" sz="506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506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067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demás</a:t>
            </a:r>
            <a:r>
              <a:rPr lang="en-US" sz="5067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32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13:34.</a:t>
            </a:r>
            <a:endParaRPr lang="en-US" sz="5067" dirty="0">
              <a:solidFill>
                <a:srgbClr val="271C1A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437961" y="862037"/>
            <a:ext cx="3434620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LUNES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052856" y="-5732"/>
            <a:ext cx="9235144" cy="10292732"/>
          </a:xfrm>
          <a:custGeom>
            <a:avLst/>
            <a:gdLst/>
            <a:ahLst/>
            <a:cxnLst/>
            <a:rect l="l" t="t" r="r" b="b"/>
            <a:pathLst>
              <a:path w="9235144" h="10292732">
                <a:moveTo>
                  <a:pt x="0" y="0"/>
                </a:moveTo>
                <a:lnTo>
                  <a:pt x="9235144" y="0"/>
                </a:lnTo>
                <a:lnTo>
                  <a:pt x="9235144" y="10292732"/>
                </a:lnTo>
                <a:lnTo>
                  <a:pt x="0" y="102927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863" r="-3333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8989374" y="0"/>
            <a:ext cx="5016936" cy="10287000"/>
            <a:chOff x="0" y="0"/>
            <a:chExt cx="1321333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321333" cy="2709333"/>
            </a:xfrm>
            <a:custGeom>
              <a:avLst/>
              <a:gdLst/>
              <a:ahLst/>
              <a:cxnLst/>
              <a:rect l="l" t="t" r="r" b="b"/>
              <a:pathLst>
                <a:path w="1321333" h="2709333">
                  <a:moveTo>
                    <a:pt x="0" y="0"/>
                  </a:moveTo>
                  <a:lnTo>
                    <a:pt x="1321333" y="0"/>
                  </a:lnTo>
                  <a:lnTo>
                    <a:pt x="1321333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1321333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1028700"/>
            <a:ext cx="4441559" cy="847724"/>
            <a:chOff x="0" y="0"/>
            <a:chExt cx="592207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922137" cy="1130300"/>
            </a:xfrm>
            <a:custGeom>
              <a:avLst/>
              <a:gdLst/>
              <a:ahLst/>
              <a:cxnLst/>
              <a:rect l="l" t="t" r="r" b="b"/>
              <a:pathLst>
                <a:path w="5922137" h="1130300">
                  <a:moveTo>
                    <a:pt x="0" y="0"/>
                  </a:moveTo>
                  <a:lnTo>
                    <a:pt x="5922137" y="0"/>
                  </a:lnTo>
                  <a:lnTo>
                    <a:pt x="592213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302924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14916116" y="8743950"/>
            <a:ext cx="3118000" cy="1028700"/>
            <a:chOff x="0" y="0"/>
            <a:chExt cx="4157333" cy="1371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</p:sp>
      </p:grpSp>
      <p:sp>
        <p:nvSpPr>
          <p:cNvPr id="10" name="TextBox 10"/>
          <p:cNvSpPr txBox="1"/>
          <p:nvPr/>
        </p:nvSpPr>
        <p:spPr>
          <a:xfrm>
            <a:off x="2904188" y="2564461"/>
            <a:ext cx="11182408" cy="15446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48"/>
              </a:lnSpc>
            </a:pPr>
            <a:r>
              <a:rPr lang="en-US" sz="5123">
                <a:solidFill>
                  <a:srgbClr val="302924"/>
                </a:solidFill>
                <a:latin typeface="Bw Modelica 1"/>
                <a:ea typeface="Bw Modelica 1"/>
                <a:cs typeface="Bw Modelica 1"/>
                <a:sym typeface="Bw Modelica 1"/>
              </a:rPr>
              <a:t>TRATANDO CON LAS DECEPCIONES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905000" y="5968693"/>
            <a:ext cx="13500184" cy="14096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70"/>
              </a:lnSpc>
              <a:spcBef>
                <a:spcPct val="0"/>
              </a:spcBef>
            </a:pPr>
            <a:r>
              <a:rPr lang="en-US" sz="4641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</a:t>
            </a:r>
            <a:r>
              <a:rPr lang="en-US" sz="4641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641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641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está</a:t>
            </a:r>
            <a:r>
              <a:rPr lang="en-US" sz="4641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641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escrito</a:t>
            </a:r>
            <a:r>
              <a:rPr lang="en-US" sz="4641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641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sobre</a:t>
            </a:r>
            <a:r>
              <a:rPr lang="en-US" sz="4641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641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4641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que </a:t>
            </a:r>
            <a:r>
              <a:rPr lang="en-US" sz="4641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aman</a:t>
            </a:r>
            <a:r>
              <a:rPr lang="en-US" sz="4641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 ley de Dios? </a:t>
            </a:r>
            <a:r>
              <a:rPr lang="en-US" sz="28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Salmo 119:165.</a:t>
            </a:r>
            <a:endParaRPr lang="en-US" sz="4641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50800" y="1157300"/>
            <a:ext cx="4339959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MARTES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8000"/>
            </a:blip>
            <a:stretch>
              <a:fillRect t="-9259" b="-925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302924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50800" y="1157300"/>
            <a:ext cx="4328064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MARTES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668917" y="4291352"/>
            <a:ext cx="8590383" cy="31793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55"/>
              </a:lnSpc>
            </a:pPr>
            <a:r>
              <a:rPr lang="en-US" sz="5296" dirty="0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b. </a:t>
            </a:r>
            <a:r>
              <a:rPr lang="en-US" sz="5296" dirty="0" err="1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Aunque</a:t>
            </a:r>
            <a:r>
              <a:rPr lang="en-US" sz="5296" dirty="0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 </a:t>
            </a:r>
            <a:r>
              <a:rPr lang="en-US" sz="5296" dirty="0" err="1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nos</a:t>
            </a:r>
            <a:r>
              <a:rPr lang="en-US" sz="5296" dirty="0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 </a:t>
            </a:r>
            <a:r>
              <a:rPr lang="en-US" sz="5296" dirty="0" err="1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traten</a:t>
            </a:r>
            <a:r>
              <a:rPr lang="en-US" sz="5296" dirty="0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 </a:t>
            </a:r>
            <a:r>
              <a:rPr lang="en-US" sz="5296" dirty="0" err="1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injustamente</a:t>
            </a:r>
            <a:r>
              <a:rPr lang="en-US" sz="5296" dirty="0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, ¿</a:t>
            </a:r>
            <a:r>
              <a:rPr lang="en-US" sz="5296" dirty="0" err="1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qué</a:t>
            </a:r>
            <a:r>
              <a:rPr lang="en-US" sz="5296" dirty="0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 se </a:t>
            </a:r>
            <a:r>
              <a:rPr lang="en-US" sz="5296" dirty="0" err="1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nos</a:t>
            </a:r>
            <a:r>
              <a:rPr lang="en-US" sz="5296" dirty="0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 </a:t>
            </a:r>
            <a:r>
              <a:rPr lang="en-US" sz="5296" dirty="0" err="1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recuerda</a:t>
            </a:r>
            <a:r>
              <a:rPr lang="en-US" sz="5296" dirty="0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? </a:t>
            </a:r>
            <a:r>
              <a:rPr lang="en-US" sz="3200" dirty="0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Mateo 5:11, 12,</a:t>
            </a:r>
          </a:p>
          <a:p>
            <a:pPr algn="ctr">
              <a:lnSpc>
                <a:spcPts val="6355"/>
              </a:lnSpc>
              <a:spcBef>
                <a:spcPct val="0"/>
              </a:spcBef>
            </a:pPr>
            <a:r>
              <a:rPr lang="en-US" sz="3200" dirty="0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41; 1 Pedro 4:12–15.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35247" b="-35247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</p:sp>
      </p:grpSp>
      <p:sp>
        <p:nvSpPr>
          <p:cNvPr id="8" name="Freeform 8"/>
          <p:cNvSpPr/>
          <p:nvPr/>
        </p:nvSpPr>
        <p:spPr>
          <a:xfrm>
            <a:off x="1028700" y="2170607"/>
            <a:ext cx="5563839" cy="7087693"/>
          </a:xfrm>
          <a:custGeom>
            <a:avLst/>
            <a:gdLst/>
            <a:ahLst/>
            <a:cxnLst/>
            <a:rect l="l" t="t" r="r" b="b"/>
            <a:pathLst>
              <a:path w="5563839" h="7087693">
                <a:moveTo>
                  <a:pt x="0" y="0"/>
                </a:moveTo>
                <a:lnTo>
                  <a:pt x="5563839" y="0"/>
                </a:lnTo>
                <a:lnTo>
                  <a:pt x="5563839" y="7087693"/>
                </a:lnTo>
                <a:lnTo>
                  <a:pt x="0" y="708769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50800" y="1157300"/>
            <a:ext cx="4328064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MIERCOLES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512567" y="2852902"/>
            <a:ext cx="10352465" cy="44377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14"/>
              </a:lnSpc>
            </a:pPr>
            <a:r>
              <a:rPr lang="en-US" sz="5929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</a:t>
            </a:r>
            <a:r>
              <a:rPr lang="en-US" sz="5929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Cuál</a:t>
            </a:r>
            <a:r>
              <a:rPr lang="en-US" sz="5929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es la </a:t>
            </a:r>
            <a:r>
              <a:rPr lang="en-US" sz="5929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primera</a:t>
            </a:r>
            <a:r>
              <a:rPr lang="en-US" sz="5929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929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cualidad</a:t>
            </a:r>
            <a:r>
              <a:rPr lang="en-US" sz="5929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la </a:t>
            </a:r>
            <a:r>
              <a:rPr lang="en-US" sz="5929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sabiduría</a:t>
            </a:r>
            <a:r>
              <a:rPr lang="en-US" sz="5929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929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nacida</a:t>
            </a:r>
            <a:r>
              <a:rPr lang="en-US" sz="5929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del Cielo, y </a:t>
            </a:r>
            <a:r>
              <a:rPr lang="en-US" sz="5929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por</a:t>
            </a:r>
            <a:r>
              <a:rPr lang="en-US" sz="5929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929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endParaRPr lang="en-US" sz="5929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  <a:p>
            <a:pPr algn="ctr">
              <a:lnSpc>
                <a:spcPts val="7115"/>
              </a:lnSpc>
              <a:spcBef>
                <a:spcPct val="0"/>
              </a:spcBef>
            </a:pPr>
            <a:r>
              <a:rPr lang="en-US" sz="5929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es </a:t>
            </a:r>
            <a:r>
              <a:rPr lang="en-US" sz="5929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esencial</a:t>
            </a:r>
            <a:r>
              <a:rPr lang="en-US" sz="5929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para </a:t>
            </a:r>
            <a:r>
              <a:rPr lang="en-US" sz="5929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nosotros</a:t>
            </a:r>
            <a:r>
              <a:rPr lang="en-US" sz="5929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36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Santiago 3:17 (</a:t>
            </a:r>
            <a:r>
              <a:rPr lang="en-US" sz="3600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primera</a:t>
            </a:r>
            <a:r>
              <a:rPr lang="en-US" sz="36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parte</a:t>
            </a:r>
            <a:r>
              <a:rPr lang="en-US" sz="36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); Mateo 5:8.</a:t>
            </a:r>
            <a:endParaRPr lang="en-US" sz="5929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6703869" y="852493"/>
            <a:ext cx="10555431" cy="8953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94"/>
              </a:lnSpc>
              <a:spcBef>
                <a:spcPct val="0"/>
              </a:spcBef>
            </a:pPr>
            <a:r>
              <a:rPr lang="en-US" sz="5911">
                <a:solidFill>
                  <a:srgbClr val="302924"/>
                </a:solidFill>
                <a:latin typeface="Bw Modelica 1"/>
                <a:ea typeface="Bw Modelica 1"/>
                <a:cs typeface="Bw Modelica 1"/>
                <a:sym typeface="Bw Modelica 1"/>
              </a:rPr>
              <a:t>SABIDURÍA DE LO ALTO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426</Words>
  <Application>Microsoft Office PowerPoint</Application>
  <PresentationFormat>Personalizado</PresentationFormat>
  <Paragraphs>59</Paragraphs>
  <Slides>16</Slides>
  <Notes>3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26" baseType="lpstr">
      <vt:lpstr>Arimo</vt:lpstr>
      <vt:lpstr>Arial</vt:lpstr>
      <vt:lpstr>Rubik</vt:lpstr>
      <vt:lpstr>Rubik Semi-Bold</vt:lpstr>
      <vt:lpstr>Rubik Bold</vt:lpstr>
      <vt:lpstr>Calibri</vt:lpstr>
      <vt:lpstr>Aptos</vt:lpstr>
      <vt:lpstr>Bw Modelica 2</vt:lpstr>
      <vt:lpstr>Bw Modelica 1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Lección  9 Escuela Sabática 2024</dc:title>
  <cp:lastModifiedBy>User</cp:lastModifiedBy>
  <cp:revision>7</cp:revision>
  <dcterms:created xsi:type="dcterms:W3CDTF">2006-08-16T00:00:00Z</dcterms:created>
  <dcterms:modified xsi:type="dcterms:W3CDTF">2024-11-28T16:11:10Z</dcterms:modified>
  <dc:identifier>DAGXx9235Fs</dc:identifier>
</cp:coreProperties>
</file>