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8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82" r:id="rId14"/>
    <p:sldId id="283" r:id="rId15"/>
    <p:sldId id="284" r:id="rId16"/>
    <p:sldId id="285" r:id="rId17"/>
  </p:sldIdLst>
  <p:sldSz cx="18288000" cy="10287000"/>
  <p:notesSz cx="6858000" cy="9144000"/>
  <p:embeddedFontLst>
    <p:embeddedFont>
      <p:font typeface="Arimo" panose="020B0604020202020204" charset="0"/>
      <p:regular r:id="rId19"/>
    </p:embeddedFont>
    <p:embeddedFont>
      <p:font typeface="Bw Modelica 1" panose="020B0604020202020204" charset="0"/>
      <p:regular r:id="rId20"/>
    </p:embeddedFont>
    <p:embeddedFont>
      <p:font typeface="Bw Modelica 2" panose="020B0604020202020204" charset="0"/>
      <p:regular r:id="rId21"/>
    </p:embeddedFont>
    <p:embeddedFont>
      <p:font typeface="Rubik" panose="020B0604020202020204" pitchFamily="34" charset="-79"/>
      <p:regular r:id="rId22"/>
    </p:embeddedFont>
    <p:embeddedFont>
      <p:font typeface="Rubik Bold" panose="020B0604020202020204" pitchFamily="34" charset="-79"/>
      <p:regular r:id="rId23"/>
    </p:embeddedFont>
    <p:embeddedFont>
      <p:font typeface="Rubik Semi-Bold" panose="020B0604020202020204" pitchFamily="34" charset="-79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C120EE-672E-45F4-A95C-C8CE6D3CD17C}" type="datetimeFigureOut">
              <a:rPr lang="es-CO" smtClean="0"/>
              <a:t>14/11/2024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7B2BF3-19C8-4456-BC0E-2A7C47268D0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48544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02CEB7-3E3C-49E0-80F0-0C880FBFF9A4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89342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1" dirty="0"/>
              <a:t>El encuentro Mundial de Jóvenes ASDMR </a:t>
            </a:r>
            <a:r>
              <a:rPr lang="es-ES" dirty="0"/>
              <a:t>será en Medellín durante y después del Congreso Levántate y Brilla en Febrero 6-10 de 2025.</a:t>
            </a:r>
            <a:br>
              <a:rPr lang="es-ES" dirty="0"/>
            </a:br>
            <a:br>
              <a:rPr lang="es-ES" dirty="0"/>
            </a:br>
            <a:r>
              <a:rPr lang="es-ES" dirty="0"/>
              <a:t>El lunes 10 de Febrero de 2025 tendremos una salida recreativa a un municipio cercano a Medellín, donde visitaremos la majestuosa Piedra del Peñol, en Guatapé </a:t>
            </a:r>
            <a:r>
              <a:rPr lang="es-ES" dirty="0" err="1"/>
              <a:t>Antioquia.¡Será</a:t>
            </a:r>
            <a:r>
              <a:rPr lang="es-ES" dirty="0"/>
              <a:t> una experiencia </a:t>
            </a:r>
            <a:r>
              <a:rPr lang="es-ES" dirty="0" err="1"/>
              <a:t>inolvidable!Costo</a:t>
            </a:r>
            <a:r>
              <a:rPr lang="es-ES" dirty="0"/>
              <a:t>: $28 dólares </a:t>
            </a:r>
            <a:r>
              <a:rPr lang="es-ES" dirty="0" err="1"/>
              <a:t>ó</a:t>
            </a:r>
            <a:r>
              <a:rPr lang="es-ES" dirty="0"/>
              <a:t> $100.000 COP.. </a:t>
            </a:r>
            <a:br>
              <a:rPr lang="es-ES" dirty="0"/>
            </a:br>
            <a:br>
              <a:rPr lang="es-ES" dirty="0"/>
            </a:br>
            <a:r>
              <a:rPr lang="es-ES" dirty="0"/>
              <a:t>Esto cubre, transporte, alimentación y entrada a la Piedra del Peñol, recuerdos…¡¡¡Será único, no te lo puedes perder!!!Inscríbase </a:t>
            </a:r>
            <a:r>
              <a:rPr lang="es-ES" dirty="0" err="1"/>
              <a:t>aquíExtranjeros</a:t>
            </a:r>
            <a:r>
              <a:rPr lang="es-ES" dirty="0"/>
              <a:t>: www.epagosreforma.com/#jovenesasdmrNacionales: www.joven.epagosreforma.com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1DD8A-678B-4913-B133-B51881331927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45745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Link para visitar la tienda virtual: https://shop.epagosreforma.com/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1DD8A-678B-4913-B133-B51881331927}" type="slidenum">
              <a:rPr lang="es-CO" smtClean="0"/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70005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pagosreforma.com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joven.epagosreforma.com/" TargetMode="External"/><Relationship Id="rId4" Type="http://schemas.openxmlformats.org/officeDocument/2006/relationships/hyperlink" Target="https://epagosreforma.com/#jovenesasdmr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hop.epagosreforma.com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5037968" y="-2791582"/>
            <a:ext cx="8212064" cy="18288000"/>
            <a:chOff x="0" y="0"/>
            <a:chExt cx="2162848" cy="481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62848" cy="4816592"/>
            </a:xfrm>
            <a:custGeom>
              <a:avLst/>
              <a:gdLst/>
              <a:ahLst/>
              <a:cxnLst/>
              <a:rect l="l" t="t" r="r" b="b"/>
              <a:pathLst>
                <a:path w="2162848" h="4816592">
                  <a:moveTo>
                    <a:pt x="0" y="0"/>
                  </a:moveTo>
                  <a:lnTo>
                    <a:pt x="2162848" y="0"/>
                  </a:lnTo>
                  <a:lnTo>
                    <a:pt x="2162848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9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2162848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4541976" y="8743950"/>
            <a:ext cx="3118000" cy="1028700"/>
            <a:chOff x="0" y="0"/>
            <a:chExt cx="4157333" cy="13716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2AD9245C-63CC-B6BA-BFDA-538914DC1E73}"/>
              </a:ext>
            </a:extLst>
          </p:cNvPr>
          <p:cNvGrpSpPr/>
          <p:nvPr/>
        </p:nvGrpSpPr>
        <p:grpSpPr>
          <a:xfrm>
            <a:off x="388822" y="5685695"/>
            <a:ext cx="9630375" cy="1943019"/>
            <a:chOff x="388822" y="5685695"/>
            <a:chExt cx="9630375" cy="1943019"/>
          </a:xfrm>
        </p:grpSpPr>
        <p:sp>
          <p:nvSpPr>
            <p:cNvPr id="6" name="TextBox 6"/>
            <p:cNvSpPr txBox="1"/>
            <p:nvPr/>
          </p:nvSpPr>
          <p:spPr>
            <a:xfrm>
              <a:off x="717754" y="5685695"/>
              <a:ext cx="8661720" cy="666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99"/>
                </a:lnSpc>
                <a:spcBef>
                  <a:spcPct val="0"/>
                </a:spcBef>
              </a:pPr>
              <a:r>
                <a:rPr lang="en-US" sz="4332" b="1" dirty="0">
                  <a:solidFill>
                    <a:srgbClr val="FEFEFE"/>
                  </a:solidFill>
                  <a:latin typeface="Arimo"/>
                  <a:ea typeface="Arimo"/>
                  <a:cs typeface="Arimo"/>
                  <a:sym typeface="Arimo"/>
                </a:rPr>
                <a:t>ORANDO ANTES DE ABRIR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388822" y="6342893"/>
              <a:ext cx="9630375" cy="12858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119"/>
                </a:lnSpc>
                <a:spcBef>
                  <a:spcPct val="0"/>
                </a:spcBef>
              </a:pPr>
              <a:r>
                <a:rPr lang="en-US" sz="8432" b="1" dirty="0">
                  <a:solidFill>
                    <a:srgbClr val="FEFEFE"/>
                  </a:solidFill>
                  <a:latin typeface="Bw Modelica 1"/>
                  <a:ea typeface="Bw Modelica 1"/>
                  <a:cs typeface="Bw Modelica 1"/>
                  <a:sym typeface="Bw Modelica 1"/>
                </a:rPr>
                <a:t>NUESTRA BOCA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 b="1" dirty="0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7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143500"/>
            <a:ext cx="18288000" cy="5153216"/>
          </a:xfrm>
          <a:custGeom>
            <a:avLst/>
            <a:gdLst/>
            <a:ahLst/>
            <a:cxnLst/>
            <a:rect l="l" t="t" r="r" b="b"/>
            <a:pathLst>
              <a:path w="18288000" h="5153216">
                <a:moveTo>
                  <a:pt x="0" y="0"/>
                </a:moveTo>
                <a:lnTo>
                  <a:pt x="18288000" y="0"/>
                </a:lnTo>
                <a:lnTo>
                  <a:pt x="18288000" y="5153216"/>
                </a:lnTo>
                <a:lnTo>
                  <a:pt x="0" y="51532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3417" b="-113468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6897930" y="-1792530"/>
            <a:ext cx="4492141" cy="18288000"/>
            <a:chOff x="0" y="0"/>
            <a:chExt cx="1183115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83115" cy="4816592"/>
            </a:xfrm>
            <a:custGeom>
              <a:avLst/>
              <a:gdLst/>
              <a:ahLst/>
              <a:cxnLst/>
              <a:rect l="l" t="t" r="r" b="b"/>
              <a:pathLst>
                <a:path w="1183115" h="4816592">
                  <a:moveTo>
                    <a:pt x="0" y="0"/>
                  </a:moveTo>
                  <a:lnTo>
                    <a:pt x="1183115" y="0"/>
                  </a:lnTo>
                  <a:lnTo>
                    <a:pt x="1183115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183115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 b="1" dirty="0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01542" y="2477573"/>
            <a:ext cx="16230600" cy="2577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2"/>
              </a:lnSpc>
            </a:pPr>
            <a:r>
              <a:rPr lang="en-US" sz="55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De </a:t>
            </a:r>
            <a:r>
              <a:rPr lang="en-US" sz="55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siete</a:t>
            </a:r>
            <a:r>
              <a:rPr lang="en-US" sz="55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pecados</a:t>
            </a:r>
            <a:r>
              <a:rPr lang="en-US" sz="55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citados</a:t>
            </a:r>
            <a:r>
              <a:rPr lang="en-US" sz="55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como</a:t>
            </a:r>
            <a:r>
              <a:rPr lang="en-US" sz="55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abominaciones</a:t>
            </a:r>
            <a:r>
              <a:rPr lang="en-US" sz="55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</a:t>
            </a:r>
            <a:r>
              <a:rPr lang="en-US" sz="55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Señor</a:t>
            </a:r>
            <a:r>
              <a:rPr lang="en-US" sz="55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55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cuántos</a:t>
            </a:r>
            <a:r>
              <a:rPr lang="en-US" sz="55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55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refieren</a:t>
            </a:r>
            <a:endParaRPr lang="en-US" sz="559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  <a:p>
            <a:pPr algn="ctr">
              <a:lnSpc>
                <a:spcPts val="6712"/>
              </a:lnSpc>
              <a:spcBef>
                <a:spcPct val="0"/>
              </a:spcBef>
            </a:pPr>
            <a:r>
              <a:rPr lang="en-US" sz="55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 </a:t>
            </a:r>
            <a:r>
              <a:rPr lang="en-US" sz="55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nuestras</a:t>
            </a:r>
            <a:r>
              <a:rPr lang="en-US" sz="55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palabras? </a:t>
            </a:r>
            <a:r>
              <a:rPr lang="en-US" sz="36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Proverbios</a:t>
            </a:r>
            <a:r>
              <a:rPr lang="en-US" sz="36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6:16–19.</a:t>
            </a:r>
            <a:endParaRPr lang="en-US" sz="559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8629002" y="3029181"/>
            <a:ext cx="9003486" cy="5071964"/>
          </a:xfrm>
          <a:custGeom>
            <a:avLst/>
            <a:gdLst/>
            <a:ahLst/>
            <a:cxnLst/>
            <a:rect l="l" t="t" r="r" b="b"/>
            <a:pathLst>
              <a:path w="9003486" h="5071964">
                <a:moveTo>
                  <a:pt x="0" y="0"/>
                </a:moveTo>
                <a:lnTo>
                  <a:pt x="9003486" y="0"/>
                </a:lnTo>
                <a:lnTo>
                  <a:pt x="9003486" y="5071963"/>
                </a:lnTo>
                <a:lnTo>
                  <a:pt x="0" y="5071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69718" y="3270318"/>
            <a:ext cx="7905427" cy="3186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3"/>
              </a:lnSpc>
            </a:pPr>
            <a:r>
              <a:rPr lang="en-US" sz="531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531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531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531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531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1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31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1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debemos</a:t>
            </a:r>
            <a:r>
              <a:rPr lang="en-US" sz="531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1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evitar</a:t>
            </a:r>
            <a:r>
              <a:rPr lang="en-US" sz="531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1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531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1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hábito</a:t>
            </a:r>
            <a:r>
              <a:rPr lang="en-US" sz="531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tan </a:t>
            </a:r>
            <a:r>
              <a:rPr lang="en-US" sz="531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común</a:t>
            </a:r>
            <a:r>
              <a:rPr lang="en-US" sz="531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531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531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19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chismes</a:t>
            </a:r>
            <a:r>
              <a:rPr lang="en-US" sz="531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5319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32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Job 6:24; </a:t>
            </a:r>
            <a:r>
              <a:rPr lang="en-US" sz="32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Proverbios</a:t>
            </a:r>
            <a:r>
              <a:rPr lang="en-US" sz="32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11:13; 26:20–22.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 b="1" dirty="0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875704" y="860200"/>
            <a:ext cx="12756784" cy="895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  <a:spcBef>
                <a:spcPct val="0"/>
              </a:spcBef>
            </a:pPr>
            <a:r>
              <a:rPr lang="en-US" sz="5911" b="1" dirty="0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UN ARMA QUE HIERE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6000"/>
              </a:blip>
              <a:stretch>
                <a:fillRect t="-13888" b="-13888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3257769" y="5331740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393266" y="4441888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1CEBBFE2-90CA-8200-D306-6330BCB80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96939"/>
          </a:xfrm>
          <a:prstGeom prst="rect">
            <a:avLst/>
          </a:prstGeom>
        </p:spPr>
      </p:pic>
      <p:sp>
        <p:nvSpPr>
          <p:cNvPr id="2" name="Rectángulo: esquinas redondeadas 1">
            <a:hlinkClick r:id="rId4"/>
            <a:extLst>
              <a:ext uri="{FF2B5EF4-FFF2-40B4-BE49-F238E27FC236}">
                <a16:creationId xmlns:a16="http://schemas.microsoft.com/office/drawing/2014/main" id="{C0FF41D3-015D-4969-830C-3DE1C8247DDE}"/>
              </a:ext>
            </a:extLst>
          </p:cNvPr>
          <p:cNvSpPr/>
          <p:nvPr/>
        </p:nvSpPr>
        <p:spPr>
          <a:xfrm>
            <a:off x="3048000" y="8039100"/>
            <a:ext cx="4038600" cy="1295400"/>
          </a:xfrm>
          <a:prstGeom prst="roundRect">
            <a:avLst>
              <a:gd name="adj" fmla="val 45544"/>
            </a:avLst>
          </a:prstGeom>
          <a:solidFill>
            <a:srgbClr val="BF683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CLIC AQUI</a:t>
            </a:r>
            <a:endParaRPr lang="es-CO" sz="4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9E1232F-E493-575D-EB0B-6CBA0B305C82}"/>
              </a:ext>
            </a:extLst>
          </p:cNvPr>
          <p:cNvSpPr txBox="1"/>
          <p:nvPr/>
        </p:nvSpPr>
        <p:spPr>
          <a:xfrm rot="21217598">
            <a:off x="4887291" y="6845828"/>
            <a:ext cx="48969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B76231"/>
                </a:solidFill>
              </a:rPr>
              <a:t>Congreso Mundial CG 2025</a:t>
            </a:r>
            <a:endParaRPr lang="es-CO" sz="2400" dirty="0">
              <a:solidFill>
                <a:srgbClr val="B762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52394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Un grupo de hombres sonriendo&#10;&#10;Descripción generada con confianza alta">
            <a:extLst>
              <a:ext uri="{FF2B5EF4-FFF2-40B4-BE49-F238E27FC236}">
                <a16:creationId xmlns:a16="http://schemas.microsoft.com/office/drawing/2014/main" id="{B6B9A735-72D1-4E47-8A1F-9B7BF5C66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</p:spPr>
      </p:pic>
      <p:sp>
        <p:nvSpPr>
          <p:cNvPr id="6" name="Rectángulo: esquinas redondeadas 5">
            <a:hlinkClick r:id="rId4"/>
            <a:extLst>
              <a:ext uri="{FF2B5EF4-FFF2-40B4-BE49-F238E27FC236}">
                <a16:creationId xmlns:a16="http://schemas.microsoft.com/office/drawing/2014/main" id="{44E86A13-BFFA-4892-985F-2505529C4909}"/>
              </a:ext>
            </a:extLst>
          </p:cNvPr>
          <p:cNvSpPr/>
          <p:nvPr/>
        </p:nvSpPr>
        <p:spPr>
          <a:xfrm>
            <a:off x="1701801" y="8495710"/>
            <a:ext cx="4038600" cy="1295400"/>
          </a:xfrm>
          <a:prstGeom prst="roundRect">
            <a:avLst>
              <a:gd name="adj" fmla="val 45544"/>
            </a:avLst>
          </a:prstGeom>
          <a:solidFill>
            <a:srgbClr val="BF683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EXTRANJEROS</a:t>
            </a:r>
            <a:endParaRPr lang="es-CO" sz="4000" b="1" dirty="0"/>
          </a:p>
        </p:txBody>
      </p:sp>
      <p:sp>
        <p:nvSpPr>
          <p:cNvPr id="7" name="Rectángulo: esquinas redondeadas 6">
            <a:hlinkClick r:id="rId5"/>
            <a:extLst>
              <a:ext uri="{FF2B5EF4-FFF2-40B4-BE49-F238E27FC236}">
                <a16:creationId xmlns:a16="http://schemas.microsoft.com/office/drawing/2014/main" id="{9B9D3FB3-27D3-42B7-AED9-65EC0EE682DB}"/>
              </a:ext>
            </a:extLst>
          </p:cNvPr>
          <p:cNvSpPr/>
          <p:nvPr/>
        </p:nvSpPr>
        <p:spPr>
          <a:xfrm>
            <a:off x="12547599" y="8330315"/>
            <a:ext cx="4038600" cy="1295400"/>
          </a:xfrm>
          <a:prstGeom prst="roundRect">
            <a:avLst>
              <a:gd name="adj" fmla="val 45544"/>
            </a:avLst>
          </a:prstGeom>
          <a:solidFill>
            <a:srgbClr val="BF683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COLOMBIANOS</a:t>
            </a:r>
            <a:endParaRPr lang="es-CO" sz="4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76F5A4F-4A25-87F0-32E7-A3B161DB889B}"/>
              </a:ext>
            </a:extLst>
          </p:cNvPr>
          <p:cNvSpPr txBox="1"/>
          <p:nvPr/>
        </p:nvSpPr>
        <p:spPr>
          <a:xfrm rot="21217598">
            <a:off x="1534492" y="5566272"/>
            <a:ext cx="48969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B76231"/>
                </a:solidFill>
              </a:rPr>
              <a:t>Encuentro Mundial de Jóvenes  </a:t>
            </a:r>
            <a:endParaRPr lang="es-CO" sz="2400" dirty="0">
              <a:solidFill>
                <a:srgbClr val="B762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56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A18EA1-6B91-44F7-AB79-A15D463BF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6FD3B29-7DF2-4220-94BC-975D9F1C7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88" y="-2658"/>
            <a:ext cx="18295088" cy="10289658"/>
          </a:xfrm>
        </p:spPr>
      </p:pic>
      <p:sp>
        <p:nvSpPr>
          <p:cNvPr id="6" name="Rectángulo: esquinas redondeadas 5">
            <a:hlinkClick r:id="rId4"/>
            <a:extLst>
              <a:ext uri="{FF2B5EF4-FFF2-40B4-BE49-F238E27FC236}">
                <a16:creationId xmlns:a16="http://schemas.microsoft.com/office/drawing/2014/main" id="{B7A10E66-12AE-4646-B63D-09A8745DE4B0}"/>
              </a:ext>
            </a:extLst>
          </p:cNvPr>
          <p:cNvSpPr/>
          <p:nvPr/>
        </p:nvSpPr>
        <p:spPr>
          <a:xfrm>
            <a:off x="2552700" y="8343900"/>
            <a:ext cx="4038600" cy="1295400"/>
          </a:xfrm>
          <a:prstGeom prst="roundRect">
            <a:avLst>
              <a:gd name="adj" fmla="val 45544"/>
            </a:avLst>
          </a:prstGeom>
          <a:solidFill>
            <a:srgbClr val="BF683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TIENDA VIRTUAL</a:t>
            </a:r>
            <a:endParaRPr lang="es-CO" sz="4000" b="1" dirty="0"/>
          </a:p>
        </p:txBody>
      </p:sp>
    </p:spTree>
    <p:extLst>
      <p:ext uri="{BB962C8B-B14F-4D97-AF65-F5344CB8AC3E}">
        <p14:creationId xmlns:p14="http://schemas.microsoft.com/office/powerpoint/2010/main" val="2454075746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0F57E-6565-27AB-0AE9-5A0DE3F4E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2DF42EB-A5B4-A925-08DD-894F129D06A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t="-9259" b="-9259"/>
            </a:stretch>
          </a:blipFill>
        </p:spPr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BCE80B71-FD18-BFC7-F7EE-847ABC168E55}"/>
              </a:ext>
            </a:extLst>
          </p:cNvPr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50AE1B0-BFF5-05AF-B84C-231E8F7D6ACD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4D252BD9-E881-7116-5B70-95B36F298BC6}"/>
              </a:ext>
            </a:extLst>
          </p:cNvPr>
          <p:cNvSpPr txBox="1"/>
          <p:nvPr/>
        </p:nvSpPr>
        <p:spPr>
          <a:xfrm>
            <a:off x="8277367" y="2594759"/>
            <a:ext cx="8709398" cy="897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30"/>
              </a:lnSpc>
            </a:pPr>
            <a:r>
              <a:rPr lang="en-US" sz="5858" b="1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Semana de </a:t>
            </a:r>
            <a:r>
              <a:rPr lang="en-US" sz="5858" b="1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Oración</a:t>
            </a:r>
            <a:endParaRPr lang="en-US" sz="5858" b="1" dirty="0">
              <a:solidFill>
                <a:srgbClr val="271C1A"/>
              </a:solidFill>
              <a:latin typeface="Bw Modelica 1"/>
              <a:ea typeface="Bw Modelica 1"/>
              <a:cs typeface="Bw Modelica 1"/>
              <a:sym typeface="Bw Modelica 1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3F8E627-EB01-AFF1-2B31-938AABDD0981}"/>
              </a:ext>
            </a:extLst>
          </p:cNvPr>
          <p:cNvSpPr txBox="1"/>
          <p:nvPr/>
        </p:nvSpPr>
        <p:spPr>
          <a:xfrm>
            <a:off x="8051041" y="5996224"/>
            <a:ext cx="9362867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12"/>
              </a:lnSpc>
            </a:pPr>
            <a:r>
              <a:rPr lang="en-US" sz="43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Descargar</a:t>
            </a:r>
            <a: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PDF:</a:t>
            </a:r>
            <a:b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www.reformacolombia.org</a:t>
            </a:r>
            <a:endParaRPr lang="en-US" sz="3600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298889-0CE8-4F91-4905-378F2E6E9770}"/>
              </a:ext>
            </a:extLst>
          </p:cNvPr>
          <p:cNvSpPr txBox="1"/>
          <p:nvPr/>
        </p:nvSpPr>
        <p:spPr>
          <a:xfrm>
            <a:off x="8048766" y="3388079"/>
            <a:ext cx="9362867" cy="5565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12"/>
              </a:lnSpc>
            </a:pP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6-15 de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Diciembre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2024</a:t>
            </a:r>
            <a:endParaRPr lang="en-US" sz="1600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pic>
        <p:nvPicPr>
          <p:cNvPr id="12" name="Imagen 11" descr="Diagrama&#10;&#10;Descripción generada automáticamente">
            <a:extLst>
              <a:ext uri="{FF2B5EF4-FFF2-40B4-BE49-F238E27FC236}">
                <a16:creationId xmlns:a16="http://schemas.microsoft.com/office/drawing/2014/main" id="{548D6BF6-8D6B-1F79-9F40-7345415034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70" y="471762"/>
            <a:ext cx="6566600" cy="9289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584401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577" b="-985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999" r="-24999"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0229" r="-19583"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4976" r="-24976"/>
              </a:stretch>
            </a:blipFill>
          </p:spPr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8888" r="-38888"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4999" r="-24999"/>
              </a:stretch>
            </a:blipFill>
          </p:spPr>
        </p:sp>
      </p:grpSp>
      <p:sp>
        <p:nvSpPr>
          <p:cNvPr id="27" name="TextBox 27"/>
          <p:cNvSpPr txBox="1"/>
          <p:nvPr/>
        </p:nvSpPr>
        <p:spPr>
          <a:xfrm>
            <a:off x="4370208" y="162898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66386" y="4519595"/>
            <a:ext cx="3065372" cy="352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2"/>
              </a:lnSpc>
            </a:pPr>
            <a:r>
              <a:rPr lang="en-US" sz="22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FE Y EJEMPLO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181792" y="4500550"/>
            <a:ext cx="3077508" cy="7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6"/>
              </a:lnSpc>
            </a:pPr>
            <a:r>
              <a:rPr lang="en-US" sz="23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CLAVES PARA LA VICTORIA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863226" y="4428253"/>
            <a:ext cx="3108894" cy="36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5"/>
              </a:lnSpc>
            </a:pPr>
            <a:r>
              <a:rPr lang="en-US" sz="23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PALABRAS DE ÁNIMO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457798" y="4519612"/>
            <a:ext cx="3372402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2"/>
              </a:lnSpc>
            </a:pPr>
            <a:r>
              <a:rPr lang="en-US" sz="22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APRENDIENDO DE ABRAHÁN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143626" y="4399729"/>
            <a:ext cx="3251621" cy="733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9"/>
              </a:lnSpc>
            </a:pPr>
            <a:r>
              <a:rPr lang="en-US" sz="2431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VIGILADOS POR EL CIELO Y LA TIERRA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022436"/>
            <a:ext cx="18288000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9"/>
              </a:lnSpc>
            </a:pPr>
            <a:r>
              <a:rPr lang="en-US" sz="5674" b="1">
                <a:solidFill>
                  <a:srgbClr val="FFFFFF"/>
                </a:solidFill>
                <a:latin typeface="Rubik Bold"/>
                <a:ea typeface="Rubik Bold"/>
                <a:cs typeface="Rubik Bold"/>
                <a:sym typeface="Rubik Bold"/>
              </a:rPr>
              <a:t>Fe en Acción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E22D1-7710-A91B-DD3C-0FEA4547F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043D5B7-B9A8-8D32-AC89-330BF82C01E4}"/>
              </a:ext>
            </a:extLst>
          </p:cNvPr>
          <p:cNvGrpSpPr/>
          <p:nvPr/>
        </p:nvGrpSpPr>
        <p:grpSpPr>
          <a:xfrm rot="-5400000">
            <a:off x="5037968" y="-2791582"/>
            <a:ext cx="8212064" cy="18288000"/>
            <a:chOff x="0" y="0"/>
            <a:chExt cx="2162848" cy="481659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F8FD62D-FA22-ED2C-0829-B06F870264B8}"/>
                </a:ext>
              </a:extLst>
            </p:cNvPr>
            <p:cNvSpPr/>
            <p:nvPr/>
          </p:nvSpPr>
          <p:spPr>
            <a:xfrm>
              <a:off x="0" y="0"/>
              <a:ext cx="2162848" cy="4816592"/>
            </a:xfrm>
            <a:custGeom>
              <a:avLst/>
              <a:gdLst/>
              <a:ahLst/>
              <a:cxnLst/>
              <a:rect l="l" t="t" r="r" b="b"/>
              <a:pathLst>
                <a:path w="2162848" h="4816592">
                  <a:moveTo>
                    <a:pt x="0" y="0"/>
                  </a:moveTo>
                  <a:lnTo>
                    <a:pt x="2162848" y="0"/>
                  </a:lnTo>
                  <a:lnTo>
                    <a:pt x="2162848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9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E0E615B8-7CFB-F10C-F3BC-8CC7CBD7AADE}"/>
                </a:ext>
              </a:extLst>
            </p:cNvPr>
            <p:cNvSpPr txBox="1"/>
            <p:nvPr/>
          </p:nvSpPr>
          <p:spPr>
            <a:xfrm>
              <a:off x="0" y="0"/>
              <a:ext cx="2162848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1BB32400-0817-DFF6-0279-5DCC67E6D8B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EC20C7CA-C501-8607-09B4-F4AA28015FE8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3E38816D-FA77-6C61-E98A-29E9C473AE36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E40351E9-891C-427B-B44F-B10313AF5AAA}"/>
              </a:ext>
            </a:extLst>
          </p:cNvPr>
          <p:cNvGrpSpPr/>
          <p:nvPr/>
        </p:nvGrpSpPr>
        <p:grpSpPr>
          <a:xfrm>
            <a:off x="14541976" y="8743950"/>
            <a:ext cx="3118000" cy="1028700"/>
            <a:chOff x="0" y="0"/>
            <a:chExt cx="4157333" cy="13716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6E4F94CC-2657-A1A5-90F9-885A89B7B4C5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7D6764C5-FCEB-3991-4390-3FCB8BD6E2AE}"/>
              </a:ext>
            </a:extLst>
          </p:cNvPr>
          <p:cNvGrpSpPr/>
          <p:nvPr/>
        </p:nvGrpSpPr>
        <p:grpSpPr>
          <a:xfrm>
            <a:off x="388822" y="5685695"/>
            <a:ext cx="9630375" cy="1943019"/>
            <a:chOff x="388822" y="5685695"/>
            <a:chExt cx="9630375" cy="1943019"/>
          </a:xfrm>
        </p:grpSpPr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76FF2203-9731-C5C7-7F43-DC96AD0AD265}"/>
                </a:ext>
              </a:extLst>
            </p:cNvPr>
            <p:cNvSpPr txBox="1"/>
            <p:nvPr/>
          </p:nvSpPr>
          <p:spPr>
            <a:xfrm>
              <a:off x="717754" y="5685695"/>
              <a:ext cx="8661720" cy="6667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99"/>
                </a:lnSpc>
                <a:spcBef>
                  <a:spcPct val="0"/>
                </a:spcBef>
              </a:pPr>
              <a:r>
                <a:rPr lang="en-US" sz="4332" b="1" dirty="0">
                  <a:solidFill>
                    <a:srgbClr val="FEFEFE"/>
                  </a:solidFill>
                  <a:latin typeface="Arimo"/>
                  <a:ea typeface="Arimo"/>
                  <a:cs typeface="Arimo"/>
                  <a:sym typeface="Arimo"/>
                </a:rPr>
                <a:t>ORANDO ANTES DE ABRIR </a:t>
              </a: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0F1E8FB6-687A-F941-334F-1BCBA876D7A3}"/>
                </a:ext>
              </a:extLst>
            </p:cNvPr>
            <p:cNvSpPr txBox="1"/>
            <p:nvPr/>
          </p:nvSpPr>
          <p:spPr>
            <a:xfrm>
              <a:off x="388822" y="6342893"/>
              <a:ext cx="9630375" cy="12858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119"/>
                </a:lnSpc>
                <a:spcBef>
                  <a:spcPct val="0"/>
                </a:spcBef>
              </a:pPr>
              <a:r>
                <a:rPr lang="en-US" sz="8432" b="1" dirty="0">
                  <a:solidFill>
                    <a:srgbClr val="FEFEFE"/>
                  </a:solidFill>
                  <a:latin typeface="Bw Modelica 1"/>
                  <a:ea typeface="Bw Modelica 1"/>
                  <a:cs typeface="Bw Modelica 1"/>
                  <a:sym typeface="Bw Modelica 1"/>
                </a:rPr>
                <a:t>NUESTRA BOCA</a:t>
              </a:r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AD58C718-C3A9-26B8-ADD4-8A0AEF08DA2C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 b="1" dirty="0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7</a:t>
            </a:r>
          </a:p>
        </p:txBody>
      </p:sp>
    </p:spTree>
    <p:extLst>
      <p:ext uri="{BB962C8B-B14F-4D97-AF65-F5344CB8AC3E}">
        <p14:creationId xmlns:p14="http://schemas.microsoft.com/office/powerpoint/2010/main" val="40494133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963802" y="5013394"/>
            <a:ext cx="4564966" cy="5273606"/>
          </a:xfrm>
          <a:custGeom>
            <a:avLst/>
            <a:gdLst/>
            <a:ahLst/>
            <a:cxnLst/>
            <a:rect l="l" t="t" r="r" b="b"/>
            <a:pathLst>
              <a:path w="4564966" h="5273606">
                <a:moveTo>
                  <a:pt x="0" y="0"/>
                </a:moveTo>
                <a:lnTo>
                  <a:pt x="4564965" y="0"/>
                </a:lnTo>
                <a:lnTo>
                  <a:pt x="4564965" y="5273606"/>
                </a:lnTo>
                <a:lnTo>
                  <a:pt x="0" y="52736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 b="1" dirty="0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235285" y="997380"/>
            <a:ext cx="10779913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0"/>
              </a:lnSpc>
            </a:pPr>
            <a:r>
              <a:rPr lang="en-US" sz="5858" b="1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TRANQUILIZANDO NUESTRO EGO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87591" y="4018037"/>
            <a:ext cx="17168702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12"/>
              </a:lnSpc>
            </a:pPr>
            <a: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3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3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deberían</a:t>
            </a:r>
            <a: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3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tener</a:t>
            </a:r>
            <a: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3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3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cuenta</a:t>
            </a:r>
            <a: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3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</a:t>
            </a:r>
            <a:r>
              <a:rPr lang="en-US" sz="43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siempre</a:t>
            </a:r>
            <a: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3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apresuran</a:t>
            </a:r>
            <a: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3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tratar</a:t>
            </a:r>
            <a: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3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dominar</a:t>
            </a:r>
            <a: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3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3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demás</a:t>
            </a:r>
            <a: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Santiago 3:1; Marcos 9:35.</a:t>
            </a:r>
            <a:endParaRPr lang="en-US" sz="43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0151380" y="2311815"/>
            <a:ext cx="4722760" cy="7084140"/>
          </a:xfrm>
          <a:custGeom>
            <a:avLst/>
            <a:gdLst/>
            <a:ahLst/>
            <a:cxnLst/>
            <a:rect l="l" t="t" r="r" b="b"/>
            <a:pathLst>
              <a:path w="4722760" h="7084140">
                <a:moveTo>
                  <a:pt x="0" y="0"/>
                </a:moveTo>
                <a:lnTo>
                  <a:pt x="4722760" y="0"/>
                </a:lnTo>
                <a:lnTo>
                  <a:pt x="4722760" y="7084140"/>
                </a:lnTo>
                <a:lnTo>
                  <a:pt x="0" y="70841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43947" y="2709427"/>
            <a:ext cx="6936843" cy="5972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6"/>
              </a:lnSpc>
            </a:pP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agudas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reprensiones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dan a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quienes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son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severos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demás</a:t>
            </a:r>
            <a:endParaRPr lang="en-US" sz="4905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  <a:p>
            <a:pPr algn="ctr">
              <a:lnSpc>
                <a:spcPts val="5886"/>
              </a:lnSpc>
            </a:pP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mientras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niegan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admitir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sus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propios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errores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2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Eclesiastés</a:t>
            </a: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7:20; Santiago</a:t>
            </a:r>
          </a:p>
          <a:p>
            <a:pPr algn="ctr">
              <a:lnSpc>
                <a:spcPts val="5886"/>
              </a:lnSpc>
            </a:pP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3:2 (</a:t>
            </a:r>
            <a:r>
              <a:rPr lang="en-US" sz="32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primera</a:t>
            </a: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2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).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 b="1" dirty="0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970711" y="583784"/>
            <a:ext cx="10650948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6"/>
              </a:lnSpc>
            </a:pPr>
            <a:r>
              <a:rPr lang="en-US" sz="5689" b="1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CULTIVANDO UNA MEJOR ACTITUD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437961" y="2466918"/>
            <a:ext cx="7453873" cy="6461576"/>
          </a:xfrm>
          <a:custGeom>
            <a:avLst/>
            <a:gdLst/>
            <a:ahLst/>
            <a:cxnLst/>
            <a:rect l="l" t="t" r="r" b="b"/>
            <a:pathLst>
              <a:path w="7453873" h="6461576">
                <a:moveTo>
                  <a:pt x="0" y="0"/>
                </a:moveTo>
                <a:lnTo>
                  <a:pt x="7453874" y="0"/>
                </a:lnTo>
                <a:lnTo>
                  <a:pt x="7453874" y="6461576"/>
                </a:lnTo>
                <a:lnTo>
                  <a:pt x="0" y="64615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518299" y="3079633"/>
            <a:ext cx="9381552" cy="449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5"/>
              </a:lnSpc>
            </a:pPr>
            <a:r>
              <a:rPr lang="en-US" sz="491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91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1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demuestra</a:t>
            </a:r>
            <a:r>
              <a:rPr lang="en-US" sz="491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</a:t>
            </a:r>
            <a:r>
              <a:rPr lang="en-US" sz="491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alguien</a:t>
            </a:r>
            <a:r>
              <a:rPr lang="en-US" sz="491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ha </a:t>
            </a:r>
            <a:r>
              <a:rPr lang="en-US" sz="491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alcanzado</a:t>
            </a:r>
            <a:r>
              <a:rPr lang="en-US" sz="491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un </a:t>
            </a:r>
            <a:r>
              <a:rPr lang="en-US" sz="491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nivel</a:t>
            </a:r>
            <a:r>
              <a:rPr lang="en-US" sz="491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91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perfección</a:t>
            </a:r>
            <a:r>
              <a:rPr lang="en-US" sz="491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moral,</a:t>
            </a:r>
          </a:p>
          <a:p>
            <a:pPr algn="ctr">
              <a:lnSpc>
                <a:spcPts val="5895"/>
              </a:lnSpc>
            </a:pPr>
            <a:r>
              <a:rPr lang="en-US" sz="491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y </a:t>
            </a:r>
            <a:r>
              <a:rPr lang="en-US" sz="491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91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solamente</a:t>
            </a:r>
            <a:r>
              <a:rPr lang="en-US" sz="491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</a:t>
            </a:r>
            <a:r>
              <a:rPr lang="en-US" sz="491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esto</a:t>
            </a:r>
            <a:r>
              <a:rPr lang="en-US" sz="491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posible</a:t>
            </a:r>
            <a:r>
              <a:rPr lang="en-US" sz="491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Santiago 3:2; 1 </a:t>
            </a:r>
            <a:r>
              <a:rPr lang="en-US" sz="32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Corintios</a:t>
            </a: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13:5 (</a:t>
            </a:r>
            <a:r>
              <a:rPr lang="en-US" sz="32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segunda</a:t>
            </a:r>
            <a:endParaRPr lang="en-US" sz="3200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  <a:p>
            <a:pPr algn="ctr">
              <a:lnSpc>
                <a:spcPts val="5895"/>
              </a:lnSpc>
            </a:pPr>
            <a:r>
              <a:rPr lang="en-US" sz="32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).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 b="1" dirty="0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91544" y="0"/>
            <a:ext cx="6996456" cy="10287000"/>
          </a:xfrm>
          <a:custGeom>
            <a:avLst/>
            <a:gdLst/>
            <a:ahLst/>
            <a:cxnLst/>
            <a:rect l="l" t="t" r="r" b="b"/>
            <a:pathLst>
              <a:path w="6996456" h="10287000">
                <a:moveTo>
                  <a:pt x="0" y="0"/>
                </a:moveTo>
                <a:lnTo>
                  <a:pt x="6996456" y="0"/>
                </a:lnTo>
                <a:lnTo>
                  <a:pt x="699645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703" r="-3232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080611" y="0"/>
            <a:ext cx="7207389" cy="10287000"/>
            <a:chOff x="0" y="0"/>
            <a:chExt cx="1898242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98242" cy="2709333"/>
            </a:xfrm>
            <a:custGeom>
              <a:avLst/>
              <a:gdLst/>
              <a:ahLst/>
              <a:cxnLst/>
              <a:rect l="l" t="t" r="r" b="b"/>
              <a:pathLst>
                <a:path w="1898242" h="2709333">
                  <a:moveTo>
                    <a:pt x="0" y="0"/>
                  </a:moveTo>
                  <a:lnTo>
                    <a:pt x="1898242" y="0"/>
                  </a:lnTo>
                  <a:lnTo>
                    <a:pt x="1898242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898242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4916116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 b="1" dirty="0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904188" y="2564461"/>
            <a:ext cx="11182408" cy="7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8"/>
              </a:lnSpc>
            </a:pPr>
            <a:r>
              <a:rPr lang="en-US" sz="5123" b="1" dirty="0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COMIENZA EN LA RAÍZ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956232" y="4630653"/>
            <a:ext cx="13500184" cy="2132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70"/>
              </a:lnSpc>
            </a:pP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Traza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dirección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errónea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se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sigue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cuando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albergamos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resentimiento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</a:t>
            </a:r>
          </a:p>
          <a:p>
            <a:pPr algn="ctr">
              <a:lnSpc>
                <a:spcPts val="5570"/>
              </a:lnSpc>
              <a:spcBef>
                <a:spcPct val="0"/>
              </a:spcBef>
            </a:pP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y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explica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única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manera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evitarlo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Hebreos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12:15; Santiago 3:3–5.</a:t>
            </a:r>
            <a:endParaRPr lang="en-US" sz="4641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8000"/>
            </a:blip>
            <a:stretch>
              <a:fillRect t="-9111" b="-911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 b="1" dirty="0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5962587"/>
            <a:ext cx="15323998" cy="2409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55"/>
              </a:lnSpc>
            </a:pPr>
            <a:r>
              <a:rPr lang="en-US" sz="5296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b. ¿</a:t>
            </a:r>
            <a:r>
              <a:rPr lang="en-US" sz="5296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Qué</a:t>
            </a:r>
            <a:r>
              <a:rPr lang="en-US" sz="5296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96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debemos</a:t>
            </a:r>
            <a:r>
              <a:rPr lang="en-US" sz="5296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96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comprender</a:t>
            </a:r>
            <a:r>
              <a:rPr lang="en-US" sz="5296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96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acerca</a:t>
            </a:r>
            <a:r>
              <a:rPr lang="en-US" sz="5296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de las palabras que </a:t>
            </a:r>
            <a:r>
              <a:rPr lang="en-US" sz="5296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pronunciamos</a:t>
            </a:r>
            <a:r>
              <a:rPr lang="en-US" sz="5296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?</a:t>
            </a:r>
          </a:p>
          <a:p>
            <a:pPr algn="ctr">
              <a:lnSpc>
                <a:spcPts val="6355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Santiago 3:6.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243384" y="2465420"/>
            <a:ext cx="7048621" cy="6397358"/>
          </a:xfrm>
          <a:custGeom>
            <a:avLst/>
            <a:gdLst/>
            <a:ahLst/>
            <a:cxnLst/>
            <a:rect l="l" t="t" r="r" b="b"/>
            <a:pathLst>
              <a:path w="7048621" h="6397358">
                <a:moveTo>
                  <a:pt x="0" y="0"/>
                </a:moveTo>
                <a:lnTo>
                  <a:pt x="7048621" y="0"/>
                </a:lnTo>
                <a:lnTo>
                  <a:pt x="7048621" y="6397358"/>
                </a:lnTo>
                <a:lnTo>
                  <a:pt x="0" y="63973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6140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 b="1" dirty="0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12613" y="3372102"/>
            <a:ext cx="10352465" cy="5371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4"/>
              </a:lnSpc>
            </a:pP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enérgicos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llamamientos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hacen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relación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una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tendencia</a:t>
            </a:r>
            <a:endParaRPr lang="en-US" sz="5929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  <a:p>
            <a:pPr algn="ctr">
              <a:lnSpc>
                <a:spcPts val="7115"/>
              </a:lnSpc>
              <a:spcBef>
                <a:spcPct val="0"/>
              </a:spcBef>
            </a:pP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peligrosamente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común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nuestros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días? </a:t>
            </a:r>
            <a:r>
              <a:rPr lang="en-US" sz="36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Salmos 15:1–3; 1 </a:t>
            </a:r>
            <a:r>
              <a:rPr lang="en-US" sz="36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Corintios</a:t>
            </a:r>
            <a:r>
              <a:rPr lang="en-US" sz="36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13:6.</a:t>
            </a:r>
            <a:endParaRPr lang="en-US" sz="5929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703869" y="852493"/>
            <a:ext cx="10555431" cy="1790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  <a:spcBef>
                <a:spcPct val="0"/>
              </a:spcBef>
            </a:pPr>
            <a:r>
              <a:rPr lang="en-US" sz="5911" b="1" dirty="0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INCLUSO SI RESULTA SER UN HECHO…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454</Words>
  <Application>Microsoft Office PowerPoint</Application>
  <PresentationFormat>Personalizado</PresentationFormat>
  <Paragraphs>63</Paragraphs>
  <Slides>16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6" baseType="lpstr">
      <vt:lpstr>Arimo</vt:lpstr>
      <vt:lpstr>Bw Modelica 1</vt:lpstr>
      <vt:lpstr>Rubik</vt:lpstr>
      <vt:lpstr>Rubik Bold</vt:lpstr>
      <vt:lpstr>Arial</vt:lpstr>
      <vt:lpstr>Rubik Semi-Bold</vt:lpstr>
      <vt:lpstr>Calibri</vt:lpstr>
      <vt:lpstr>Bw Modelica 2</vt:lpstr>
      <vt:lpstr>Aptos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Lección  7 Escuela Sabática 2024</dc:title>
  <cp:lastModifiedBy>User</cp:lastModifiedBy>
  <cp:revision>6</cp:revision>
  <dcterms:created xsi:type="dcterms:W3CDTF">2006-08-16T00:00:00Z</dcterms:created>
  <dcterms:modified xsi:type="dcterms:W3CDTF">2024-11-15T00:48:32Z</dcterms:modified>
  <dc:identifier>DAGWdJ451YQ</dc:identifier>
</cp:coreProperties>
</file>